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7102475" cy="9037638"/>
  <p:embeddedFontLst>
    <p:embeddedFont>
      <p:font typeface="Calibri"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Bold" panose="02000000000000000000" charset="0"/>
      <p:regular r:id="rId32"/>
    </p:embeddedFont>
    <p:embeddedFont>
      <p:font typeface="Roboto Condensed" panose="02000000000000000000" pitchFamily="2" charset="0"/>
      <p:regular r:id="rId33"/>
    </p:embeddedFont>
    <p:embeddedFont>
      <p:font typeface="Roboto Condensed Bold" panose="02000000000000000000" charset="0"/>
      <p:regular r:id="rId34"/>
    </p:embeddedFont>
    <p:embeddedFont>
      <p:font typeface="Roboto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38911"/>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364671" y="0"/>
            <a:ext cx="4103652" cy="338911"/>
          </a:xfrm>
          <a:prstGeom prst="rect">
            <a:avLst/>
          </a:prstGeom>
        </p:spPr>
        <p:txBody>
          <a:bodyPr vert="horz" lIns="91440" tIns="45720" rIns="91440" bIns="45720" rtlCol="0"/>
          <a:lstStyle>
            <a:lvl1pPr algn="r">
              <a:defRPr sz="1200"/>
            </a:lvl1pPr>
          </a:lstStyle>
          <a:p>
            <a:fld id="{B7268E1E-0E44-426D-905E-8AD9B19D2182}" type="datetimeFigureOut">
              <a:rPr lang="cs-CZ" smtClean="0"/>
              <a:t>19.11.2023</a:t>
            </a:fld>
            <a:endParaRPr lang="cs-CZ"/>
          </a:p>
        </p:txBody>
      </p:sp>
      <p:sp>
        <p:nvSpPr>
          <p:cNvPr id="4" name="Slide Image Placeholder 3"/>
          <p:cNvSpPr>
            <a:spLocks noGrp="1" noRot="1" noChangeAspect="1"/>
          </p:cNvSpPr>
          <p:nvPr>
            <p:ph type="sldImg" idx="2"/>
          </p:nvPr>
        </p:nvSpPr>
        <p:spPr>
          <a:xfrm>
            <a:off x="2481263" y="506413"/>
            <a:ext cx="4506912" cy="253682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46997" y="3213383"/>
            <a:ext cx="7575973" cy="304549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426765"/>
            <a:ext cx="4103652" cy="33734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364671" y="6426765"/>
            <a:ext cx="4103652" cy="33734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38911"/>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364671" y="0"/>
            <a:ext cx="4103652" cy="338911"/>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481263" y="506413"/>
            <a:ext cx="4506912" cy="25368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46997" y="3213383"/>
            <a:ext cx="7575973" cy="3045496"/>
          </a:xfrm>
          <a:prstGeom prst="rect">
            <a:avLst/>
          </a:prstGeom>
        </p:spPr>
        <p:txBody>
          <a:bodyPr vert="horz" lIns="91440" tIns="45720" rIns="91440" bIns="45720" rtlCol="0"/>
          <a:lstStyle/>
          <a:p>
            <a:r>
              <a:rPr lang="en-US"/>
              <a:t>You can swap out the background picture with whatever you'd like! If you want to make the picture darker, you can adjust the transparency on the top right.</a:t>
            </a:r>
          </a:p>
        </p:txBody>
      </p:sp>
      <p:sp>
        <p:nvSpPr>
          <p:cNvPr id="6" name="Footer Placeholder 5"/>
          <p:cNvSpPr>
            <a:spLocks noGrp="1"/>
          </p:cNvSpPr>
          <p:nvPr>
            <p:ph type="ftr" sz="quarter" idx="4"/>
          </p:nvPr>
        </p:nvSpPr>
        <p:spPr>
          <a:xfrm>
            <a:off x="0" y="6426765"/>
            <a:ext cx="4103652" cy="33734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364671" y="6426765"/>
            <a:ext cx="4103652" cy="33734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38911"/>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364671" y="0"/>
            <a:ext cx="4103652" cy="338911"/>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481263" y="506413"/>
            <a:ext cx="4506912" cy="25368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46997" y="3213383"/>
            <a:ext cx="7575973" cy="3045496"/>
          </a:xfrm>
          <a:prstGeom prst="rect">
            <a:avLst/>
          </a:prstGeom>
        </p:spPr>
        <p:txBody>
          <a:bodyPr vert="horz" lIns="91440" tIns="45720" rIns="91440" bIns="45720" rtlCol="0"/>
          <a:lstStyle/>
          <a:p>
            <a:r>
              <a:rPr lang="en-US"/>
              <a:t>You can swap out the background picture with whatever you'd like! If you want to make the picture darker, you can adjust the transparency on the top right.</a:t>
            </a:r>
          </a:p>
        </p:txBody>
      </p:sp>
      <p:sp>
        <p:nvSpPr>
          <p:cNvPr id="6" name="Footer Placeholder 5"/>
          <p:cNvSpPr>
            <a:spLocks noGrp="1"/>
          </p:cNvSpPr>
          <p:nvPr>
            <p:ph type="ftr" sz="quarter" idx="4"/>
          </p:nvPr>
        </p:nvSpPr>
        <p:spPr>
          <a:xfrm>
            <a:off x="0" y="6426765"/>
            <a:ext cx="4103652" cy="33734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364671" y="6426765"/>
            <a:ext cx="4103652" cy="33734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6516331" y="8042394"/>
            <a:ext cx="5255337" cy="1791896"/>
          </a:xfrm>
          <a:custGeom>
            <a:avLst/>
            <a:gdLst/>
            <a:ahLst/>
            <a:cxnLst/>
            <a:rect l="l" t="t" r="r" b="b"/>
            <a:pathLst>
              <a:path w="5255337" h="1791896">
                <a:moveTo>
                  <a:pt x="0" y="0"/>
                </a:moveTo>
                <a:lnTo>
                  <a:pt x="5255338" y="0"/>
                </a:lnTo>
                <a:lnTo>
                  <a:pt x="5255338" y="1791897"/>
                </a:lnTo>
                <a:lnTo>
                  <a:pt x="0" y="1791897"/>
                </a:lnTo>
                <a:lnTo>
                  <a:pt x="0" y="0"/>
                </a:lnTo>
                <a:close/>
              </a:path>
            </a:pathLst>
          </a:custGeom>
          <a:blipFill>
            <a:blip r:embed="rId4"/>
            <a:stretch>
              <a:fillRect/>
            </a:stretch>
          </a:blipFill>
        </p:spPr>
      </p:sp>
      <p:grpSp>
        <p:nvGrpSpPr>
          <p:cNvPr id="4" name="Group 4"/>
          <p:cNvGrpSpPr/>
          <p:nvPr/>
        </p:nvGrpSpPr>
        <p:grpSpPr>
          <a:xfrm>
            <a:off x="1028700" y="3553628"/>
            <a:ext cx="16230600" cy="3179744"/>
            <a:chOff x="0" y="0"/>
            <a:chExt cx="21640800" cy="4239658"/>
          </a:xfrm>
        </p:grpSpPr>
        <p:sp>
          <p:nvSpPr>
            <p:cNvPr id="5" name="TextBox 5"/>
            <p:cNvSpPr txBox="1"/>
            <p:nvPr/>
          </p:nvSpPr>
          <p:spPr>
            <a:xfrm>
              <a:off x="0" y="171450"/>
              <a:ext cx="21640800" cy="1941153"/>
            </a:xfrm>
            <a:prstGeom prst="rect">
              <a:avLst/>
            </a:prstGeom>
          </p:spPr>
          <p:txBody>
            <a:bodyPr lIns="0" tIns="0" rIns="0" bIns="0" rtlCol="0" anchor="t">
              <a:spAutoFit/>
            </a:bodyPr>
            <a:lstStyle/>
            <a:p>
              <a:pPr algn="ctr">
                <a:lnSpc>
                  <a:spcPts val="10504"/>
                </a:lnSpc>
              </a:pPr>
              <a:r>
                <a:rPr lang="en-US" sz="10400" spc="249">
                  <a:solidFill>
                    <a:srgbClr val="6F4308"/>
                  </a:solidFill>
                  <a:latin typeface="Roboto Bold"/>
                </a:rPr>
                <a:t>BIBLICAL THANKSGIVING</a:t>
              </a:r>
            </a:p>
          </p:txBody>
        </p:sp>
        <p:sp>
          <p:nvSpPr>
            <p:cNvPr id="6" name="TextBox 6"/>
            <p:cNvSpPr txBox="1"/>
            <p:nvPr/>
          </p:nvSpPr>
          <p:spPr>
            <a:xfrm>
              <a:off x="0" y="3036333"/>
              <a:ext cx="21640800" cy="1203325"/>
            </a:xfrm>
            <a:prstGeom prst="rect">
              <a:avLst/>
            </a:prstGeom>
          </p:spPr>
          <p:txBody>
            <a:bodyPr lIns="0" tIns="0" rIns="0" bIns="0" rtlCol="0" anchor="t">
              <a:spAutoFit/>
            </a:bodyPr>
            <a:lstStyle/>
            <a:p>
              <a:pPr algn="ctr">
                <a:lnSpc>
                  <a:spcPts val="7079"/>
                </a:lnSpc>
              </a:pPr>
              <a:r>
                <a:rPr lang="en-US" sz="5899" spc="294">
                  <a:solidFill>
                    <a:srgbClr val="6F4308"/>
                  </a:solidFill>
                  <a:latin typeface="Roboto Condensed"/>
                </a:rPr>
                <a:t>Philippians 4/Ephesians 5</a:t>
              </a:r>
            </a:p>
          </p:txBody>
        </p:sp>
      </p:grpSp>
      <p:sp>
        <p:nvSpPr>
          <p:cNvPr id="7" name="Freeform 7"/>
          <p:cNvSpPr/>
          <p:nvPr/>
        </p:nvSpPr>
        <p:spPr>
          <a:xfrm>
            <a:off x="2388622" y="5524870"/>
            <a:ext cx="13510756" cy="55486"/>
          </a:xfrm>
          <a:custGeom>
            <a:avLst/>
            <a:gdLst/>
            <a:ahLst/>
            <a:cxnLst/>
            <a:rect l="l" t="t" r="r" b="b"/>
            <a:pathLst>
              <a:path w="13510756" h="55486">
                <a:moveTo>
                  <a:pt x="0" y="0"/>
                </a:moveTo>
                <a:lnTo>
                  <a:pt x="13510756" y="0"/>
                </a:lnTo>
                <a:lnTo>
                  <a:pt x="13510756" y="55485"/>
                </a:lnTo>
                <a:lnTo>
                  <a:pt x="0" y="55485"/>
                </a:lnTo>
                <a:lnTo>
                  <a:pt x="0" y="0"/>
                </a:lnTo>
                <a:close/>
              </a:path>
            </a:pathLst>
          </a:custGeom>
          <a:blipFill>
            <a:blip r:embed="rId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028700" y="2263401"/>
            <a:ext cx="16230600" cy="76200"/>
          </a:xfrm>
          <a:prstGeom prst="rect">
            <a:avLst/>
          </a:prstGeom>
          <a:solidFill>
            <a:srgbClr val="A28068"/>
          </a:solidFill>
        </p:spPr>
      </p:sp>
      <p:sp>
        <p:nvSpPr>
          <p:cNvPr id="4" name="TextBox 4"/>
          <p:cNvSpPr txBox="1"/>
          <p:nvPr/>
        </p:nvSpPr>
        <p:spPr>
          <a:xfrm>
            <a:off x="1028700" y="1087634"/>
            <a:ext cx="13316605" cy="1297942"/>
          </a:xfrm>
          <a:prstGeom prst="rect">
            <a:avLst/>
          </a:prstGeom>
        </p:spPr>
        <p:txBody>
          <a:bodyPr lIns="0" tIns="0" rIns="0" bIns="0" rtlCol="0" anchor="t">
            <a:spAutoFit/>
          </a:bodyPr>
          <a:lstStyle/>
          <a:p>
            <a:pPr>
              <a:lnSpc>
                <a:spcPts val="10479"/>
              </a:lnSpc>
            </a:pPr>
            <a:r>
              <a:rPr lang="en-US" sz="7999" spc="159">
                <a:solidFill>
                  <a:srgbClr val="FDE9D1"/>
                </a:solidFill>
                <a:latin typeface="Roboto Bold"/>
              </a:rPr>
              <a:t>The Negative Command: </a:t>
            </a:r>
          </a:p>
        </p:txBody>
      </p:sp>
      <p:sp>
        <p:nvSpPr>
          <p:cNvPr id="5" name="TextBox 5"/>
          <p:cNvSpPr txBox="1"/>
          <p:nvPr/>
        </p:nvSpPr>
        <p:spPr>
          <a:xfrm>
            <a:off x="1028700" y="2647293"/>
            <a:ext cx="16230600" cy="2752727"/>
          </a:xfrm>
          <a:prstGeom prst="rect">
            <a:avLst/>
          </a:prstGeom>
        </p:spPr>
        <p:txBody>
          <a:bodyPr lIns="0" tIns="0" rIns="0" bIns="0" rtlCol="0" anchor="t">
            <a:spAutoFit/>
          </a:bodyPr>
          <a:lstStyle/>
          <a:p>
            <a:pPr>
              <a:lnSpc>
                <a:spcPts val="11174"/>
              </a:lnSpc>
            </a:pPr>
            <a:r>
              <a:rPr lang="en-US" sz="7499" spc="149">
                <a:solidFill>
                  <a:srgbClr val="FDE9D1"/>
                </a:solidFill>
                <a:latin typeface="Roboto"/>
              </a:rPr>
              <a:t>Do not be anxious about anything. Be anxious for nothing.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028700" y="2263401"/>
            <a:ext cx="16230600" cy="76200"/>
          </a:xfrm>
          <a:prstGeom prst="rect">
            <a:avLst/>
          </a:prstGeom>
          <a:solidFill>
            <a:srgbClr val="A28068"/>
          </a:solidFill>
        </p:spPr>
      </p:sp>
      <p:sp>
        <p:nvSpPr>
          <p:cNvPr id="4" name="TextBox 4"/>
          <p:cNvSpPr txBox="1"/>
          <p:nvPr/>
        </p:nvSpPr>
        <p:spPr>
          <a:xfrm>
            <a:off x="1028700" y="1087634"/>
            <a:ext cx="13316605" cy="1297942"/>
          </a:xfrm>
          <a:prstGeom prst="rect">
            <a:avLst/>
          </a:prstGeom>
        </p:spPr>
        <p:txBody>
          <a:bodyPr lIns="0" tIns="0" rIns="0" bIns="0" rtlCol="0" anchor="t">
            <a:spAutoFit/>
          </a:bodyPr>
          <a:lstStyle/>
          <a:p>
            <a:pPr>
              <a:lnSpc>
                <a:spcPts val="10479"/>
              </a:lnSpc>
            </a:pPr>
            <a:r>
              <a:rPr lang="en-US" sz="7999" spc="159">
                <a:solidFill>
                  <a:srgbClr val="FDE9D1"/>
                </a:solidFill>
                <a:latin typeface="Roboto Bold"/>
              </a:rPr>
              <a:t>The Positive Command: </a:t>
            </a:r>
          </a:p>
        </p:txBody>
      </p:sp>
      <p:sp>
        <p:nvSpPr>
          <p:cNvPr id="5" name="TextBox 5"/>
          <p:cNvSpPr txBox="1"/>
          <p:nvPr/>
        </p:nvSpPr>
        <p:spPr>
          <a:xfrm>
            <a:off x="1028700" y="2647293"/>
            <a:ext cx="16230600" cy="2752727"/>
          </a:xfrm>
          <a:prstGeom prst="rect">
            <a:avLst/>
          </a:prstGeom>
        </p:spPr>
        <p:txBody>
          <a:bodyPr lIns="0" tIns="0" rIns="0" bIns="0" rtlCol="0" anchor="t">
            <a:spAutoFit/>
          </a:bodyPr>
          <a:lstStyle/>
          <a:p>
            <a:pPr>
              <a:lnSpc>
                <a:spcPts val="11174"/>
              </a:lnSpc>
            </a:pPr>
            <a:r>
              <a:rPr lang="en-US" sz="7499" spc="149">
                <a:solidFill>
                  <a:srgbClr val="FDE9D1"/>
                </a:solidFill>
                <a:latin typeface="Roboto"/>
              </a:rPr>
              <a:t>In everything, by prayer, let your requests be made known to God.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028700" y="2263401"/>
            <a:ext cx="16230600" cy="76200"/>
          </a:xfrm>
          <a:prstGeom prst="rect">
            <a:avLst/>
          </a:prstGeom>
          <a:solidFill>
            <a:srgbClr val="A28068"/>
          </a:solidFill>
        </p:spPr>
      </p:sp>
      <p:sp>
        <p:nvSpPr>
          <p:cNvPr id="4" name="TextBox 4"/>
          <p:cNvSpPr txBox="1"/>
          <p:nvPr/>
        </p:nvSpPr>
        <p:spPr>
          <a:xfrm>
            <a:off x="1028700" y="1127005"/>
            <a:ext cx="16879040" cy="1219200"/>
          </a:xfrm>
          <a:prstGeom prst="rect">
            <a:avLst/>
          </a:prstGeom>
        </p:spPr>
        <p:txBody>
          <a:bodyPr lIns="0" tIns="0" rIns="0" bIns="0" rtlCol="0" anchor="t">
            <a:spAutoFit/>
          </a:bodyPr>
          <a:lstStyle/>
          <a:p>
            <a:pPr>
              <a:lnSpc>
                <a:spcPts val="9824"/>
              </a:lnSpc>
            </a:pPr>
            <a:r>
              <a:rPr lang="en-US" sz="7499" spc="149">
                <a:solidFill>
                  <a:srgbClr val="FDE9D1"/>
                </a:solidFill>
                <a:latin typeface="Roboto Bold"/>
              </a:rPr>
              <a:t>The Secret Ingredient: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a:off x="1028700" y="2263401"/>
            <a:ext cx="16230600" cy="76200"/>
          </a:xfrm>
          <a:prstGeom prst="rect">
            <a:avLst/>
          </a:prstGeom>
          <a:solidFill>
            <a:srgbClr val="A28068"/>
          </a:solidFill>
        </p:spPr>
      </p:sp>
      <p:sp>
        <p:nvSpPr>
          <p:cNvPr id="4" name="TextBox 4"/>
          <p:cNvSpPr txBox="1"/>
          <p:nvPr/>
        </p:nvSpPr>
        <p:spPr>
          <a:xfrm>
            <a:off x="1028700" y="1127005"/>
            <a:ext cx="16879040" cy="1219200"/>
          </a:xfrm>
          <a:prstGeom prst="rect">
            <a:avLst/>
          </a:prstGeom>
        </p:spPr>
        <p:txBody>
          <a:bodyPr lIns="0" tIns="0" rIns="0" bIns="0" rtlCol="0" anchor="t">
            <a:spAutoFit/>
          </a:bodyPr>
          <a:lstStyle/>
          <a:p>
            <a:pPr>
              <a:lnSpc>
                <a:spcPts val="9824"/>
              </a:lnSpc>
            </a:pPr>
            <a:r>
              <a:rPr lang="en-US" sz="7499" spc="149">
                <a:solidFill>
                  <a:srgbClr val="FDE9D1"/>
                </a:solidFill>
                <a:latin typeface="Roboto Bold"/>
              </a:rPr>
              <a:t>The Secret Ingredient:</a:t>
            </a:r>
          </a:p>
        </p:txBody>
      </p:sp>
      <p:sp>
        <p:nvSpPr>
          <p:cNvPr id="5" name="TextBox 5"/>
          <p:cNvSpPr txBox="1"/>
          <p:nvPr/>
        </p:nvSpPr>
        <p:spPr>
          <a:xfrm>
            <a:off x="1352920" y="2470061"/>
            <a:ext cx="16230600" cy="1630694"/>
          </a:xfrm>
          <a:prstGeom prst="rect">
            <a:avLst/>
          </a:prstGeom>
        </p:spPr>
        <p:txBody>
          <a:bodyPr lIns="0" tIns="0" rIns="0" bIns="0" rtlCol="0" anchor="t">
            <a:spAutoFit/>
          </a:bodyPr>
          <a:lstStyle/>
          <a:p>
            <a:pPr>
              <a:lnSpc>
                <a:spcPts val="13409"/>
              </a:lnSpc>
            </a:pPr>
            <a:r>
              <a:rPr lang="en-US" sz="8999" spc="179">
                <a:solidFill>
                  <a:srgbClr val="FDE9D1"/>
                </a:solidFill>
                <a:latin typeface="Roboto"/>
              </a:rPr>
              <a:t>Thanksgiving </a:t>
            </a:r>
          </a:p>
        </p:txBody>
      </p:sp>
      <p:sp>
        <p:nvSpPr>
          <p:cNvPr id="6" name="TextBox 6"/>
          <p:cNvSpPr txBox="1"/>
          <p:nvPr/>
        </p:nvSpPr>
        <p:spPr>
          <a:xfrm>
            <a:off x="1028700" y="6146221"/>
            <a:ext cx="15606167" cy="2982595"/>
          </a:xfrm>
          <a:prstGeom prst="rect">
            <a:avLst/>
          </a:prstGeom>
        </p:spPr>
        <p:txBody>
          <a:bodyPr lIns="0" tIns="0" rIns="0" bIns="0" rtlCol="0" anchor="t">
            <a:spAutoFit/>
          </a:bodyPr>
          <a:lstStyle/>
          <a:p>
            <a:pPr>
              <a:lnSpc>
                <a:spcPts val="7864"/>
              </a:lnSpc>
            </a:pPr>
            <a:r>
              <a:rPr lang="en-US" sz="6499">
                <a:solidFill>
                  <a:srgbClr val="FDE9D1"/>
                </a:solidFill>
                <a:latin typeface="Roboto"/>
              </a:rPr>
              <a:t>In everything by prayer and supplication with thanksgiving let your requests be made known to God. </a:t>
            </a:r>
          </a:p>
        </p:txBody>
      </p:sp>
      <p:sp>
        <p:nvSpPr>
          <p:cNvPr id="7" name="TextBox 7"/>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FFEE6"/>
                </a:solidFill>
                <a:latin typeface="Roboto Bold"/>
              </a:rPr>
              <a:t>PHILIPPIANS 4:6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2263401"/>
            <a:ext cx="16230600" cy="76200"/>
          </a:xfrm>
          <a:prstGeom prst="rect">
            <a:avLst/>
          </a:prstGeom>
          <a:solidFill>
            <a:srgbClr val="6F4308"/>
          </a:solidFill>
        </p:spPr>
      </p:sp>
      <p:sp>
        <p:nvSpPr>
          <p:cNvPr id="4" name="TextBox 4"/>
          <p:cNvSpPr txBox="1"/>
          <p:nvPr/>
        </p:nvSpPr>
        <p:spPr>
          <a:xfrm>
            <a:off x="1028700" y="1087634"/>
            <a:ext cx="17259300" cy="1175766"/>
          </a:xfrm>
          <a:prstGeom prst="rect">
            <a:avLst/>
          </a:prstGeom>
        </p:spPr>
        <p:txBody>
          <a:bodyPr lIns="0" tIns="0" rIns="0" bIns="0" rtlCol="0" anchor="t">
            <a:spAutoFit/>
          </a:bodyPr>
          <a:lstStyle/>
          <a:p>
            <a:pPr>
              <a:lnSpc>
                <a:spcPts val="9431"/>
              </a:lnSpc>
            </a:pPr>
            <a:r>
              <a:rPr lang="en-US" sz="7199" spc="143">
                <a:solidFill>
                  <a:srgbClr val="6F4308"/>
                </a:solidFill>
                <a:latin typeface="Roboto Bold"/>
              </a:rPr>
              <a:t>Biblical Thanksgiving</a:t>
            </a:r>
          </a:p>
        </p:txBody>
      </p:sp>
      <p:sp>
        <p:nvSpPr>
          <p:cNvPr id="5" name="TextBox 5"/>
          <p:cNvSpPr txBox="1"/>
          <p:nvPr/>
        </p:nvSpPr>
        <p:spPr>
          <a:xfrm>
            <a:off x="1028700" y="2647293"/>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1. Thanksgiving to God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2263401"/>
            <a:ext cx="16230600" cy="76200"/>
          </a:xfrm>
          <a:prstGeom prst="rect">
            <a:avLst/>
          </a:prstGeom>
          <a:solidFill>
            <a:srgbClr val="6F4308"/>
          </a:solidFill>
        </p:spPr>
      </p:sp>
      <p:sp>
        <p:nvSpPr>
          <p:cNvPr id="4" name="TextBox 4"/>
          <p:cNvSpPr txBox="1"/>
          <p:nvPr/>
        </p:nvSpPr>
        <p:spPr>
          <a:xfrm>
            <a:off x="1028700" y="1087634"/>
            <a:ext cx="17259300" cy="1175766"/>
          </a:xfrm>
          <a:prstGeom prst="rect">
            <a:avLst/>
          </a:prstGeom>
        </p:spPr>
        <p:txBody>
          <a:bodyPr lIns="0" tIns="0" rIns="0" bIns="0" rtlCol="0" anchor="t">
            <a:spAutoFit/>
          </a:bodyPr>
          <a:lstStyle/>
          <a:p>
            <a:pPr>
              <a:lnSpc>
                <a:spcPts val="9431"/>
              </a:lnSpc>
            </a:pPr>
            <a:r>
              <a:rPr lang="en-US" sz="7199" spc="143">
                <a:solidFill>
                  <a:srgbClr val="6F4308"/>
                </a:solidFill>
                <a:latin typeface="Roboto Bold"/>
              </a:rPr>
              <a:t>Biblical Thanksgiving</a:t>
            </a:r>
          </a:p>
        </p:txBody>
      </p:sp>
      <p:sp>
        <p:nvSpPr>
          <p:cNvPr id="5" name="TextBox 5"/>
          <p:cNvSpPr txBox="1"/>
          <p:nvPr/>
        </p:nvSpPr>
        <p:spPr>
          <a:xfrm>
            <a:off x="1028700" y="2647293"/>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1. Thanksgiving to God</a:t>
            </a:r>
          </a:p>
        </p:txBody>
      </p:sp>
      <p:sp>
        <p:nvSpPr>
          <p:cNvPr id="6" name="TextBox 6"/>
          <p:cNvSpPr txBox="1"/>
          <p:nvPr/>
        </p:nvSpPr>
        <p:spPr>
          <a:xfrm>
            <a:off x="1028700" y="6927836"/>
            <a:ext cx="14567502" cy="1800225"/>
          </a:xfrm>
          <a:prstGeom prst="rect">
            <a:avLst/>
          </a:prstGeom>
        </p:spPr>
        <p:txBody>
          <a:bodyPr lIns="0" tIns="0" rIns="0" bIns="0" rtlCol="0" anchor="t">
            <a:spAutoFit/>
          </a:bodyPr>
          <a:lstStyle/>
          <a:p>
            <a:pPr>
              <a:lnSpc>
                <a:spcPts val="4799"/>
              </a:lnSpc>
            </a:pPr>
            <a:r>
              <a:rPr lang="en-US" sz="3999" spc="79">
                <a:solidFill>
                  <a:srgbClr val="FFFEE6"/>
                </a:solidFill>
                <a:latin typeface="Roboto Italics"/>
              </a:rPr>
              <a:t>For although they knew God, they did not honor him as God or give thanks to him, but they became futile in their thinking, and their foolish hearts were darkened.</a:t>
            </a:r>
          </a:p>
        </p:txBody>
      </p:sp>
      <p:sp>
        <p:nvSpPr>
          <p:cNvPr id="7" name="TextBox 7"/>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FFEE6"/>
                </a:solidFill>
                <a:latin typeface="Roboto Bold"/>
              </a:rPr>
              <a:t>ROMANS 1:21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2263401"/>
            <a:ext cx="16230600" cy="76200"/>
          </a:xfrm>
          <a:prstGeom prst="rect">
            <a:avLst/>
          </a:prstGeom>
          <a:solidFill>
            <a:srgbClr val="6F4308"/>
          </a:solidFill>
        </p:spPr>
      </p:sp>
      <p:sp>
        <p:nvSpPr>
          <p:cNvPr id="4" name="TextBox 4"/>
          <p:cNvSpPr txBox="1"/>
          <p:nvPr/>
        </p:nvSpPr>
        <p:spPr>
          <a:xfrm>
            <a:off x="1028700" y="1087634"/>
            <a:ext cx="17259300" cy="1175766"/>
          </a:xfrm>
          <a:prstGeom prst="rect">
            <a:avLst/>
          </a:prstGeom>
        </p:spPr>
        <p:txBody>
          <a:bodyPr lIns="0" tIns="0" rIns="0" bIns="0" rtlCol="0" anchor="t">
            <a:spAutoFit/>
          </a:bodyPr>
          <a:lstStyle/>
          <a:p>
            <a:pPr>
              <a:lnSpc>
                <a:spcPts val="9431"/>
              </a:lnSpc>
            </a:pPr>
            <a:r>
              <a:rPr lang="en-US" sz="7199" spc="143">
                <a:solidFill>
                  <a:srgbClr val="6F4308"/>
                </a:solidFill>
                <a:latin typeface="Roboto Bold"/>
              </a:rPr>
              <a:t>Biblical Thanksgiving</a:t>
            </a:r>
          </a:p>
        </p:txBody>
      </p:sp>
      <p:sp>
        <p:nvSpPr>
          <p:cNvPr id="5" name="TextBox 5"/>
          <p:cNvSpPr txBox="1"/>
          <p:nvPr/>
        </p:nvSpPr>
        <p:spPr>
          <a:xfrm>
            <a:off x="1028700" y="2647293"/>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1. Thanksgiving to God</a:t>
            </a:r>
          </a:p>
        </p:txBody>
      </p:sp>
      <p:sp>
        <p:nvSpPr>
          <p:cNvPr id="6" name="TextBox 6"/>
          <p:cNvSpPr txBox="1"/>
          <p:nvPr/>
        </p:nvSpPr>
        <p:spPr>
          <a:xfrm>
            <a:off x="1028700" y="4304009"/>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2. Thanksgiving for God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2263401"/>
            <a:ext cx="16230600" cy="76200"/>
          </a:xfrm>
          <a:prstGeom prst="rect">
            <a:avLst/>
          </a:prstGeom>
          <a:solidFill>
            <a:srgbClr val="6F4308"/>
          </a:solidFill>
        </p:spPr>
      </p:sp>
      <p:sp>
        <p:nvSpPr>
          <p:cNvPr id="4" name="TextBox 4"/>
          <p:cNvSpPr txBox="1"/>
          <p:nvPr/>
        </p:nvSpPr>
        <p:spPr>
          <a:xfrm>
            <a:off x="1028700" y="1087634"/>
            <a:ext cx="17259300" cy="1175766"/>
          </a:xfrm>
          <a:prstGeom prst="rect">
            <a:avLst/>
          </a:prstGeom>
        </p:spPr>
        <p:txBody>
          <a:bodyPr lIns="0" tIns="0" rIns="0" bIns="0" rtlCol="0" anchor="t">
            <a:spAutoFit/>
          </a:bodyPr>
          <a:lstStyle/>
          <a:p>
            <a:pPr>
              <a:lnSpc>
                <a:spcPts val="9431"/>
              </a:lnSpc>
            </a:pPr>
            <a:r>
              <a:rPr lang="en-US" sz="7199" spc="143">
                <a:solidFill>
                  <a:srgbClr val="6F4308"/>
                </a:solidFill>
                <a:latin typeface="Roboto Bold"/>
              </a:rPr>
              <a:t>Biblical Thanksgiving</a:t>
            </a:r>
          </a:p>
        </p:txBody>
      </p:sp>
      <p:sp>
        <p:nvSpPr>
          <p:cNvPr id="5" name="TextBox 5"/>
          <p:cNvSpPr txBox="1"/>
          <p:nvPr/>
        </p:nvSpPr>
        <p:spPr>
          <a:xfrm>
            <a:off x="1028700" y="2647293"/>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1. Thanksgiving to God</a:t>
            </a:r>
          </a:p>
        </p:txBody>
      </p:sp>
      <p:sp>
        <p:nvSpPr>
          <p:cNvPr id="6" name="TextBox 6"/>
          <p:cNvSpPr txBox="1"/>
          <p:nvPr/>
        </p:nvSpPr>
        <p:spPr>
          <a:xfrm>
            <a:off x="1028700" y="4304009"/>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2. Thanksgiving for God</a:t>
            </a:r>
          </a:p>
        </p:txBody>
      </p:sp>
      <p:sp>
        <p:nvSpPr>
          <p:cNvPr id="7" name="TextBox 7"/>
          <p:cNvSpPr txBox="1"/>
          <p:nvPr/>
        </p:nvSpPr>
        <p:spPr>
          <a:xfrm>
            <a:off x="1028700" y="5884526"/>
            <a:ext cx="16230600" cy="1275717"/>
          </a:xfrm>
          <a:prstGeom prst="rect">
            <a:avLst/>
          </a:prstGeom>
        </p:spPr>
        <p:txBody>
          <a:bodyPr lIns="0" tIns="0" rIns="0" bIns="0" rtlCol="0" anchor="t">
            <a:spAutoFit/>
          </a:bodyPr>
          <a:lstStyle/>
          <a:p>
            <a:pPr>
              <a:lnSpc>
                <a:spcPts val="10429"/>
              </a:lnSpc>
            </a:pPr>
            <a:r>
              <a:rPr lang="en-US" sz="6999" spc="139">
                <a:solidFill>
                  <a:srgbClr val="6F4308"/>
                </a:solidFill>
                <a:latin typeface="Roboto"/>
              </a:rPr>
              <a:t>3. Contentment with God</a:t>
            </a:r>
          </a:p>
        </p:txBody>
      </p:sp>
      <p:sp>
        <p:nvSpPr>
          <p:cNvPr id="8" name="TextBox 8"/>
          <p:cNvSpPr txBox="1"/>
          <p:nvPr/>
        </p:nvSpPr>
        <p:spPr>
          <a:xfrm>
            <a:off x="1028700" y="8058150"/>
            <a:ext cx="14567502" cy="1200150"/>
          </a:xfrm>
          <a:prstGeom prst="rect">
            <a:avLst/>
          </a:prstGeom>
        </p:spPr>
        <p:txBody>
          <a:bodyPr lIns="0" tIns="0" rIns="0" bIns="0" rtlCol="0" anchor="t">
            <a:spAutoFit/>
          </a:bodyPr>
          <a:lstStyle/>
          <a:p>
            <a:pPr>
              <a:lnSpc>
                <a:spcPts val="4799"/>
              </a:lnSpc>
            </a:pPr>
            <a:r>
              <a:rPr lang="en-US" sz="3999" spc="79">
                <a:solidFill>
                  <a:srgbClr val="FFFEE6"/>
                </a:solidFill>
                <a:latin typeface="Roboto Italics"/>
              </a:rPr>
              <a:t>Not that I am speaking of being in need, for I have learned in whatever situation I am to be content. </a:t>
            </a:r>
          </a:p>
        </p:txBody>
      </p:sp>
      <p:sp>
        <p:nvSpPr>
          <p:cNvPr id="9" name="TextBox 9"/>
          <p:cNvSpPr txBox="1"/>
          <p:nvPr/>
        </p:nvSpPr>
        <p:spPr>
          <a:xfrm>
            <a:off x="1028700" y="9335846"/>
            <a:ext cx="14567502" cy="776478"/>
          </a:xfrm>
          <a:prstGeom prst="rect">
            <a:avLst/>
          </a:prstGeom>
        </p:spPr>
        <p:txBody>
          <a:bodyPr lIns="0" tIns="0" rIns="0" bIns="0" rtlCol="0" anchor="t">
            <a:spAutoFit/>
          </a:bodyPr>
          <a:lstStyle/>
          <a:p>
            <a:pPr>
              <a:lnSpc>
                <a:spcPts val="6426"/>
              </a:lnSpc>
            </a:pPr>
            <a:r>
              <a:rPr lang="en-US" sz="4200" spc="462">
                <a:solidFill>
                  <a:srgbClr val="FFFEE6"/>
                </a:solidFill>
                <a:latin typeface="Roboto Bold"/>
              </a:rPr>
              <a:t>PHILIPPIANS 4:11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8796774"/>
            <a:ext cx="4662291" cy="182680"/>
          </a:xfrm>
          <a:prstGeom prst="rect">
            <a:avLst/>
          </a:prstGeom>
          <a:solidFill>
            <a:srgbClr val="16234F"/>
          </a:solidFill>
        </p:spPr>
      </p:sp>
      <p:sp>
        <p:nvSpPr>
          <p:cNvPr id="4" name="TextBox 4"/>
          <p:cNvSpPr txBox="1"/>
          <p:nvPr/>
        </p:nvSpPr>
        <p:spPr>
          <a:xfrm>
            <a:off x="1028700" y="990600"/>
            <a:ext cx="16510792" cy="7006590"/>
          </a:xfrm>
          <a:prstGeom prst="rect">
            <a:avLst/>
          </a:prstGeom>
        </p:spPr>
        <p:txBody>
          <a:bodyPr lIns="0" tIns="0" rIns="0" bIns="0" rtlCol="0" anchor="t">
            <a:spAutoFit/>
          </a:bodyPr>
          <a:lstStyle/>
          <a:p>
            <a:pPr>
              <a:lnSpc>
                <a:spcPts val="6929"/>
              </a:lnSpc>
            </a:pPr>
            <a:r>
              <a:rPr lang="en-US" sz="5499" spc="49">
                <a:solidFill>
                  <a:srgbClr val="6F4308"/>
                </a:solidFill>
                <a:latin typeface="Roboto"/>
              </a:rPr>
              <a:t>Therefore be imitators of God, as beloved children. 2 And walk in love, as Christ loved us and gave himself up for us, a fragrant offering and sacrifice to God. 3 But sexual immorality and all impurity or covetousness must not even be named among you, as is proper among saints. 4 Let there be no filthiness nor foolish talk nor crude joking, which are out of place, but instead let there be thanksgiving.</a:t>
            </a:r>
          </a:p>
        </p:txBody>
      </p:sp>
      <p:sp>
        <p:nvSpPr>
          <p:cNvPr id="5" name="TextBox 5"/>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6F4308"/>
                </a:solidFill>
                <a:latin typeface="Roboto Bold"/>
              </a:rPr>
              <a:t>EPHESIANS 5:1-4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828563" y="2266948"/>
            <a:ext cx="16859026" cy="5753105"/>
          </a:xfrm>
          <a:prstGeom prst="rect">
            <a:avLst/>
          </a:prstGeom>
          <a:solidFill>
            <a:srgbClr val="FDE9D1">
              <a:alpha val="89804"/>
            </a:srgbClr>
          </a:solidFill>
        </p:spPr>
      </p:sp>
      <p:sp>
        <p:nvSpPr>
          <p:cNvPr id="4" name="TextBox 4"/>
          <p:cNvSpPr txBox="1"/>
          <p:nvPr/>
        </p:nvSpPr>
        <p:spPr>
          <a:xfrm>
            <a:off x="828563" y="2254248"/>
            <a:ext cx="16630874" cy="5626103"/>
          </a:xfrm>
          <a:prstGeom prst="rect">
            <a:avLst/>
          </a:prstGeom>
        </p:spPr>
        <p:txBody>
          <a:bodyPr lIns="0" tIns="0" rIns="0" bIns="0" rtlCol="0" anchor="t">
            <a:spAutoFit/>
          </a:bodyPr>
          <a:lstStyle/>
          <a:p>
            <a:pPr algn="ctr">
              <a:lnSpc>
                <a:spcPts val="11199"/>
              </a:lnSpc>
            </a:pPr>
            <a:r>
              <a:rPr lang="en-US" sz="7999" spc="79">
                <a:solidFill>
                  <a:srgbClr val="6F4308"/>
                </a:solidFill>
                <a:latin typeface="Roboto"/>
              </a:rPr>
              <a:t>True biblical thanksgiving displaces sinful attitudes, sinful attitudes rise from a heart that is not thankful to/for God.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a:grpSpLocks noChangeAspect="1"/>
          </p:cNvGrpSpPr>
          <p:nvPr/>
        </p:nvGrpSpPr>
        <p:grpSpPr>
          <a:xfrm>
            <a:off x="428290" y="456871"/>
            <a:ext cx="4208112" cy="5655061"/>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726" b="-172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F4308"/>
            </a:solidFill>
          </p:spPr>
        </p:sp>
      </p:grpSp>
      <p:sp>
        <p:nvSpPr>
          <p:cNvPr id="6" name="TextBox 6"/>
          <p:cNvSpPr txBox="1"/>
          <p:nvPr/>
        </p:nvSpPr>
        <p:spPr>
          <a:xfrm>
            <a:off x="5508383" y="447346"/>
            <a:ext cx="11750917" cy="7972425"/>
          </a:xfrm>
          <a:prstGeom prst="rect">
            <a:avLst/>
          </a:prstGeom>
        </p:spPr>
        <p:txBody>
          <a:bodyPr lIns="0" tIns="0" rIns="0" bIns="0" rtlCol="0" anchor="t">
            <a:spAutoFit/>
          </a:bodyPr>
          <a:lstStyle/>
          <a:p>
            <a:pPr algn="ctr">
              <a:lnSpc>
                <a:spcPts val="5760"/>
              </a:lnSpc>
            </a:pPr>
            <a:r>
              <a:rPr lang="en-US" sz="4800" spc="96">
                <a:solidFill>
                  <a:srgbClr val="6F4308"/>
                </a:solidFill>
                <a:latin typeface="Roboto Condensed"/>
              </a:rPr>
              <a:t>The year that is drawing towards its close, has been filled with the blessings of fruitful fields and healthful skies. To these bounties, which are so constantly enjoyed that we are prone to forget the source from which they come, others have been added, which are of so extraordinary a nature, that they cannot fail to penetrate and soften even the heart which is habitually insensible to the ever watchful providence of Almighty God.</a:t>
            </a:r>
          </a:p>
          <a:p>
            <a:pPr algn="ctr">
              <a:lnSpc>
                <a:spcPts val="5760"/>
              </a:lnSpc>
            </a:pPr>
            <a:endParaRPr lang="en-US" sz="4800" spc="96">
              <a:solidFill>
                <a:srgbClr val="6F4308"/>
              </a:solidFill>
              <a:latin typeface="Roboto Condensed"/>
            </a:endParaRPr>
          </a:p>
        </p:txBody>
      </p:sp>
      <p:sp>
        <p:nvSpPr>
          <p:cNvPr id="7" name="TextBox 7"/>
          <p:cNvSpPr txBox="1"/>
          <p:nvPr/>
        </p:nvSpPr>
        <p:spPr>
          <a:xfrm>
            <a:off x="302407" y="6345200"/>
            <a:ext cx="4459876" cy="600075"/>
          </a:xfrm>
          <a:prstGeom prst="rect">
            <a:avLst/>
          </a:prstGeom>
        </p:spPr>
        <p:txBody>
          <a:bodyPr lIns="0" tIns="0" rIns="0" bIns="0" rtlCol="0" anchor="t">
            <a:spAutoFit/>
          </a:bodyPr>
          <a:lstStyle/>
          <a:p>
            <a:pPr algn="ctr">
              <a:lnSpc>
                <a:spcPts val="4799"/>
              </a:lnSpc>
            </a:pPr>
            <a:r>
              <a:rPr lang="en-US" sz="3999" spc="399">
                <a:solidFill>
                  <a:srgbClr val="6F4308"/>
                </a:solidFill>
                <a:latin typeface="Roboto Condensed Bold"/>
              </a:rPr>
              <a:t>Abraham Lincoln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828563" y="1509710"/>
            <a:ext cx="16859026" cy="7410958"/>
          </a:xfrm>
          <a:prstGeom prst="rect">
            <a:avLst/>
          </a:prstGeom>
          <a:solidFill>
            <a:srgbClr val="FDE9D1">
              <a:alpha val="89804"/>
            </a:srgbClr>
          </a:solidFill>
        </p:spPr>
      </p:sp>
      <p:sp>
        <p:nvSpPr>
          <p:cNvPr id="4" name="TextBox 4"/>
          <p:cNvSpPr txBox="1"/>
          <p:nvPr/>
        </p:nvSpPr>
        <p:spPr>
          <a:xfrm>
            <a:off x="828563" y="1519237"/>
            <a:ext cx="16630874" cy="7029451"/>
          </a:xfrm>
          <a:prstGeom prst="rect">
            <a:avLst/>
          </a:prstGeom>
        </p:spPr>
        <p:txBody>
          <a:bodyPr lIns="0" tIns="0" rIns="0" bIns="0" rtlCol="0" anchor="t">
            <a:spAutoFit/>
          </a:bodyPr>
          <a:lstStyle/>
          <a:p>
            <a:pPr algn="ctr">
              <a:lnSpc>
                <a:spcPts val="11249"/>
              </a:lnSpc>
            </a:pPr>
            <a:r>
              <a:rPr lang="en-US" sz="7499" spc="74">
                <a:solidFill>
                  <a:srgbClr val="6F4308"/>
                </a:solidFill>
                <a:latin typeface="Roboto"/>
              </a:rPr>
              <a:t>Ephesians 5: Instead of this wickedness, let there be thanksgiving!</a:t>
            </a:r>
          </a:p>
          <a:p>
            <a:pPr algn="ctr">
              <a:lnSpc>
                <a:spcPts val="11249"/>
              </a:lnSpc>
            </a:pPr>
            <a:endParaRPr lang="en-US" sz="7499" spc="74">
              <a:solidFill>
                <a:srgbClr val="6F4308"/>
              </a:solidFill>
              <a:latin typeface="Roboto"/>
            </a:endParaRPr>
          </a:p>
          <a:p>
            <a:pPr algn="ctr">
              <a:lnSpc>
                <a:spcPts val="11249"/>
              </a:lnSpc>
            </a:pPr>
            <a:r>
              <a:rPr lang="en-US" sz="7499" spc="74">
                <a:solidFill>
                  <a:srgbClr val="6F4308"/>
                </a:solidFill>
                <a:latin typeface="Roboto"/>
              </a:rPr>
              <a:t>Philippians 4: Instead of anxiety, let there be thanksgiving!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062464" y="1181688"/>
            <a:ext cx="12163072" cy="2466975"/>
          </a:xfrm>
          <a:prstGeom prst="rect">
            <a:avLst/>
          </a:prstGeom>
        </p:spPr>
        <p:txBody>
          <a:bodyPr lIns="0" tIns="0" rIns="0" bIns="0" rtlCol="0" anchor="t">
            <a:spAutoFit/>
          </a:bodyPr>
          <a:lstStyle/>
          <a:p>
            <a:pPr algn="ctr">
              <a:lnSpc>
                <a:spcPts val="9677"/>
              </a:lnSpc>
            </a:pPr>
            <a:r>
              <a:rPr lang="en-US" sz="8064" spc="161">
                <a:solidFill>
                  <a:srgbClr val="6F4308"/>
                </a:solidFill>
                <a:latin typeface="Roboto Condensed"/>
              </a:rPr>
              <a:t>Is there Biblical Thanksgiving in your heart?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a:grpSpLocks noChangeAspect="1"/>
          </p:cNvGrpSpPr>
          <p:nvPr/>
        </p:nvGrpSpPr>
        <p:grpSpPr>
          <a:xfrm>
            <a:off x="428290" y="456871"/>
            <a:ext cx="4208112" cy="5655061"/>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726" b="-172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F4308"/>
            </a:solidFill>
          </p:spPr>
        </p:sp>
      </p:grpSp>
      <p:sp>
        <p:nvSpPr>
          <p:cNvPr id="6" name="TextBox 6"/>
          <p:cNvSpPr txBox="1"/>
          <p:nvPr/>
        </p:nvSpPr>
        <p:spPr>
          <a:xfrm>
            <a:off x="5508383" y="447346"/>
            <a:ext cx="11750917" cy="7972425"/>
          </a:xfrm>
          <a:prstGeom prst="rect">
            <a:avLst/>
          </a:prstGeom>
        </p:spPr>
        <p:txBody>
          <a:bodyPr lIns="0" tIns="0" rIns="0" bIns="0" rtlCol="0" anchor="t">
            <a:spAutoFit/>
          </a:bodyPr>
          <a:lstStyle/>
          <a:p>
            <a:pPr algn="ctr">
              <a:lnSpc>
                <a:spcPts val="5760"/>
              </a:lnSpc>
            </a:pPr>
            <a:r>
              <a:rPr lang="en-US" sz="4800" spc="96">
                <a:solidFill>
                  <a:srgbClr val="6F4308"/>
                </a:solidFill>
                <a:latin typeface="Roboto Condensed"/>
              </a:rPr>
              <a:t>No human counsel hath devised nor hath any mortal hand worked out these great things. They are the gracious gifts of the Most High God, who, while dealing with us in anger for our sins, hath nevertheless remembered mercy.  It has seemed to me fit and proper that they should be solemnly, reverently and gratefully acknowledged as with one heart and one voice by the whole American People.</a:t>
            </a:r>
          </a:p>
          <a:p>
            <a:pPr algn="ctr">
              <a:lnSpc>
                <a:spcPts val="5760"/>
              </a:lnSpc>
            </a:pPr>
            <a:endParaRPr lang="en-US" sz="4800" spc="96">
              <a:solidFill>
                <a:srgbClr val="6F4308"/>
              </a:solidFill>
              <a:latin typeface="Roboto Condensed"/>
            </a:endParaRPr>
          </a:p>
          <a:p>
            <a:pPr algn="ctr">
              <a:lnSpc>
                <a:spcPts val="5760"/>
              </a:lnSpc>
            </a:pPr>
            <a:endParaRPr lang="en-US" sz="4800" spc="96">
              <a:solidFill>
                <a:srgbClr val="6F4308"/>
              </a:solidFill>
              <a:latin typeface="Roboto Condensed"/>
            </a:endParaRPr>
          </a:p>
        </p:txBody>
      </p:sp>
      <p:sp>
        <p:nvSpPr>
          <p:cNvPr id="7" name="TextBox 7"/>
          <p:cNvSpPr txBox="1"/>
          <p:nvPr/>
        </p:nvSpPr>
        <p:spPr>
          <a:xfrm>
            <a:off x="302407" y="6345200"/>
            <a:ext cx="4459876" cy="600075"/>
          </a:xfrm>
          <a:prstGeom prst="rect">
            <a:avLst/>
          </a:prstGeom>
        </p:spPr>
        <p:txBody>
          <a:bodyPr lIns="0" tIns="0" rIns="0" bIns="0" rtlCol="0" anchor="t">
            <a:spAutoFit/>
          </a:bodyPr>
          <a:lstStyle/>
          <a:p>
            <a:pPr algn="ctr">
              <a:lnSpc>
                <a:spcPts val="4799"/>
              </a:lnSpc>
            </a:pPr>
            <a:r>
              <a:rPr lang="en-US" sz="3999" spc="399">
                <a:solidFill>
                  <a:srgbClr val="6F4308"/>
                </a:solidFill>
                <a:latin typeface="Roboto Condensed Bold"/>
              </a:rPr>
              <a:t>Abraham Lincoln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a:grpSpLocks noChangeAspect="1"/>
          </p:cNvGrpSpPr>
          <p:nvPr/>
        </p:nvGrpSpPr>
        <p:grpSpPr>
          <a:xfrm>
            <a:off x="428290" y="456871"/>
            <a:ext cx="4208112" cy="5655061"/>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726" b="-172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F4308"/>
            </a:solidFill>
          </p:spPr>
        </p:sp>
      </p:grpSp>
      <p:sp>
        <p:nvSpPr>
          <p:cNvPr id="6" name="TextBox 6"/>
          <p:cNvSpPr txBox="1"/>
          <p:nvPr/>
        </p:nvSpPr>
        <p:spPr>
          <a:xfrm>
            <a:off x="5488370" y="447346"/>
            <a:ext cx="12171204" cy="6105525"/>
          </a:xfrm>
          <a:prstGeom prst="rect">
            <a:avLst/>
          </a:prstGeom>
        </p:spPr>
        <p:txBody>
          <a:bodyPr lIns="0" tIns="0" rIns="0" bIns="0" rtlCol="0" anchor="t">
            <a:spAutoFit/>
          </a:bodyPr>
          <a:lstStyle/>
          <a:p>
            <a:pPr algn="ctr">
              <a:lnSpc>
                <a:spcPts val="6000"/>
              </a:lnSpc>
            </a:pPr>
            <a:r>
              <a:rPr lang="en-US" sz="5000" spc="100">
                <a:solidFill>
                  <a:srgbClr val="6F4308"/>
                </a:solidFill>
                <a:latin typeface="Roboto Condensed"/>
              </a:rPr>
              <a:t>I do therefore invite my fellow citizens in every part of the United States, and also those who are at sea and those who are sojourning in foreign lands, to set apart and observe the last Thursday of November next, as a day of Thanksgiving and Praise to our beneficent Father who dwelleth in the Heavens. </a:t>
            </a:r>
          </a:p>
          <a:p>
            <a:pPr algn="ctr">
              <a:lnSpc>
                <a:spcPts val="6000"/>
              </a:lnSpc>
            </a:pPr>
            <a:endParaRPr lang="en-US" sz="5000" spc="100">
              <a:solidFill>
                <a:srgbClr val="6F4308"/>
              </a:solidFill>
              <a:latin typeface="Roboto Condensed"/>
            </a:endParaRPr>
          </a:p>
        </p:txBody>
      </p:sp>
      <p:sp>
        <p:nvSpPr>
          <p:cNvPr id="7" name="TextBox 7"/>
          <p:cNvSpPr txBox="1"/>
          <p:nvPr/>
        </p:nvSpPr>
        <p:spPr>
          <a:xfrm>
            <a:off x="302407" y="6345200"/>
            <a:ext cx="4459876" cy="600075"/>
          </a:xfrm>
          <a:prstGeom prst="rect">
            <a:avLst/>
          </a:prstGeom>
        </p:spPr>
        <p:txBody>
          <a:bodyPr lIns="0" tIns="0" rIns="0" bIns="0" rtlCol="0" anchor="t">
            <a:spAutoFit/>
          </a:bodyPr>
          <a:lstStyle/>
          <a:p>
            <a:pPr algn="ctr">
              <a:lnSpc>
                <a:spcPts val="4799"/>
              </a:lnSpc>
            </a:pPr>
            <a:r>
              <a:rPr lang="en-US" sz="3999" spc="399">
                <a:solidFill>
                  <a:srgbClr val="6F4308"/>
                </a:solidFill>
                <a:latin typeface="Roboto Condensed Bold"/>
              </a:rPr>
              <a:t>Abraham Lincoln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a:grpSpLocks noChangeAspect="1"/>
          </p:cNvGrpSpPr>
          <p:nvPr/>
        </p:nvGrpSpPr>
        <p:grpSpPr>
          <a:xfrm>
            <a:off x="428290" y="456871"/>
            <a:ext cx="4208112" cy="5655061"/>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726" b="-172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F4308"/>
            </a:solidFill>
          </p:spPr>
        </p:sp>
      </p:grpSp>
      <p:sp>
        <p:nvSpPr>
          <p:cNvPr id="6" name="TextBox 6"/>
          <p:cNvSpPr txBox="1"/>
          <p:nvPr/>
        </p:nvSpPr>
        <p:spPr>
          <a:xfrm>
            <a:off x="5782543" y="456871"/>
            <a:ext cx="11877030" cy="9039225"/>
          </a:xfrm>
          <a:prstGeom prst="rect">
            <a:avLst/>
          </a:prstGeom>
        </p:spPr>
        <p:txBody>
          <a:bodyPr lIns="0" tIns="0" rIns="0" bIns="0" rtlCol="0" anchor="t">
            <a:spAutoFit/>
          </a:bodyPr>
          <a:lstStyle/>
          <a:p>
            <a:pPr algn="ctr">
              <a:lnSpc>
                <a:spcPts val="5477"/>
              </a:lnSpc>
            </a:pPr>
            <a:r>
              <a:rPr lang="en-US" sz="4564" spc="91">
                <a:solidFill>
                  <a:srgbClr val="6F4308"/>
                </a:solidFill>
                <a:latin typeface="Roboto Condensed"/>
              </a:rPr>
              <a:t>And I recommend to them that while offering up the ascriptions justly due to Him for such singular deliverances and blessings, they do also, with humble penitence for our national perverseness and disobedience, commend to His tender care all those who have become widows, orphans, mourners or sufferers in the lamentable civil strife in which we are unavoidably engaged, and fervently implore the interposition of the Almighty Hand to heal the wounds of the nation and to restore it as soon as may be consistent with the Divine purposes to the full enjoyment of peace, harmony, tranquility and Union.</a:t>
            </a:r>
          </a:p>
        </p:txBody>
      </p:sp>
      <p:sp>
        <p:nvSpPr>
          <p:cNvPr id="7" name="TextBox 7"/>
          <p:cNvSpPr txBox="1"/>
          <p:nvPr/>
        </p:nvSpPr>
        <p:spPr>
          <a:xfrm>
            <a:off x="302407" y="6345200"/>
            <a:ext cx="4459876" cy="600075"/>
          </a:xfrm>
          <a:prstGeom prst="rect">
            <a:avLst/>
          </a:prstGeom>
        </p:spPr>
        <p:txBody>
          <a:bodyPr lIns="0" tIns="0" rIns="0" bIns="0" rtlCol="0" anchor="t">
            <a:spAutoFit/>
          </a:bodyPr>
          <a:lstStyle/>
          <a:p>
            <a:pPr algn="ctr">
              <a:lnSpc>
                <a:spcPts val="4799"/>
              </a:lnSpc>
            </a:pPr>
            <a:r>
              <a:rPr lang="en-US" sz="3999" spc="399">
                <a:solidFill>
                  <a:srgbClr val="6F4308"/>
                </a:solidFill>
                <a:latin typeface="Roboto Condensed Bold"/>
              </a:rPr>
              <a:t>Abraham Lincoln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205485" y="4914368"/>
            <a:ext cx="11877030" cy="2324100"/>
          </a:xfrm>
          <a:prstGeom prst="rect">
            <a:avLst/>
          </a:prstGeom>
        </p:spPr>
        <p:txBody>
          <a:bodyPr lIns="0" tIns="0" rIns="0" bIns="0" rtlCol="0" anchor="t">
            <a:spAutoFit/>
          </a:bodyPr>
          <a:lstStyle/>
          <a:p>
            <a:pPr algn="ctr">
              <a:lnSpc>
                <a:spcPts val="6077"/>
              </a:lnSpc>
            </a:pPr>
            <a:r>
              <a:rPr lang="en-US" sz="5064" spc="101">
                <a:solidFill>
                  <a:srgbClr val="6F4308"/>
                </a:solidFill>
                <a:latin typeface="Roboto Condensed"/>
              </a:rPr>
              <a:t>Thanksgiving gives us the opportunity to think about gratitude as a mindset and a practice—a form of self-care.</a:t>
            </a:r>
          </a:p>
        </p:txBody>
      </p:sp>
      <p:sp>
        <p:nvSpPr>
          <p:cNvPr id="4" name="Freeform 4"/>
          <p:cNvSpPr/>
          <p:nvPr/>
        </p:nvSpPr>
        <p:spPr>
          <a:xfrm>
            <a:off x="6403932" y="488303"/>
            <a:ext cx="5480136" cy="3809611"/>
          </a:xfrm>
          <a:custGeom>
            <a:avLst/>
            <a:gdLst/>
            <a:ahLst/>
            <a:cxnLst/>
            <a:rect l="l" t="t" r="r" b="b"/>
            <a:pathLst>
              <a:path w="5480136" h="3809611">
                <a:moveTo>
                  <a:pt x="0" y="0"/>
                </a:moveTo>
                <a:lnTo>
                  <a:pt x="5480136" y="0"/>
                </a:lnTo>
                <a:lnTo>
                  <a:pt x="5480136" y="3809611"/>
                </a:lnTo>
                <a:lnTo>
                  <a:pt x="0" y="3809611"/>
                </a:lnTo>
                <a:lnTo>
                  <a:pt x="0" y="0"/>
                </a:lnTo>
                <a:close/>
              </a:path>
            </a:pathLst>
          </a:custGeom>
          <a:blipFill>
            <a:blip r:embed="rId3"/>
            <a:stretch>
              <a:fillRect/>
            </a:stretch>
          </a:blipFill>
          <a:ln cap="sq">
            <a:noFill/>
            <a:prstDash val="solid"/>
            <a:miter/>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3205485" y="4914368"/>
            <a:ext cx="11877030" cy="2324100"/>
          </a:xfrm>
          <a:prstGeom prst="rect">
            <a:avLst/>
          </a:prstGeom>
        </p:spPr>
        <p:txBody>
          <a:bodyPr lIns="0" tIns="0" rIns="0" bIns="0" rtlCol="0" anchor="t">
            <a:spAutoFit/>
          </a:bodyPr>
          <a:lstStyle/>
          <a:p>
            <a:pPr algn="ctr">
              <a:lnSpc>
                <a:spcPts val="6077"/>
              </a:lnSpc>
            </a:pPr>
            <a:r>
              <a:rPr lang="en-US" sz="5064" spc="101">
                <a:solidFill>
                  <a:srgbClr val="6F4308"/>
                </a:solidFill>
                <a:latin typeface="Roboto Condensed"/>
              </a:rPr>
              <a:t>Thanksgiving gives us the opportunity to think about gratitude as a mindset and a practice—a form of self-care.</a:t>
            </a:r>
          </a:p>
        </p:txBody>
      </p:sp>
      <p:sp>
        <p:nvSpPr>
          <p:cNvPr id="4" name="Freeform 4"/>
          <p:cNvSpPr/>
          <p:nvPr/>
        </p:nvSpPr>
        <p:spPr>
          <a:xfrm>
            <a:off x="6985638" y="1028700"/>
            <a:ext cx="4316723" cy="3000845"/>
          </a:xfrm>
          <a:custGeom>
            <a:avLst/>
            <a:gdLst/>
            <a:ahLst/>
            <a:cxnLst/>
            <a:rect l="l" t="t" r="r" b="b"/>
            <a:pathLst>
              <a:path w="4316723" h="3000845">
                <a:moveTo>
                  <a:pt x="0" y="0"/>
                </a:moveTo>
                <a:lnTo>
                  <a:pt x="4316724" y="0"/>
                </a:lnTo>
                <a:lnTo>
                  <a:pt x="4316724" y="3000845"/>
                </a:lnTo>
                <a:lnTo>
                  <a:pt x="0" y="3000845"/>
                </a:lnTo>
                <a:lnTo>
                  <a:pt x="0" y="0"/>
                </a:lnTo>
                <a:close/>
              </a:path>
            </a:pathLst>
          </a:custGeom>
          <a:blipFill>
            <a:blip r:embed="rId3"/>
            <a:stretch>
              <a:fillRect/>
            </a:stretch>
          </a:blipFill>
          <a:ln cap="sq">
            <a:noFill/>
            <a:prstDash val="solid"/>
            <a:miter/>
          </a:ln>
        </p:spPr>
      </p:sp>
      <p:sp>
        <p:nvSpPr>
          <p:cNvPr id="5" name="TextBox 5"/>
          <p:cNvSpPr txBox="1"/>
          <p:nvPr/>
        </p:nvSpPr>
        <p:spPr>
          <a:xfrm>
            <a:off x="3205485" y="7548464"/>
            <a:ext cx="11877030" cy="1552575"/>
          </a:xfrm>
          <a:prstGeom prst="rect">
            <a:avLst/>
          </a:prstGeom>
        </p:spPr>
        <p:txBody>
          <a:bodyPr lIns="0" tIns="0" rIns="0" bIns="0" rtlCol="0" anchor="t">
            <a:spAutoFit/>
          </a:bodyPr>
          <a:lstStyle/>
          <a:p>
            <a:pPr algn="ctr">
              <a:lnSpc>
                <a:spcPts val="6077"/>
              </a:lnSpc>
            </a:pPr>
            <a:r>
              <a:rPr lang="en-US" sz="5064" spc="101">
                <a:solidFill>
                  <a:srgbClr val="6F4308"/>
                </a:solidFill>
                <a:latin typeface="Roboto Condensed"/>
              </a:rPr>
              <a:t>...gratitude can make us feel better about ourselves.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6516331" y="8042394"/>
            <a:ext cx="5255337" cy="1791896"/>
          </a:xfrm>
          <a:custGeom>
            <a:avLst/>
            <a:gdLst/>
            <a:ahLst/>
            <a:cxnLst/>
            <a:rect l="l" t="t" r="r" b="b"/>
            <a:pathLst>
              <a:path w="5255337" h="1791896">
                <a:moveTo>
                  <a:pt x="0" y="0"/>
                </a:moveTo>
                <a:lnTo>
                  <a:pt x="5255338" y="0"/>
                </a:lnTo>
                <a:lnTo>
                  <a:pt x="5255338" y="1791897"/>
                </a:lnTo>
                <a:lnTo>
                  <a:pt x="0" y="1791897"/>
                </a:lnTo>
                <a:lnTo>
                  <a:pt x="0" y="0"/>
                </a:lnTo>
                <a:close/>
              </a:path>
            </a:pathLst>
          </a:custGeom>
          <a:blipFill>
            <a:blip r:embed="rId4"/>
            <a:stretch>
              <a:fillRect/>
            </a:stretch>
          </a:blipFill>
        </p:spPr>
      </p:sp>
      <p:grpSp>
        <p:nvGrpSpPr>
          <p:cNvPr id="4" name="Group 4"/>
          <p:cNvGrpSpPr/>
          <p:nvPr/>
        </p:nvGrpSpPr>
        <p:grpSpPr>
          <a:xfrm>
            <a:off x="1028700" y="3553628"/>
            <a:ext cx="16230600" cy="3179744"/>
            <a:chOff x="0" y="0"/>
            <a:chExt cx="21640800" cy="4239658"/>
          </a:xfrm>
        </p:grpSpPr>
        <p:sp>
          <p:nvSpPr>
            <p:cNvPr id="5" name="TextBox 5"/>
            <p:cNvSpPr txBox="1"/>
            <p:nvPr/>
          </p:nvSpPr>
          <p:spPr>
            <a:xfrm>
              <a:off x="0" y="171450"/>
              <a:ext cx="21640800" cy="1941153"/>
            </a:xfrm>
            <a:prstGeom prst="rect">
              <a:avLst/>
            </a:prstGeom>
          </p:spPr>
          <p:txBody>
            <a:bodyPr lIns="0" tIns="0" rIns="0" bIns="0" rtlCol="0" anchor="t">
              <a:spAutoFit/>
            </a:bodyPr>
            <a:lstStyle/>
            <a:p>
              <a:pPr algn="ctr">
                <a:lnSpc>
                  <a:spcPts val="10504"/>
                </a:lnSpc>
              </a:pPr>
              <a:r>
                <a:rPr lang="en-US" sz="10400" spc="249">
                  <a:solidFill>
                    <a:srgbClr val="6F4308"/>
                  </a:solidFill>
                  <a:latin typeface="Roboto Bold"/>
                </a:rPr>
                <a:t>BIBLICAL THANKSGIVING</a:t>
              </a:r>
            </a:p>
          </p:txBody>
        </p:sp>
        <p:sp>
          <p:nvSpPr>
            <p:cNvPr id="6" name="TextBox 6"/>
            <p:cNvSpPr txBox="1"/>
            <p:nvPr/>
          </p:nvSpPr>
          <p:spPr>
            <a:xfrm>
              <a:off x="0" y="3036333"/>
              <a:ext cx="21640800" cy="1203325"/>
            </a:xfrm>
            <a:prstGeom prst="rect">
              <a:avLst/>
            </a:prstGeom>
          </p:spPr>
          <p:txBody>
            <a:bodyPr lIns="0" tIns="0" rIns="0" bIns="0" rtlCol="0" anchor="t">
              <a:spAutoFit/>
            </a:bodyPr>
            <a:lstStyle/>
            <a:p>
              <a:pPr algn="ctr">
                <a:lnSpc>
                  <a:spcPts val="7079"/>
                </a:lnSpc>
              </a:pPr>
              <a:r>
                <a:rPr lang="en-US" sz="5899" spc="294">
                  <a:solidFill>
                    <a:srgbClr val="6F4308"/>
                  </a:solidFill>
                  <a:latin typeface="Roboto Condensed"/>
                </a:rPr>
                <a:t>Philippians 4/Ephesians 5</a:t>
              </a:r>
            </a:p>
          </p:txBody>
        </p:sp>
      </p:grpSp>
      <p:sp>
        <p:nvSpPr>
          <p:cNvPr id="7" name="Freeform 7"/>
          <p:cNvSpPr/>
          <p:nvPr/>
        </p:nvSpPr>
        <p:spPr>
          <a:xfrm>
            <a:off x="2388622" y="5524870"/>
            <a:ext cx="13510756" cy="55486"/>
          </a:xfrm>
          <a:custGeom>
            <a:avLst/>
            <a:gdLst/>
            <a:ahLst/>
            <a:cxnLst/>
            <a:rect l="l" t="t" r="r" b="b"/>
            <a:pathLst>
              <a:path w="13510756" h="55486">
                <a:moveTo>
                  <a:pt x="0" y="0"/>
                </a:moveTo>
                <a:lnTo>
                  <a:pt x="13510756" y="0"/>
                </a:lnTo>
                <a:lnTo>
                  <a:pt x="13510756" y="55485"/>
                </a:lnTo>
                <a:lnTo>
                  <a:pt x="0" y="55485"/>
                </a:lnTo>
                <a:lnTo>
                  <a:pt x="0" y="0"/>
                </a:lnTo>
                <a:close/>
              </a:path>
            </a:pathLst>
          </a:custGeom>
          <a:blipFill>
            <a:blip r:embed="rId5"/>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AutoShape 3"/>
          <p:cNvSpPr/>
          <p:nvPr/>
        </p:nvSpPr>
        <p:spPr>
          <a:xfrm>
            <a:off x="1028700" y="8796774"/>
            <a:ext cx="4662291" cy="182680"/>
          </a:xfrm>
          <a:prstGeom prst="rect">
            <a:avLst/>
          </a:prstGeom>
          <a:solidFill>
            <a:srgbClr val="16234F"/>
          </a:solidFill>
        </p:spPr>
      </p:sp>
      <p:sp>
        <p:nvSpPr>
          <p:cNvPr id="4" name="TextBox 4"/>
          <p:cNvSpPr txBox="1"/>
          <p:nvPr/>
        </p:nvSpPr>
        <p:spPr>
          <a:xfrm>
            <a:off x="1589083" y="1699278"/>
            <a:ext cx="16230600" cy="6249162"/>
          </a:xfrm>
          <a:prstGeom prst="rect">
            <a:avLst/>
          </a:prstGeom>
        </p:spPr>
        <p:txBody>
          <a:bodyPr lIns="0" tIns="0" rIns="0" bIns="0" rtlCol="0" anchor="t">
            <a:spAutoFit/>
          </a:bodyPr>
          <a:lstStyle/>
          <a:p>
            <a:pPr>
              <a:lnSpc>
                <a:spcPts val="6173"/>
              </a:lnSpc>
            </a:pPr>
            <a:r>
              <a:rPr lang="en-US" sz="4899" spc="44">
                <a:solidFill>
                  <a:srgbClr val="6F4308"/>
                </a:solidFill>
                <a:latin typeface="Roboto"/>
              </a:rPr>
              <a:t>Rejoice in the Lord always; again I will say, rejoice. 5 Let your reasonableness be known to everyone. The Lord is at hand; 6 do not be anxious about anything, but in everything by prayer and supplication with thanksgiving let your requests be made known to God. 7 And the peace of God, which surpasses all understanding, will guard your hearts and your minds in Christ Jesus.</a:t>
            </a:r>
          </a:p>
          <a:p>
            <a:pPr>
              <a:lnSpc>
                <a:spcPts val="6173"/>
              </a:lnSpc>
            </a:pPr>
            <a:endParaRPr lang="en-US" sz="4899" spc="44">
              <a:solidFill>
                <a:srgbClr val="6F4308"/>
              </a:solidFill>
              <a:latin typeface="Roboto"/>
            </a:endParaRPr>
          </a:p>
        </p:txBody>
      </p:sp>
      <p:sp>
        <p:nvSpPr>
          <p:cNvPr id="5" name="TextBox 5"/>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6F4308"/>
                </a:solidFill>
                <a:latin typeface="Roboto Bold"/>
              </a:rPr>
              <a:t>PHILIPPIANS 4:6-7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851</Words>
  <Application>Microsoft Office PowerPoint</Application>
  <PresentationFormat>Custom</PresentationFormat>
  <Paragraphs>54</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Roboto Condensed Bold</vt:lpstr>
      <vt:lpstr>Roboto</vt:lpstr>
      <vt:lpstr>Roboto Bold</vt:lpstr>
      <vt:lpstr>Roboto Italics</vt:lpstr>
      <vt:lpstr>Calibri</vt:lpstr>
      <vt:lpstr>Arial</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Thanksgiving</dc:title>
  <dc:creator>Pastor Marc Ramirez</dc:creator>
  <cp:lastModifiedBy>Marc Ramirez</cp:lastModifiedBy>
  <cp:revision>1</cp:revision>
  <cp:lastPrinted>2023-11-19T14:46:15Z</cp:lastPrinted>
  <dcterms:created xsi:type="dcterms:W3CDTF">2006-08-16T00:00:00Z</dcterms:created>
  <dcterms:modified xsi:type="dcterms:W3CDTF">2023-11-19T15:00:58Z</dcterms:modified>
  <dc:identifier>DAFKc9Qq0FY</dc:identifier>
</cp:coreProperties>
</file>