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18288000" cy="10287000"/>
  <p:notesSz cx="6858000" cy="9144000"/>
  <p:embeddedFontLst>
    <p:embeddedFont>
      <p:font typeface="Calibri" panose="020F0502020204030204" pitchFamily="34" charset="0"/>
      <p:regular r:id="rId12"/>
      <p:bold r:id="rId13"/>
      <p:italic r:id="rId14"/>
      <p:boldItalic r:id="rId15"/>
    </p:embeddedFont>
    <p:embeddedFont>
      <p:font typeface="Roboto" panose="02000000000000000000" pitchFamily="2" charset="0"/>
      <p:regular r:id="rId16"/>
    </p:embeddedFont>
    <p:embeddedFont>
      <p:font typeface="Roboto Bold" panose="02000000000000000000" charset="0"/>
      <p:regular r:id="rId17"/>
    </p:embeddedFont>
    <p:embeddedFont>
      <p:font typeface="Roboto Condensed" panose="02000000000000000000" pitchFamily="2" charset="0"/>
      <p:regular r:id="rId18"/>
    </p:embeddedFont>
    <p:embeddedFont>
      <p:font typeface="Roboto Italics" panose="020B0604020202020204" charset="0"/>
      <p:regular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0" d="100"/>
          <a:sy n="70" d="100"/>
        </p:scale>
        <p:origin x="77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26.11.2023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You can swap out the background picture with whatever you'd like! If you want to make the picture darker, you can adjust the transparency on the top right.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11/26/2023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11/26/2023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11/26/2023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6234F"/>
        </a:solidFill>
        <a:effectLst/>
      </p:bgPr>
    </p:bg>
    <p:spTree>
      <p:nvGrpSpPr>
        <p:cNvPr id="1" name=""/>
        <p:cNvGrpSpPr/>
        <p:nvPr/>
      </p:nvGrpSpPr>
      <p:grpSpPr>
        <a:xfrm>
          <a:off x="0" y="0"/>
          <a:ext cx="0" cy="0"/>
          <a:chOff x="0" y="0"/>
          <a:chExt cx="0" cy="0"/>
        </a:xfrm>
      </p:grpSpPr>
      <p:sp>
        <p:nvSpPr>
          <p:cNvPr id="2" name="Freeform 2"/>
          <p:cNvSpPr/>
          <p:nvPr/>
        </p:nvSpPr>
        <p:spPr>
          <a:xfrm>
            <a:off x="6516331" y="8042394"/>
            <a:ext cx="5255337" cy="1791896"/>
          </a:xfrm>
          <a:custGeom>
            <a:avLst/>
            <a:gdLst/>
            <a:ahLst/>
            <a:cxnLst/>
            <a:rect l="l" t="t" r="r" b="b"/>
            <a:pathLst>
              <a:path w="5255337" h="1791896">
                <a:moveTo>
                  <a:pt x="0" y="0"/>
                </a:moveTo>
                <a:lnTo>
                  <a:pt x="5255338" y="0"/>
                </a:lnTo>
                <a:lnTo>
                  <a:pt x="5255338" y="1791897"/>
                </a:lnTo>
                <a:lnTo>
                  <a:pt x="0" y="1791897"/>
                </a:lnTo>
                <a:lnTo>
                  <a:pt x="0" y="0"/>
                </a:lnTo>
                <a:close/>
              </a:path>
            </a:pathLst>
          </a:custGeom>
          <a:blipFill>
            <a:blip r:embed="rId3"/>
            <a:stretch>
              <a:fillRect/>
            </a:stretch>
          </a:blipFill>
        </p:spPr>
      </p:sp>
      <p:grpSp>
        <p:nvGrpSpPr>
          <p:cNvPr id="3" name="Group 3"/>
          <p:cNvGrpSpPr/>
          <p:nvPr/>
        </p:nvGrpSpPr>
        <p:grpSpPr>
          <a:xfrm>
            <a:off x="1028700" y="3700371"/>
            <a:ext cx="16230600" cy="2886258"/>
            <a:chOff x="0" y="0"/>
            <a:chExt cx="21640800" cy="3848344"/>
          </a:xfrm>
        </p:grpSpPr>
        <p:sp>
          <p:nvSpPr>
            <p:cNvPr id="4" name="TextBox 4"/>
            <p:cNvSpPr txBox="1"/>
            <p:nvPr/>
          </p:nvSpPr>
          <p:spPr>
            <a:xfrm>
              <a:off x="0" y="142875"/>
              <a:ext cx="21640800" cy="1578414"/>
            </a:xfrm>
            <a:prstGeom prst="rect">
              <a:avLst/>
            </a:prstGeom>
          </p:spPr>
          <p:txBody>
            <a:bodyPr lIns="0" tIns="0" rIns="0" bIns="0" rtlCol="0" anchor="t">
              <a:spAutoFit/>
            </a:bodyPr>
            <a:lstStyle/>
            <a:p>
              <a:pPr algn="ctr">
                <a:lnSpc>
                  <a:spcPts val="8585"/>
                </a:lnSpc>
              </a:pPr>
              <a:r>
                <a:rPr lang="en-US" sz="8500" spc="204">
                  <a:solidFill>
                    <a:srgbClr val="FFFFFF"/>
                  </a:solidFill>
                  <a:latin typeface="Roboto Bold"/>
                </a:rPr>
                <a:t>A FELLOWSHIP FAREWELL</a:t>
              </a:r>
            </a:p>
          </p:txBody>
        </p:sp>
        <p:sp>
          <p:nvSpPr>
            <p:cNvPr id="5" name="TextBox 5"/>
            <p:cNvSpPr txBox="1"/>
            <p:nvPr/>
          </p:nvSpPr>
          <p:spPr>
            <a:xfrm>
              <a:off x="0" y="2645019"/>
              <a:ext cx="21640800" cy="1203325"/>
            </a:xfrm>
            <a:prstGeom prst="rect">
              <a:avLst/>
            </a:prstGeom>
          </p:spPr>
          <p:txBody>
            <a:bodyPr lIns="0" tIns="0" rIns="0" bIns="0" rtlCol="0" anchor="t">
              <a:spAutoFit/>
            </a:bodyPr>
            <a:lstStyle/>
            <a:p>
              <a:pPr algn="ctr">
                <a:lnSpc>
                  <a:spcPts val="7079"/>
                </a:lnSpc>
              </a:pPr>
              <a:r>
                <a:rPr lang="en-US" sz="5899" spc="294">
                  <a:solidFill>
                    <a:srgbClr val="FFFFFF"/>
                  </a:solidFill>
                  <a:latin typeface="Roboto Condensed"/>
                </a:rPr>
                <a:t>1 John 1:1-4</a:t>
              </a:r>
            </a:p>
          </p:txBody>
        </p:sp>
      </p:grpSp>
      <p:sp>
        <p:nvSpPr>
          <p:cNvPr id="6" name="Freeform 6"/>
          <p:cNvSpPr/>
          <p:nvPr/>
        </p:nvSpPr>
        <p:spPr>
          <a:xfrm>
            <a:off x="2388622" y="5524870"/>
            <a:ext cx="13510756" cy="55486"/>
          </a:xfrm>
          <a:custGeom>
            <a:avLst/>
            <a:gdLst/>
            <a:ahLst/>
            <a:cxnLst/>
            <a:rect l="l" t="t" r="r" b="b"/>
            <a:pathLst>
              <a:path w="13510756" h="55486">
                <a:moveTo>
                  <a:pt x="0" y="0"/>
                </a:moveTo>
                <a:lnTo>
                  <a:pt x="13510756" y="0"/>
                </a:lnTo>
                <a:lnTo>
                  <a:pt x="13510756" y="55485"/>
                </a:lnTo>
                <a:lnTo>
                  <a:pt x="0" y="55485"/>
                </a:lnTo>
                <a:lnTo>
                  <a:pt x="0" y="0"/>
                </a:lnTo>
                <a:close/>
              </a:path>
            </a:pathLst>
          </a:custGeom>
          <a:blipFill>
            <a:blip r:embed="rId4"/>
            <a:stretch>
              <a:fillRect/>
            </a:stretch>
          </a:blipFill>
        </p:spPr>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6234F"/>
        </a:solidFill>
        <a:effectLst/>
      </p:bgPr>
    </p:bg>
    <p:spTree>
      <p:nvGrpSpPr>
        <p:cNvPr id="1" name=""/>
        <p:cNvGrpSpPr/>
        <p:nvPr/>
      </p:nvGrpSpPr>
      <p:grpSpPr>
        <a:xfrm>
          <a:off x="0" y="0"/>
          <a:ext cx="0" cy="0"/>
          <a:chOff x="0" y="0"/>
          <a:chExt cx="0" cy="0"/>
        </a:xfrm>
      </p:grpSpPr>
      <p:sp>
        <p:nvSpPr>
          <p:cNvPr id="2" name="AutoShape 2"/>
          <p:cNvSpPr/>
          <p:nvPr/>
        </p:nvSpPr>
        <p:spPr>
          <a:xfrm>
            <a:off x="-476250" y="-173913"/>
            <a:ext cx="19240500" cy="10681907"/>
          </a:xfrm>
          <a:prstGeom prst="rect">
            <a:avLst/>
          </a:prstGeom>
          <a:solidFill>
            <a:srgbClr val="F8FBFD">
              <a:alpha val="70980"/>
            </a:srgbClr>
          </a:solidFill>
        </p:spPr>
      </p:sp>
      <p:sp>
        <p:nvSpPr>
          <p:cNvPr id="3" name="TextBox 3"/>
          <p:cNvSpPr txBox="1"/>
          <p:nvPr/>
        </p:nvSpPr>
        <p:spPr>
          <a:xfrm>
            <a:off x="1038225" y="258574"/>
            <a:ext cx="16230600" cy="9145524"/>
          </a:xfrm>
          <a:prstGeom prst="rect">
            <a:avLst/>
          </a:prstGeom>
        </p:spPr>
        <p:txBody>
          <a:bodyPr lIns="0" tIns="0" rIns="0" bIns="0" rtlCol="0" anchor="t">
            <a:spAutoFit/>
          </a:bodyPr>
          <a:lstStyle/>
          <a:p>
            <a:pPr>
              <a:lnSpc>
                <a:spcPts val="6048"/>
              </a:lnSpc>
            </a:pPr>
            <a:r>
              <a:rPr lang="en-US" sz="4800" spc="43">
                <a:solidFill>
                  <a:srgbClr val="16234F"/>
                </a:solidFill>
                <a:latin typeface="Roboto"/>
              </a:rPr>
              <a:t>That which was from the beginning, which we have heard, which we have seen with our eyes, which we looked upon and have touched with our hands, concerning the word of life— 2 the life was made manifest, and we have seen it, and testify to it and proclaim to you the eternal life, which was with the Father and was made manifest to us— 3 that which we have seen and heard we proclaim also to you, so that you too may have fellowship with us; and indeed our fellowship is with the Father and with his Son Jesus Christ. 4 And we are writing these things so that our joy may be complete.</a:t>
            </a:r>
          </a:p>
          <a:p>
            <a:pPr>
              <a:lnSpc>
                <a:spcPts val="6048"/>
              </a:lnSpc>
            </a:pPr>
            <a:endParaRPr lang="en-US" sz="4800" spc="43">
              <a:solidFill>
                <a:srgbClr val="16234F"/>
              </a:solidFill>
              <a:latin typeface="Roboto"/>
            </a:endParaRPr>
          </a:p>
        </p:txBody>
      </p:sp>
      <p:sp>
        <p:nvSpPr>
          <p:cNvPr id="4" name="TextBox 4"/>
          <p:cNvSpPr txBox="1"/>
          <p:nvPr/>
        </p:nvSpPr>
        <p:spPr>
          <a:xfrm>
            <a:off x="1028700" y="9058340"/>
            <a:ext cx="14567502" cy="776478"/>
          </a:xfrm>
          <a:prstGeom prst="rect">
            <a:avLst/>
          </a:prstGeom>
        </p:spPr>
        <p:txBody>
          <a:bodyPr lIns="0" tIns="0" rIns="0" bIns="0" rtlCol="0" anchor="t">
            <a:spAutoFit/>
          </a:bodyPr>
          <a:lstStyle/>
          <a:p>
            <a:pPr>
              <a:lnSpc>
                <a:spcPts val="6426"/>
              </a:lnSpc>
            </a:pPr>
            <a:r>
              <a:rPr lang="en-US" sz="4200" spc="462">
                <a:solidFill>
                  <a:srgbClr val="16234F"/>
                </a:solidFill>
                <a:latin typeface="Roboto Bold"/>
              </a:rPr>
              <a:t>1 JOHN 1:1-4</a:t>
            </a:r>
          </a:p>
        </p:txBody>
      </p:sp>
      <p:sp>
        <p:nvSpPr>
          <p:cNvPr id="5" name="AutoShape 5"/>
          <p:cNvSpPr/>
          <p:nvPr/>
        </p:nvSpPr>
        <p:spPr>
          <a:xfrm>
            <a:off x="1028700" y="8796774"/>
            <a:ext cx="4662291" cy="182680"/>
          </a:xfrm>
          <a:prstGeom prst="rect">
            <a:avLst/>
          </a:prstGeom>
          <a:solidFill>
            <a:srgbClr val="16234F"/>
          </a:solidFill>
        </p:spPr>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6234F"/>
        </a:solidFill>
        <a:effectLst/>
      </p:bgPr>
    </p:bg>
    <p:spTree>
      <p:nvGrpSpPr>
        <p:cNvPr id="1" name=""/>
        <p:cNvGrpSpPr/>
        <p:nvPr/>
      </p:nvGrpSpPr>
      <p:grpSpPr>
        <a:xfrm>
          <a:off x="0" y="0"/>
          <a:ext cx="0" cy="0"/>
          <a:chOff x="0" y="0"/>
          <a:chExt cx="0" cy="0"/>
        </a:xfrm>
      </p:grpSpPr>
      <p:sp>
        <p:nvSpPr>
          <p:cNvPr id="2" name="AutoShape 2"/>
          <p:cNvSpPr/>
          <p:nvPr/>
        </p:nvSpPr>
        <p:spPr>
          <a:xfrm>
            <a:off x="1028700" y="2263401"/>
            <a:ext cx="16230600" cy="76200"/>
          </a:xfrm>
          <a:prstGeom prst="rect">
            <a:avLst/>
          </a:prstGeom>
          <a:solidFill>
            <a:srgbClr val="AFDAEE"/>
          </a:solidFill>
        </p:spPr>
      </p:sp>
      <p:sp>
        <p:nvSpPr>
          <p:cNvPr id="3" name="Freeform 3"/>
          <p:cNvSpPr/>
          <p:nvPr/>
        </p:nvSpPr>
        <p:spPr>
          <a:xfrm>
            <a:off x="1028700" y="2957538"/>
            <a:ext cx="567417" cy="707062"/>
          </a:xfrm>
          <a:custGeom>
            <a:avLst/>
            <a:gdLst/>
            <a:ahLst/>
            <a:cxnLst/>
            <a:rect l="l" t="t" r="r" b="b"/>
            <a:pathLst>
              <a:path w="567417" h="707062">
                <a:moveTo>
                  <a:pt x="0" y="0"/>
                </a:moveTo>
                <a:lnTo>
                  <a:pt x="567417" y="0"/>
                </a:lnTo>
                <a:lnTo>
                  <a:pt x="567417" y="707062"/>
                </a:lnTo>
                <a:lnTo>
                  <a:pt x="0" y="70706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a:off x="16147259" y="7584975"/>
            <a:ext cx="1832533" cy="2249843"/>
          </a:xfrm>
          <a:custGeom>
            <a:avLst/>
            <a:gdLst/>
            <a:ahLst/>
            <a:cxnLst/>
            <a:rect l="l" t="t" r="r" b="b"/>
            <a:pathLst>
              <a:path w="1832533" h="2249843">
                <a:moveTo>
                  <a:pt x="0" y="0"/>
                </a:moveTo>
                <a:lnTo>
                  <a:pt x="1832533" y="0"/>
                </a:lnTo>
                <a:lnTo>
                  <a:pt x="1832533" y="2249843"/>
                </a:lnTo>
                <a:lnTo>
                  <a:pt x="0" y="2249843"/>
                </a:lnTo>
                <a:lnTo>
                  <a:pt x="0" y="0"/>
                </a:lnTo>
                <a:close/>
              </a:path>
            </a:pathLst>
          </a:custGeom>
          <a:blipFill>
            <a:blip r:embed="rId4"/>
            <a:stretch>
              <a:fillRect/>
            </a:stretch>
          </a:blipFill>
        </p:spPr>
      </p:sp>
      <p:sp>
        <p:nvSpPr>
          <p:cNvPr id="5" name="TextBox 5"/>
          <p:cNvSpPr txBox="1"/>
          <p:nvPr/>
        </p:nvSpPr>
        <p:spPr>
          <a:xfrm>
            <a:off x="1028700" y="238259"/>
            <a:ext cx="15658206" cy="2101342"/>
          </a:xfrm>
          <a:prstGeom prst="rect">
            <a:avLst/>
          </a:prstGeom>
        </p:spPr>
        <p:txBody>
          <a:bodyPr lIns="0" tIns="0" rIns="0" bIns="0" rtlCol="0" anchor="t">
            <a:spAutoFit/>
          </a:bodyPr>
          <a:lstStyle/>
          <a:p>
            <a:pPr>
              <a:lnSpc>
                <a:spcPts val="8383"/>
              </a:lnSpc>
            </a:pPr>
            <a:r>
              <a:rPr lang="en-US" sz="6399" spc="127">
                <a:solidFill>
                  <a:srgbClr val="F8FBFD"/>
                </a:solidFill>
                <a:latin typeface="Roboto Bold"/>
              </a:rPr>
              <a:t>Question One: </a:t>
            </a:r>
            <a:r>
              <a:rPr lang="en-US" sz="6399" spc="127">
                <a:solidFill>
                  <a:srgbClr val="F8FBFD"/>
                </a:solidFill>
                <a:latin typeface="Roboto"/>
              </a:rPr>
              <a:t>Who have they heard, seen and touched? </a:t>
            </a:r>
          </a:p>
        </p:txBody>
      </p:sp>
      <p:sp>
        <p:nvSpPr>
          <p:cNvPr id="6" name="TextBox 6"/>
          <p:cNvSpPr txBox="1"/>
          <p:nvPr/>
        </p:nvSpPr>
        <p:spPr>
          <a:xfrm>
            <a:off x="1749192" y="2893075"/>
            <a:ext cx="16230600" cy="828675"/>
          </a:xfrm>
          <a:prstGeom prst="rect">
            <a:avLst/>
          </a:prstGeom>
        </p:spPr>
        <p:txBody>
          <a:bodyPr lIns="0" tIns="0" rIns="0" bIns="0" rtlCol="0" anchor="t">
            <a:spAutoFit/>
          </a:bodyPr>
          <a:lstStyle/>
          <a:p>
            <a:pPr>
              <a:lnSpc>
                <a:spcPts val="6599"/>
              </a:lnSpc>
            </a:pPr>
            <a:r>
              <a:rPr lang="en-US" sz="5499" spc="109">
                <a:solidFill>
                  <a:srgbClr val="F8FBFD"/>
                </a:solidFill>
                <a:latin typeface="Roboto"/>
              </a:rPr>
              <a:t>The one from the beginning – Jesus. </a:t>
            </a:r>
          </a:p>
        </p:txBody>
      </p:sp>
      <p:sp>
        <p:nvSpPr>
          <p:cNvPr id="7" name="TextBox 7"/>
          <p:cNvSpPr txBox="1"/>
          <p:nvPr/>
        </p:nvSpPr>
        <p:spPr>
          <a:xfrm>
            <a:off x="1028700" y="9058340"/>
            <a:ext cx="14567502" cy="776478"/>
          </a:xfrm>
          <a:prstGeom prst="rect">
            <a:avLst/>
          </a:prstGeom>
        </p:spPr>
        <p:txBody>
          <a:bodyPr lIns="0" tIns="0" rIns="0" bIns="0" rtlCol="0" anchor="t">
            <a:spAutoFit/>
          </a:bodyPr>
          <a:lstStyle/>
          <a:p>
            <a:pPr>
              <a:lnSpc>
                <a:spcPts val="6426"/>
              </a:lnSpc>
            </a:pPr>
            <a:r>
              <a:rPr lang="en-US" sz="4200" spc="462">
                <a:solidFill>
                  <a:srgbClr val="F8FBFD"/>
                </a:solidFill>
                <a:latin typeface="Roboto Bold"/>
              </a:rPr>
              <a:t>1 JOHN 1:1</a:t>
            </a:r>
          </a:p>
        </p:txBody>
      </p:sp>
      <p:sp>
        <p:nvSpPr>
          <p:cNvPr id="8" name="TextBox 8"/>
          <p:cNvSpPr txBox="1"/>
          <p:nvPr/>
        </p:nvSpPr>
        <p:spPr>
          <a:xfrm>
            <a:off x="1028700" y="7168001"/>
            <a:ext cx="14567502" cy="1800225"/>
          </a:xfrm>
          <a:prstGeom prst="rect">
            <a:avLst/>
          </a:prstGeom>
        </p:spPr>
        <p:txBody>
          <a:bodyPr lIns="0" tIns="0" rIns="0" bIns="0" rtlCol="0" anchor="t">
            <a:spAutoFit/>
          </a:bodyPr>
          <a:lstStyle/>
          <a:p>
            <a:pPr>
              <a:lnSpc>
                <a:spcPts val="4799"/>
              </a:lnSpc>
            </a:pPr>
            <a:r>
              <a:rPr lang="en-US" sz="3999" spc="79">
                <a:solidFill>
                  <a:srgbClr val="F8FBFD"/>
                </a:solidFill>
                <a:latin typeface="Roboto Italics"/>
              </a:rPr>
              <a:t>That which was from the beginning, which we have heard, which we have seen with our eyes, which we looked upon and have touched with our hands, concerning the word of life...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6234F"/>
        </a:solidFill>
        <a:effectLst/>
      </p:bgPr>
    </p:bg>
    <p:spTree>
      <p:nvGrpSpPr>
        <p:cNvPr id="1" name=""/>
        <p:cNvGrpSpPr/>
        <p:nvPr/>
      </p:nvGrpSpPr>
      <p:grpSpPr>
        <a:xfrm>
          <a:off x="0" y="0"/>
          <a:ext cx="0" cy="0"/>
          <a:chOff x="0" y="0"/>
          <a:chExt cx="0" cy="0"/>
        </a:xfrm>
      </p:grpSpPr>
      <p:sp>
        <p:nvSpPr>
          <p:cNvPr id="2" name="AutoShape 2"/>
          <p:cNvSpPr/>
          <p:nvPr/>
        </p:nvSpPr>
        <p:spPr>
          <a:xfrm>
            <a:off x="1028700" y="2263401"/>
            <a:ext cx="16230600" cy="76200"/>
          </a:xfrm>
          <a:prstGeom prst="rect">
            <a:avLst/>
          </a:prstGeom>
          <a:solidFill>
            <a:srgbClr val="AFDAEE"/>
          </a:solidFill>
        </p:spPr>
      </p:sp>
      <p:sp>
        <p:nvSpPr>
          <p:cNvPr id="3" name="Freeform 3"/>
          <p:cNvSpPr/>
          <p:nvPr/>
        </p:nvSpPr>
        <p:spPr>
          <a:xfrm>
            <a:off x="1028700" y="2957538"/>
            <a:ext cx="567417" cy="707062"/>
          </a:xfrm>
          <a:custGeom>
            <a:avLst/>
            <a:gdLst/>
            <a:ahLst/>
            <a:cxnLst/>
            <a:rect l="l" t="t" r="r" b="b"/>
            <a:pathLst>
              <a:path w="567417" h="707062">
                <a:moveTo>
                  <a:pt x="0" y="0"/>
                </a:moveTo>
                <a:lnTo>
                  <a:pt x="567417" y="0"/>
                </a:lnTo>
                <a:lnTo>
                  <a:pt x="567417" y="707062"/>
                </a:lnTo>
                <a:lnTo>
                  <a:pt x="0" y="70706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a:off x="16147259" y="7584975"/>
            <a:ext cx="1832533" cy="2249843"/>
          </a:xfrm>
          <a:custGeom>
            <a:avLst/>
            <a:gdLst/>
            <a:ahLst/>
            <a:cxnLst/>
            <a:rect l="l" t="t" r="r" b="b"/>
            <a:pathLst>
              <a:path w="1832533" h="2249843">
                <a:moveTo>
                  <a:pt x="0" y="0"/>
                </a:moveTo>
                <a:lnTo>
                  <a:pt x="1832533" y="0"/>
                </a:lnTo>
                <a:lnTo>
                  <a:pt x="1832533" y="2249843"/>
                </a:lnTo>
                <a:lnTo>
                  <a:pt x="0" y="2249843"/>
                </a:lnTo>
                <a:lnTo>
                  <a:pt x="0" y="0"/>
                </a:lnTo>
                <a:close/>
              </a:path>
            </a:pathLst>
          </a:custGeom>
          <a:blipFill>
            <a:blip r:embed="rId4"/>
            <a:stretch>
              <a:fillRect/>
            </a:stretch>
          </a:blipFill>
        </p:spPr>
      </p:sp>
      <p:sp>
        <p:nvSpPr>
          <p:cNvPr id="5" name="TextBox 5"/>
          <p:cNvSpPr txBox="1"/>
          <p:nvPr/>
        </p:nvSpPr>
        <p:spPr>
          <a:xfrm>
            <a:off x="1028700" y="238259"/>
            <a:ext cx="13816947" cy="2101342"/>
          </a:xfrm>
          <a:prstGeom prst="rect">
            <a:avLst/>
          </a:prstGeom>
        </p:spPr>
        <p:txBody>
          <a:bodyPr lIns="0" tIns="0" rIns="0" bIns="0" rtlCol="0" anchor="t">
            <a:spAutoFit/>
          </a:bodyPr>
          <a:lstStyle/>
          <a:p>
            <a:pPr>
              <a:lnSpc>
                <a:spcPts val="8383"/>
              </a:lnSpc>
            </a:pPr>
            <a:r>
              <a:rPr lang="en-US" sz="6399" spc="127">
                <a:solidFill>
                  <a:srgbClr val="F8FBFD"/>
                </a:solidFill>
                <a:latin typeface="Roboto Bold"/>
              </a:rPr>
              <a:t>Question Two: </a:t>
            </a:r>
            <a:r>
              <a:rPr lang="en-US" sz="6399" spc="127">
                <a:solidFill>
                  <a:srgbClr val="F8FBFD"/>
                </a:solidFill>
                <a:latin typeface="Roboto"/>
              </a:rPr>
              <a:t>To what do they testify to?</a:t>
            </a:r>
          </a:p>
        </p:txBody>
      </p:sp>
      <p:sp>
        <p:nvSpPr>
          <p:cNvPr id="6" name="TextBox 6"/>
          <p:cNvSpPr txBox="1"/>
          <p:nvPr/>
        </p:nvSpPr>
        <p:spPr>
          <a:xfrm>
            <a:off x="1749192" y="2893075"/>
            <a:ext cx="16230600" cy="828675"/>
          </a:xfrm>
          <a:prstGeom prst="rect">
            <a:avLst/>
          </a:prstGeom>
        </p:spPr>
        <p:txBody>
          <a:bodyPr lIns="0" tIns="0" rIns="0" bIns="0" rtlCol="0" anchor="t">
            <a:spAutoFit/>
          </a:bodyPr>
          <a:lstStyle/>
          <a:p>
            <a:pPr>
              <a:lnSpc>
                <a:spcPts val="6599"/>
              </a:lnSpc>
            </a:pPr>
            <a:r>
              <a:rPr lang="en-US" sz="5499" spc="109">
                <a:solidFill>
                  <a:srgbClr val="F8FBFD"/>
                </a:solidFill>
                <a:latin typeface="Roboto"/>
              </a:rPr>
              <a:t>The life revealed/made manifest.</a:t>
            </a:r>
          </a:p>
        </p:txBody>
      </p:sp>
      <p:sp>
        <p:nvSpPr>
          <p:cNvPr id="7" name="TextBox 7"/>
          <p:cNvSpPr txBox="1"/>
          <p:nvPr/>
        </p:nvSpPr>
        <p:spPr>
          <a:xfrm>
            <a:off x="1028700" y="9058340"/>
            <a:ext cx="14567502" cy="776478"/>
          </a:xfrm>
          <a:prstGeom prst="rect">
            <a:avLst/>
          </a:prstGeom>
        </p:spPr>
        <p:txBody>
          <a:bodyPr lIns="0" tIns="0" rIns="0" bIns="0" rtlCol="0" anchor="t">
            <a:spAutoFit/>
          </a:bodyPr>
          <a:lstStyle/>
          <a:p>
            <a:pPr>
              <a:lnSpc>
                <a:spcPts val="6426"/>
              </a:lnSpc>
            </a:pPr>
            <a:r>
              <a:rPr lang="en-US" sz="4200" spc="462">
                <a:solidFill>
                  <a:srgbClr val="F8FBFD"/>
                </a:solidFill>
                <a:latin typeface="Roboto Bold"/>
              </a:rPr>
              <a:t>1 JOHN 1:2</a:t>
            </a:r>
          </a:p>
        </p:txBody>
      </p:sp>
      <p:sp>
        <p:nvSpPr>
          <p:cNvPr id="8" name="TextBox 8"/>
          <p:cNvSpPr txBox="1"/>
          <p:nvPr/>
        </p:nvSpPr>
        <p:spPr>
          <a:xfrm>
            <a:off x="1028700" y="7575450"/>
            <a:ext cx="14567502" cy="1362075"/>
          </a:xfrm>
          <a:prstGeom prst="rect">
            <a:avLst/>
          </a:prstGeom>
        </p:spPr>
        <p:txBody>
          <a:bodyPr lIns="0" tIns="0" rIns="0" bIns="0" rtlCol="0" anchor="t">
            <a:spAutoFit/>
          </a:bodyPr>
          <a:lstStyle/>
          <a:p>
            <a:pPr>
              <a:lnSpc>
                <a:spcPts val="5399"/>
              </a:lnSpc>
            </a:pPr>
            <a:r>
              <a:rPr lang="en-US" sz="4499" spc="89">
                <a:solidFill>
                  <a:srgbClr val="F8FBFD"/>
                </a:solidFill>
                <a:latin typeface="Roboto Italics"/>
              </a:rPr>
              <a:t>the life was made manifest, and we have seen it, and testify to it…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6234F"/>
        </a:solidFill>
        <a:effectLst/>
      </p:bgPr>
    </p:bg>
    <p:spTree>
      <p:nvGrpSpPr>
        <p:cNvPr id="1" name=""/>
        <p:cNvGrpSpPr/>
        <p:nvPr/>
      </p:nvGrpSpPr>
      <p:grpSpPr>
        <a:xfrm>
          <a:off x="0" y="0"/>
          <a:ext cx="0" cy="0"/>
          <a:chOff x="0" y="0"/>
          <a:chExt cx="0" cy="0"/>
        </a:xfrm>
      </p:grpSpPr>
      <p:sp>
        <p:nvSpPr>
          <p:cNvPr id="2" name="AutoShape 2"/>
          <p:cNvSpPr/>
          <p:nvPr/>
        </p:nvSpPr>
        <p:spPr>
          <a:xfrm>
            <a:off x="1028700" y="2263401"/>
            <a:ext cx="16230600" cy="76200"/>
          </a:xfrm>
          <a:prstGeom prst="rect">
            <a:avLst/>
          </a:prstGeom>
          <a:solidFill>
            <a:srgbClr val="AFDAEE"/>
          </a:solidFill>
        </p:spPr>
      </p:sp>
      <p:sp>
        <p:nvSpPr>
          <p:cNvPr id="3" name="Freeform 3"/>
          <p:cNvSpPr/>
          <p:nvPr/>
        </p:nvSpPr>
        <p:spPr>
          <a:xfrm>
            <a:off x="1028700" y="2957538"/>
            <a:ext cx="567417" cy="707062"/>
          </a:xfrm>
          <a:custGeom>
            <a:avLst/>
            <a:gdLst/>
            <a:ahLst/>
            <a:cxnLst/>
            <a:rect l="l" t="t" r="r" b="b"/>
            <a:pathLst>
              <a:path w="567417" h="707062">
                <a:moveTo>
                  <a:pt x="0" y="0"/>
                </a:moveTo>
                <a:lnTo>
                  <a:pt x="567417" y="0"/>
                </a:lnTo>
                <a:lnTo>
                  <a:pt x="567417" y="707062"/>
                </a:lnTo>
                <a:lnTo>
                  <a:pt x="0" y="70706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a:off x="16147259" y="7584975"/>
            <a:ext cx="1832533" cy="2249843"/>
          </a:xfrm>
          <a:custGeom>
            <a:avLst/>
            <a:gdLst/>
            <a:ahLst/>
            <a:cxnLst/>
            <a:rect l="l" t="t" r="r" b="b"/>
            <a:pathLst>
              <a:path w="1832533" h="2249843">
                <a:moveTo>
                  <a:pt x="0" y="0"/>
                </a:moveTo>
                <a:lnTo>
                  <a:pt x="1832533" y="0"/>
                </a:lnTo>
                <a:lnTo>
                  <a:pt x="1832533" y="2249843"/>
                </a:lnTo>
                <a:lnTo>
                  <a:pt x="0" y="2249843"/>
                </a:lnTo>
                <a:lnTo>
                  <a:pt x="0" y="0"/>
                </a:lnTo>
                <a:close/>
              </a:path>
            </a:pathLst>
          </a:custGeom>
          <a:blipFill>
            <a:blip r:embed="rId4"/>
            <a:stretch>
              <a:fillRect/>
            </a:stretch>
          </a:blipFill>
        </p:spPr>
      </p:sp>
      <p:sp>
        <p:nvSpPr>
          <p:cNvPr id="5" name="TextBox 5"/>
          <p:cNvSpPr txBox="1"/>
          <p:nvPr/>
        </p:nvSpPr>
        <p:spPr>
          <a:xfrm>
            <a:off x="1028700" y="1219334"/>
            <a:ext cx="15618178" cy="1044067"/>
          </a:xfrm>
          <a:prstGeom prst="rect">
            <a:avLst/>
          </a:prstGeom>
        </p:spPr>
        <p:txBody>
          <a:bodyPr lIns="0" tIns="0" rIns="0" bIns="0" rtlCol="0" anchor="t">
            <a:spAutoFit/>
          </a:bodyPr>
          <a:lstStyle/>
          <a:p>
            <a:pPr>
              <a:lnSpc>
                <a:spcPts val="8383"/>
              </a:lnSpc>
            </a:pPr>
            <a:r>
              <a:rPr lang="en-US" sz="6399" spc="127">
                <a:solidFill>
                  <a:srgbClr val="F8FBFD"/>
                </a:solidFill>
                <a:latin typeface="Roboto Bold"/>
              </a:rPr>
              <a:t>Question Three: </a:t>
            </a:r>
            <a:r>
              <a:rPr lang="en-US" sz="6399" spc="127">
                <a:solidFill>
                  <a:srgbClr val="F8FBFD"/>
                </a:solidFill>
                <a:latin typeface="Roboto"/>
              </a:rPr>
              <a:t>What do they proclaim?</a:t>
            </a:r>
          </a:p>
        </p:txBody>
      </p:sp>
      <p:sp>
        <p:nvSpPr>
          <p:cNvPr id="6" name="TextBox 6"/>
          <p:cNvSpPr txBox="1"/>
          <p:nvPr/>
        </p:nvSpPr>
        <p:spPr>
          <a:xfrm>
            <a:off x="1749192" y="2893075"/>
            <a:ext cx="15770285" cy="1657350"/>
          </a:xfrm>
          <a:prstGeom prst="rect">
            <a:avLst/>
          </a:prstGeom>
        </p:spPr>
        <p:txBody>
          <a:bodyPr lIns="0" tIns="0" rIns="0" bIns="0" rtlCol="0" anchor="t">
            <a:spAutoFit/>
          </a:bodyPr>
          <a:lstStyle/>
          <a:p>
            <a:pPr>
              <a:lnSpc>
                <a:spcPts val="6599"/>
              </a:lnSpc>
            </a:pPr>
            <a:r>
              <a:rPr lang="en-US" sz="5499" spc="109">
                <a:solidFill>
                  <a:srgbClr val="F8FBFD"/>
                </a:solidFill>
                <a:latin typeface="Roboto"/>
              </a:rPr>
              <a:t>The eternal life who was with the Father, revealed to all of us. </a:t>
            </a:r>
          </a:p>
        </p:txBody>
      </p:sp>
      <p:sp>
        <p:nvSpPr>
          <p:cNvPr id="7" name="TextBox 7"/>
          <p:cNvSpPr txBox="1"/>
          <p:nvPr/>
        </p:nvSpPr>
        <p:spPr>
          <a:xfrm>
            <a:off x="1028700" y="9058340"/>
            <a:ext cx="14567502" cy="776478"/>
          </a:xfrm>
          <a:prstGeom prst="rect">
            <a:avLst/>
          </a:prstGeom>
        </p:spPr>
        <p:txBody>
          <a:bodyPr lIns="0" tIns="0" rIns="0" bIns="0" rtlCol="0" anchor="t">
            <a:spAutoFit/>
          </a:bodyPr>
          <a:lstStyle/>
          <a:p>
            <a:pPr>
              <a:lnSpc>
                <a:spcPts val="6426"/>
              </a:lnSpc>
            </a:pPr>
            <a:r>
              <a:rPr lang="en-US" sz="4200" spc="462">
                <a:solidFill>
                  <a:srgbClr val="F8FBFD"/>
                </a:solidFill>
                <a:latin typeface="Roboto Bold"/>
              </a:rPr>
              <a:t>1 JOHN 1:2</a:t>
            </a:r>
          </a:p>
        </p:txBody>
      </p:sp>
      <p:sp>
        <p:nvSpPr>
          <p:cNvPr id="8" name="TextBox 8"/>
          <p:cNvSpPr txBox="1"/>
          <p:nvPr/>
        </p:nvSpPr>
        <p:spPr>
          <a:xfrm>
            <a:off x="1028700" y="7575450"/>
            <a:ext cx="14567502" cy="1362075"/>
          </a:xfrm>
          <a:prstGeom prst="rect">
            <a:avLst/>
          </a:prstGeom>
        </p:spPr>
        <p:txBody>
          <a:bodyPr lIns="0" tIns="0" rIns="0" bIns="0" rtlCol="0" anchor="t">
            <a:spAutoFit/>
          </a:bodyPr>
          <a:lstStyle/>
          <a:p>
            <a:pPr>
              <a:lnSpc>
                <a:spcPts val="5399"/>
              </a:lnSpc>
            </a:pPr>
            <a:r>
              <a:rPr lang="en-US" sz="4499" spc="89">
                <a:solidFill>
                  <a:srgbClr val="F8FBFD"/>
                </a:solidFill>
                <a:latin typeface="Roboto Italics"/>
              </a:rPr>
              <a:t>...and proclaim to you the eternal life, which was with the Father and was made manifest to us…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6234F"/>
        </a:solidFill>
        <a:effectLst/>
      </p:bgPr>
    </p:bg>
    <p:spTree>
      <p:nvGrpSpPr>
        <p:cNvPr id="1" name=""/>
        <p:cNvGrpSpPr/>
        <p:nvPr/>
      </p:nvGrpSpPr>
      <p:grpSpPr>
        <a:xfrm>
          <a:off x="0" y="0"/>
          <a:ext cx="0" cy="0"/>
          <a:chOff x="0" y="0"/>
          <a:chExt cx="0" cy="0"/>
        </a:xfrm>
      </p:grpSpPr>
      <p:sp>
        <p:nvSpPr>
          <p:cNvPr id="2" name="AutoShape 2"/>
          <p:cNvSpPr/>
          <p:nvPr/>
        </p:nvSpPr>
        <p:spPr>
          <a:xfrm>
            <a:off x="1028700" y="2263401"/>
            <a:ext cx="16230600" cy="76200"/>
          </a:xfrm>
          <a:prstGeom prst="rect">
            <a:avLst/>
          </a:prstGeom>
          <a:solidFill>
            <a:srgbClr val="AFDAEE"/>
          </a:solidFill>
        </p:spPr>
      </p:sp>
      <p:sp>
        <p:nvSpPr>
          <p:cNvPr id="3" name="Freeform 3"/>
          <p:cNvSpPr/>
          <p:nvPr/>
        </p:nvSpPr>
        <p:spPr>
          <a:xfrm>
            <a:off x="1028700" y="2957538"/>
            <a:ext cx="567417" cy="707062"/>
          </a:xfrm>
          <a:custGeom>
            <a:avLst/>
            <a:gdLst/>
            <a:ahLst/>
            <a:cxnLst/>
            <a:rect l="l" t="t" r="r" b="b"/>
            <a:pathLst>
              <a:path w="567417" h="707062">
                <a:moveTo>
                  <a:pt x="0" y="0"/>
                </a:moveTo>
                <a:lnTo>
                  <a:pt x="567417" y="0"/>
                </a:lnTo>
                <a:lnTo>
                  <a:pt x="567417" y="707062"/>
                </a:lnTo>
                <a:lnTo>
                  <a:pt x="0" y="70706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a:off x="16147259" y="7584975"/>
            <a:ext cx="1832533" cy="2249843"/>
          </a:xfrm>
          <a:custGeom>
            <a:avLst/>
            <a:gdLst/>
            <a:ahLst/>
            <a:cxnLst/>
            <a:rect l="l" t="t" r="r" b="b"/>
            <a:pathLst>
              <a:path w="1832533" h="2249843">
                <a:moveTo>
                  <a:pt x="0" y="0"/>
                </a:moveTo>
                <a:lnTo>
                  <a:pt x="1832533" y="0"/>
                </a:lnTo>
                <a:lnTo>
                  <a:pt x="1832533" y="2249843"/>
                </a:lnTo>
                <a:lnTo>
                  <a:pt x="0" y="2249843"/>
                </a:lnTo>
                <a:lnTo>
                  <a:pt x="0" y="0"/>
                </a:lnTo>
                <a:close/>
              </a:path>
            </a:pathLst>
          </a:custGeom>
          <a:blipFill>
            <a:blip r:embed="rId4"/>
            <a:stretch>
              <a:fillRect/>
            </a:stretch>
          </a:blipFill>
        </p:spPr>
      </p:sp>
      <p:sp>
        <p:nvSpPr>
          <p:cNvPr id="5" name="TextBox 5"/>
          <p:cNvSpPr txBox="1"/>
          <p:nvPr/>
        </p:nvSpPr>
        <p:spPr>
          <a:xfrm>
            <a:off x="1028700" y="162059"/>
            <a:ext cx="15618178" cy="2101342"/>
          </a:xfrm>
          <a:prstGeom prst="rect">
            <a:avLst/>
          </a:prstGeom>
        </p:spPr>
        <p:txBody>
          <a:bodyPr lIns="0" tIns="0" rIns="0" bIns="0" rtlCol="0" anchor="t">
            <a:spAutoFit/>
          </a:bodyPr>
          <a:lstStyle/>
          <a:p>
            <a:pPr>
              <a:lnSpc>
                <a:spcPts val="8383"/>
              </a:lnSpc>
            </a:pPr>
            <a:r>
              <a:rPr lang="en-US" sz="6399" spc="127">
                <a:solidFill>
                  <a:srgbClr val="F8FBFD"/>
                </a:solidFill>
                <a:latin typeface="Roboto Bold"/>
              </a:rPr>
              <a:t>Question Four: </a:t>
            </a:r>
            <a:r>
              <a:rPr lang="en-US" sz="6399" spc="127">
                <a:solidFill>
                  <a:srgbClr val="F8FBFD"/>
                </a:solidFill>
                <a:latin typeface="Roboto"/>
              </a:rPr>
              <a:t>Why do they proclaim this eternal life?</a:t>
            </a:r>
          </a:p>
        </p:txBody>
      </p:sp>
      <p:sp>
        <p:nvSpPr>
          <p:cNvPr id="6" name="TextBox 6"/>
          <p:cNvSpPr txBox="1"/>
          <p:nvPr/>
        </p:nvSpPr>
        <p:spPr>
          <a:xfrm>
            <a:off x="1749192" y="2893075"/>
            <a:ext cx="15770285" cy="828675"/>
          </a:xfrm>
          <a:prstGeom prst="rect">
            <a:avLst/>
          </a:prstGeom>
        </p:spPr>
        <p:txBody>
          <a:bodyPr lIns="0" tIns="0" rIns="0" bIns="0" rtlCol="0" anchor="t">
            <a:spAutoFit/>
          </a:bodyPr>
          <a:lstStyle/>
          <a:p>
            <a:pPr>
              <a:lnSpc>
                <a:spcPts val="6599"/>
              </a:lnSpc>
            </a:pPr>
            <a:r>
              <a:rPr lang="en-US" sz="5499" spc="109">
                <a:solidFill>
                  <a:srgbClr val="F8FBFD"/>
                </a:solidFill>
                <a:latin typeface="Roboto"/>
              </a:rPr>
              <a:t>So that others may have fellowship with us. </a:t>
            </a:r>
          </a:p>
        </p:txBody>
      </p:sp>
      <p:sp>
        <p:nvSpPr>
          <p:cNvPr id="7" name="TextBox 7"/>
          <p:cNvSpPr txBox="1"/>
          <p:nvPr/>
        </p:nvSpPr>
        <p:spPr>
          <a:xfrm>
            <a:off x="1028700" y="9058340"/>
            <a:ext cx="14567502" cy="776478"/>
          </a:xfrm>
          <a:prstGeom prst="rect">
            <a:avLst/>
          </a:prstGeom>
        </p:spPr>
        <p:txBody>
          <a:bodyPr lIns="0" tIns="0" rIns="0" bIns="0" rtlCol="0" anchor="t">
            <a:spAutoFit/>
          </a:bodyPr>
          <a:lstStyle/>
          <a:p>
            <a:pPr>
              <a:lnSpc>
                <a:spcPts val="6426"/>
              </a:lnSpc>
            </a:pPr>
            <a:r>
              <a:rPr lang="en-US" sz="4200" spc="462">
                <a:solidFill>
                  <a:srgbClr val="F8FBFD"/>
                </a:solidFill>
                <a:latin typeface="Roboto Bold"/>
              </a:rPr>
              <a:t>1 JOHN 1:3</a:t>
            </a:r>
          </a:p>
        </p:txBody>
      </p:sp>
      <p:sp>
        <p:nvSpPr>
          <p:cNvPr id="8" name="TextBox 8"/>
          <p:cNvSpPr txBox="1"/>
          <p:nvPr/>
        </p:nvSpPr>
        <p:spPr>
          <a:xfrm>
            <a:off x="1028700" y="7715546"/>
            <a:ext cx="14567502" cy="1362075"/>
          </a:xfrm>
          <a:prstGeom prst="rect">
            <a:avLst/>
          </a:prstGeom>
        </p:spPr>
        <p:txBody>
          <a:bodyPr lIns="0" tIns="0" rIns="0" bIns="0" rtlCol="0" anchor="t">
            <a:spAutoFit/>
          </a:bodyPr>
          <a:lstStyle/>
          <a:p>
            <a:pPr>
              <a:lnSpc>
                <a:spcPts val="5399"/>
              </a:lnSpc>
            </a:pPr>
            <a:r>
              <a:rPr lang="en-US" sz="4499" spc="89">
                <a:solidFill>
                  <a:srgbClr val="F8FBFD"/>
                </a:solidFill>
                <a:latin typeface="Roboto Italics"/>
              </a:rPr>
              <a:t>...that which we have seen and heard we proclaim also to you, so that you too may have fellowship with us…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6234F"/>
        </a:solidFill>
        <a:effectLst/>
      </p:bgPr>
    </p:bg>
    <p:spTree>
      <p:nvGrpSpPr>
        <p:cNvPr id="1" name=""/>
        <p:cNvGrpSpPr/>
        <p:nvPr/>
      </p:nvGrpSpPr>
      <p:grpSpPr>
        <a:xfrm>
          <a:off x="0" y="0"/>
          <a:ext cx="0" cy="0"/>
          <a:chOff x="0" y="0"/>
          <a:chExt cx="0" cy="0"/>
        </a:xfrm>
      </p:grpSpPr>
      <p:sp>
        <p:nvSpPr>
          <p:cNvPr id="2" name="AutoShape 2"/>
          <p:cNvSpPr/>
          <p:nvPr/>
        </p:nvSpPr>
        <p:spPr>
          <a:xfrm>
            <a:off x="1028700" y="2263401"/>
            <a:ext cx="16230600" cy="76200"/>
          </a:xfrm>
          <a:prstGeom prst="rect">
            <a:avLst/>
          </a:prstGeom>
          <a:solidFill>
            <a:srgbClr val="AFDAEE"/>
          </a:solidFill>
        </p:spPr>
      </p:sp>
      <p:sp>
        <p:nvSpPr>
          <p:cNvPr id="3" name="Freeform 3"/>
          <p:cNvSpPr/>
          <p:nvPr/>
        </p:nvSpPr>
        <p:spPr>
          <a:xfrm>
            <a:off x="1028700" y="2957538"/>
            <a:ext cx="567417" cy="707062"/>
          </a:xfrm>
          <a:custGeom>
            <a:avLst/>
            <a:gdLst/>
            <a:ahLst/>
            <a:cxnLst/>
            <a:rect l="l" t="t" r="r" b="b"/>
            <a:pathLst>
              <a:path w="567417" h="707062">
                <a:moveTo>
                  <a:pt x="0" y="0"/>
                </a:moveTo>
                <a:lnTo>
                  <a:pt x="567417" y="0"/>
                </a:lnTo>
                <a:lnTo>
                  <a:pt x="567417" y="707062"/>
                </a:lnTo>
                <a:lnTo>
                  <a:pt x="0" y="70706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a:off x="16147259" y="7584975"/>
            <a:ext cx="1832533" cy="2249843"/>
          </a:xfrm>
          <a:custGeom>
            <a:avLst/>
            <a:gdLst/>
            <a:ahLst/>
            <a:cxnLst/>
            <a:rect l="l" t="t" r="r" b="b"/>
            <a:pathLst>
              <a:path w="1832533" h="2249843">
                <a:moveTo>
                  <a:pt x="0" y="0"/>
                </a:moveTo>
                <a:lnTo>
                  <a:pt x="1832533" y="0"/>
                </a:lnTo>
                <a:lnTo>
                  <a:pt x="1832533" y="2249843"/>
                </a:lnTo>
                <a:lnTo>
                  <a:pt x="0" y="2249843"/>
                </a:lnTo>
                <a:lnTo>
                  <a:pt x="0" y="0"/>
                </a:lnTo>
                <a:close/>
              </a:path>
            </a:pathLst>
          </a:custGeom>
          <a:blipFill>
            <a:blip r:embed="rId4"/>
            <a:stretch>
              <a:fillRect/>
            </a:stretch>
          </a:blipFill>
        </p:spPr>
      </p:sp>
      <p:sp>
        <p:nvSpPr>
          <p:cNvPr id="5" name="TextBox 5"/>
          <p:cNvSpPr txBox="1"/>
          <p:nvPr/>
        </p:nvSpPr>
        <p:spPr>
          <a:xfrm>
            <a:off x="1028700" y="162059"/>
            <a:ext cx="15618178" cy="2101342"/>
          </a:xfrm>
          <a:prstGeom prst="rect">
            <a:avLst/>
          </a:prstGeom>
        </p:spPr>
        <p:txBody>
          <a:bodyPr lIns="0" tIns="0" rIns="0" bIns="0" rtlCol="0" anchor="t">
            <a:spAutoFit/>
          </a:bodyPr>
          <a:lstStyle/>
          <a:p>
            <a:pPr>
              <a:lnSpc>
                <a:spcPts val="8383"/>
              </a:lnSpc>
            </a:pPr>
            <a:r>
              <a:rPr lang="en-US" sz="6399" spc="127">
                <a:solidFill>
                  <a:srgbClr val="F8FBFD"/>
                </a:solidFill>
                <a:latin typeface="Roboto Bold"/>
              </a:rPr>
              <a:t>Question Five: </a:t>
            </a:r>
            <a:r>
              <a:rPr lang="en-US" sz="6399" spc="127">
                <a:solidFill>
                  <a:srgbClr val="F8FBFD"/>
                </a:solidFill>
                <a:latin typeface="Roboto"/>
              </a:rPr>
              <a:t>Why would the lost want fellowship with us?</a:t>
            </a:r>
          </a:p>
        </p:txBody>
      </p:sp>
      <p:sp>
        <p:nvSpPr>
          <p:cNvPr id="6" name="TextBox 6"/>
          <p:cNvSpPr txBox="1"/>
          <p:nvPr/>
        </p:nvSpPr>
        <p:spPr>
          <a:xfrm>
            <a:off x="1749192" y="2835925"/>
            <a:ext cx="15770285" cy="1657350"/>
          </a:xfrm>
          <a:prstGeom prst="rect">
            <a:avLst/>
          </a:prstGeom>
        </p:spPr>
        <p:txBody>
          <a:bodyPr lIns="0" tIns="0" rIns="0" bIns="0" rtlCol="0" anchor="t">
            <a:spAutoFit/>
          </a:bodyPr>
          <a:lstStyle/>
          <a:p>
            <a:pPr>
              <a:lnSpc>
                <a:spcPts val="6599"/>
              </a:lnSpc>
            </a:pPr>
            <a:r>
              <a:rPr lang="en-US" sz="5499" spc="109">
                <a:solidFill>
                  <a:srgbClr val="F8FBFD"/>
                </a:solidFill>
                <a:latin typeface="Roboto"/>
              </a:rPr>
              <a:t>Because our fellowship is with the Father and his Son Jesus Christ. </a:t>
            </a:r>
          </a:p>
        </p:txBody>
      </p:sp>
      <p:sp>
        <p:nvSpPr>
          <p:cNvPr id="7" name="TextBox 7"/>
          <p:cNvSpPr txBox="1"/>
          <p:nvPr/>
        </p:nvSpPr>
        <p:spPr>
          <a:xfrm>
            <a:off x="1028700" y="9058340"/>
            <a:ext cx="14567502" cy="776478"/>
          </a:xfrm>
          <a:prstGeom prst="rect">
            <a:avLst/>
          </a:prstGeom>
        </p:spPr>
        <p:txBody>
          <a:bodyPr lIns="0" tIns="0" rIns="0" bIns="0" rtlCol="0" anchor="t">
            <a:spAutoFit/>
          </a:bodyPr>
          <a:lstStyle/>
          <a:p>
            <a:pPr>
              <a:lnSpc>
                <a:spcPts val="6426"/>
              </a:lnSpc>
            </a:pPr>
            <a:r>
              <a:rPr lang="en-US" sz="4200" spc="462">
                <a:solidFill>
                  <a:srgbClr val="F8FBFD"/>
                </a:solidFill>
                <a:latin typeface="Roboto Bold"/>
              </a:rPr>
              <a:t>1 JOHN 1:3</a:t>
            </a:r>
          </a:p>
        </p:txBody>
      </p:sp>
      <p:sp>
        <p:nvSpPr>
          <p:cNvPr id="8" name="TextBox 8"/>
          <p:cNvSpPr txBox="1"/>
          <p:nvPr/>
        </p:nvSpPr>
        <p:spPr>
          <a:xfrm>
            <a:off x="1028700" y="7715546"/>
            <a:ext cx="14567502" cy="1362075"/>
          </a:xfrm>
          <a:prstGeom prst="rect">
            <a:avLst/>
          </a:prstGeom>
        </p:spPr>
        <p:txBody>
          <a:bodyPr lIns="0" tIns="0" rIns="0" bIns="0" rtlCol="0" anchor="t">
            <a:spAutoFit/>
          </a:bodyPr>
          <a:lstStyle/>
          <a:p>
            <a:pPr>
              <a:lnSpc>
                <a:spcPts val="5399"/>
              </a:lnSpc>
            </a:pPr>
            <a:r>
              <a:rPr lang="en-US" sz="4499" spc="89">
                <a:solidFill>
                  <a:srgbClr val="F8FBFD"/>
                </a:solidFill>
                <a:latin typeface="Roboto Italics"/>
              </a:rPr>
              <a:t>...and indeed our fellowship is with the Father and with his Son Jesus Christ.…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6666" b="-16666"/>
            </a:stretch>
          </a:blipFill>
        </p:spPr>
      </p:sp>
      <p:sp>
        <p:nvSpPr>
          <p:cNvPr id="3" name="AutoShape 3"/>
          <p:cNvSpPr/>
          <p:nvPr/>
        </p:nvSpPr>
        <p:spPr>
          <a:xfrm>
            <a:off x="204215" y="247746"/>
            <a:ext cx="17879570" cy="2789888"/>
          </a:xfrm>
          <a:prstGeom prst="rect">
            <a:avLst/>
          </a:prstGeom>
          <a:solidFill>
            <a:srgbClr val="16234F">
              <a:alpha val="89804"/>
            </a:srgbClr>
          </a:solidFill>
        </p:spPr>
      </p:sp>
      <p:sp>
        <p:nvSpPr>
          <p:cNvPr id="4" name="AutoShape 4"/>
          <p:cNvSpPr/>
          <p:nvPr/>
        </p:nvSpPr>
        <p:spPr>
          <a:xfrm>
            <a:off x="8002" y="5734764"/>
            <a:ext cx="17879570" cy="4290914"/>
          </a:xfrm>
          <a:prstGeom prst="rect">
            <a:avLst/>
          </a:prstGeom>
          <a:solidFill>
            <a:srgbClr val="16234F">
              <a:alpha val="89804"/>
            </a:srgbClr>
          </a:solidFill>
        </p:spPr>
      </p:sp>
      <p:sp>
        <p:nvSpPr>
          <p:cNvPr id="5" name="TextBox 5"/>
          <p:cNvSpPr txBox="1"/>
          <p:nvPr/>
        </p:nvSpPr>
        <p:spPr>
          <a:xfrm>
            <a:off x="1224913" y="768676"/>
            <a:ext cx="15838175" cy="1697355"/>
          </a:xfrm>
          <a:prstGeom prst="rect">
            <a:avLst/>
          </a:prstGeom>
        </p:spPr>
        <p:txBody>
          <a:bodyPr lIns="0" tIns="0" rIns="0" bIns="0" rtlCol="0" anchor="t">
            <a:spAutoFit/>
          </a:bodyPr>
          <a:lstStyle/>
          <a:p>
            <a:pPr algn="ctr">
              <a:lnSpc>
                <a:spcPts val="6884"/>
              </a:lnSpc>
              <a:spcBef>
                <a:spcPct val="0"/>
              </a:spcBef>
            </a:pPr>
            <a:r>
              <a:rPr lang="en-US" sz="4499" spc="494">
                <a:solidFill>
                  <a:srgbClr val="F8FBFD"/>
                </a:solidFill>
                <a:latin typeface="Roboto Bold"/>
              </a:rPr>
              <a:t>WHAT DOES THIS MEAN FOR FELLOWSHIP CHURCH IN 2024 AND BEYOND?</a:t>
            </a:r>
          </a:p>
        </p:txBody>
      </p:sp>
      <p:sp>
        <p:nvSpPr>
          <p:cNvPr id="6" name="TextBox 6"/>
          <p:cNvSpPr txBox="1"/>
          <p:nvPr/>
        </p:nvSpPr>
        <p:spPr>
          <a:xfrm>
            <a:off x="1589083" y="6234682"/>
            <a:ext cx="15109834" cy="3400044"/>
          </a:xfrm>
          <a:prstGeom prst="rect">
            <a:avLst/>
          </a:prstGeom>
        </p:spPr>
        <p:txBody>
          <a:bodyPr lIns="0" tIns="0" rIns="0" bIns="0" rtlCol="0" anchor="t">
            <a:spAutoFit/>
          </a:bodyPr>
          <a:lstStyle/>
          <a:p>
            <a:pPr algn="ctr">
              <a:lnSpc>
                <a:spcPts val="6767"/>
              </a:lnSpc>
            </a:pPr>
            <a:r>
              <a:rPr lang="en-US" sz="4699" spc="516">
                <a:solidFill>
                  <a:srgbClr val="F8FBFD"/>
                </a:solidFill>
                <a:latin typeface="Roboto"/>
              </a:rPr>
              <a:t>IT MEANS YOU (THE CHURCH) MUST BE THE JESUS HEARD, SEEN, LOOKED UPON AND TOUCHED BY THE BACK MOUNTAIN, THE WYOMING VALLEY AND THE WORLD!</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16234F"/>
        </a:solidFill>
        <a:effectLst/>
      </p:bgPr>
    </p:bg>
    <p:spTree>
      <p:nvGrpSpPr>
        <p:cNvPr id="1" name=""/>
        <p:cNvGrpSpPr/>
        <p:nvPr/>
      </p:nvGrpSpPr>
      <p:grpSpPr>
        <a:xfrm>
          <a:off x="0" y="0"/>
          <a:ext cx="0" cy="0"/>
          <a:chOff x="0" y="0"/>
          <a:chExt cx="0" cy="0"/>
        </a:xfrm>
      </p:grpSpPr>
      <p:sp>
        <p:nvSpPr>
          <p:cNvPr id="2" name="Freeform 2"/>
          <p:cNvSpPr/>
          <p:nvPr/>
        </p:nvSpPr>
        <p:spPr>
          <a:xfrm>
            <a:off x="2286000" y="2802636"/>
            <a:ext cx="13716000" cy="4681728"/>
          </a:xfrm>
          <a:custGeom>
            <a:avLst/>
            <a:gdLst/>
            <a:ahLst/>
            <a:cxnLst/>
            <a:rect l="l" t="t" r="r" b="b"/>
            <a:pathLst>
              <a:path w="13716000" h="4681728">
                <a:moveTo>
                  <a:pt x="0" y="0"/>
                </a:moveTo>
                <a:lnTo>
                  <a:pt x="13716000" y="0"/>
                </a:lnTo>
                <a:lnTo>
                  <a:pt x="13716000" y="4681728"/>
                </a:lnTo>
                <a:lnTo>
                  <a:pt x="0" y="4681728"/>
                </a:lnTo>
                <a:lnTo>
                  <a:pt x="0" y="0"/>
                </a:lnTo>
                <a:close/>
              </a:path>
            </a:pathLst>
          </a:custGeom>
          <a:blipFill>
            <a:blip r:embed="rId2"/>
            <a:stretch>
              <a:fillRect/>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448</Words>
  <Application>Microsoft Office PowerPoint</Application>
  <PresentationFormat>Custom</PresentationFormat>
  <Paragraphs>29</Paragraphs>
  <Slides>9</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Roboto Bold</vt:lpstr>
      <vt:lpstr>Roboto</vt:lpstr>
      <vt:lpstr>Roboto Italics</vt:lpstr>
      <vt:lpstr>Calibri</vt:lpstr>
      <vt:lpstr>Arial</vt:lpstr>
      <vt:lpstr>Roboto Condensed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Fellowship Farewell</dc:title>
  <dc:creator>Pastor Marc Ramirez</dc:creator>
  <cp:lastModifiedBy>Marc Ramirez</cp:lastModifiedBy>
  <cp:revision>1</cp:revision>
  <dcterms:created xsi:type="dcterms:W3CDTF">2006-08-16T00:00:00Z</dcterms:created>
  <dcterms:modified xsi:type="dcterms:W3CDTF">2023-11-26T14:44:55Z</dcterms:modified>
  <dc:identifier>DAFKc_Z1cPI</dc:identifier>
</cp:coreProperties>
</file>