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Roboto" panose="02000000000000000000" pitchFamily="2" charset="0"/>
      <p:regular r:id="rId26"/>
    </p:embeddedFont>
    <p:embeddedFont>
      <p:font typeface="Roboto Bold" panose="02000000000000000000" charset="0"/>
      <p:regular r:id="rId27"/>
    </p:embeddedFont>
    <p:embeddedFont>
      <p:font typeface="Roboto Bold Italics" panose="020B0604020202020204" charset="0"/>
      <p:regular r:id="rId28"/>
    </p:embeddedFont>
    <p:embeddedFont>
      <p:font typeface="Roboto Condensed Bold" panose="020B0604020202020204" charset="0"/>
      <p:regular r:id="rId29"/>
    </p:embeddedFont>
    <p:embeddedFont>
      <p:font typeface="Roboto Italic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315781" y="7661543"/>
            <a:ext cx="15656438" cy="1203325"/>
          </a:xfrm>
          <a:prstGeom prst="rect">
            <a:avLst/>
          </a:prstGeom>
        </p:spPr>
        <p:txBody>
          <a:bodyPr lIns="0" tIns="0" rIns="0" bIns="0" rtlCol="0" anchor="t">
            <a:spAutoFit/>
          </a:bodyPr>
          <a:lstStyle/>
          <a:p>
            <a:pPr marL="0" lvl="0" indent="0" algn="ctr">
              <a:lnSpc>
                <a:spcPts val="9799"/>
              </a:lnSpc>
              <a:spcBef>
                <a:spcPct val="0"/>
              </a:spcBef>
            </a:pPr>
            <a:r>
              <a:rPr lang="en-US" sz="6999" spc="209">
                <a:solidFill>
                  <a:srgbClr val="FFFFFF"/>
                </a:solidFill>
                <a:latin typeface="Roboto Condensed Bold"/>
              </a:rPr>
              <a:t>Shaken From Despair to Joy</a:t>
            </a:r>
          </a:p>
        </p:txBody>
      </p:sp>
      <p:sp>
        <p:nvSpPr>
          <p:cNvPr id="4" name="TextBox 4"/>
          <p:cNvSpPr txBox="1"/>
          <p:nvPr/>
        </p:nvSpPr>
        <p:spPr>
          <a:xfrm>
            <a:off x="6111314" y="8867393"/>
            <a:ext cx="5717396" cy="1047749"/>
          </a:xfrm>
          <a:prstGeom prst="rect">
            <a:avLst/>
          </a:prstGeom>
        </p:spPr>
        <p:txBody>
          <a:bodyPr lIns="0" tIns="0" rIns="0" bIns="0" rtlCol="0" anchor="t">
            <a:spAutoFit/>
          </a:bodyPr>
          <a:lstStyle/>
          <a:p>
            <a:pPr marL="0" lvl="0" indent="0" algn="ctr">
              <a:lnSpc>
                <a:spcPts val="8400"/>
              </a:lnSpc>
              <a:spcBef>
                <a:spcPct val="0"/>
              </a:spcBef>
            </a:pPr>
            <a:r>
              <a:rPr lang="en-US" sz="6000" spc="180">
                <a:solidFill>
                  <a:srgbClr val="FFFFFF"/>
                </a:solidFill>
                <a:latin typeface="Roboto Condensed Bold"/>
              </a:rPr>
              <a:t>Acts 16:25-40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14130838" y="6218890"/>
            <a:ext cx="4513067" cy="3288898"/>
          </a:xfrm>
          <a:custGeom>
            <a:avLst/>
            <a:gdLst/>
            <a:ahLst/>
            <a:cxnLst/>
            <a:rect l="l" t="t" r="r" b="b"/>
            <a:pathLst>
              <a:path w="4513067" h="3288898">
                <a:moveTo>
                  <a:pt x="0" y="0"/>
                </a:moveTo>
                <a:lnTo>
                  <a:pt x="4513067" y="0"/>
                </a:lnTo>
                <a:lnTo>
                  <a:pt x="4513067" y="3288898"/>
                </a:lnTo>
                <a:lnTo>
                  <a:pt x="0" y="3288898"/>
                </a:lnTo>
                <a:lnTo>
                  <a:pt x="0" y="0"/>
                </a:lnTo>
                <a:close/>
              </a:path>
            </a:pathLst>
          </a:custGeom>
          <a:blipFill>
            <a:blip r:embed="rId3"/>
            <a:stretch>
              <a:fillRect/>
            </a:stretch>
          </a:blipFill>
        </p:spPr>
      </p:sp>
      <p:sp>
        <p:nvSpPr>
          <p:cNvPr id="4" name="AutoShape 4"/>
          <p:cNvSpPr/>
          <p:nvPr/>
        </p:nvSpPr>
        <p:spPr>
          <a:xfrm>
            <a:off x="5050977" y="2021317"/>
            <a:ext cx="8186045" cy="91867"/>
          </a:xfrm>
          <a:prstGeom prst="rect">
            <a:avLst/>
          </a:prstGeom>
          <a:solidFill>
            <a:srgbClr val="4D3021"/>
          </a:solidFill>
        </p:spPr>
      </p:sp>
      <p:sp>
        <p:nvSpPr>
          <p:cNvPr id="5" name="TextBox 5"/>
          <p:cNvSpPr txBox="1"/>
          <p:nvPr/>
        </p:nvSpPr>
        <p:spPr>
          <a:xfrm>
            <a:off x="4476383" y="348535"/>
            <a:ext cx="9335234" cy="1718716"/>
          </a:xfrm>
          <a:prstGeom prst="rect">
            <a:avLst/>
          </a:prstGeom>
        </p:spPr>
        <p:txBody>
          <a:bodyPr lIns="0" tIns="0" rIns="0" bIns="0" rtlCol="0" anchor="t">
            <a:spAutoFit/>
          </a:bodyPr>
          <a:lstStyle/>
          <a:p>
            <a:pPr marL="0" lvl="0" indent="0" algn="ctr">
              <a:lnSpc>
                <a:spcPts val="6540"/>
              </a:lnSpc>
            </a:pPr>
            <a:r>
              <a:rPr lang="en-US" sz="6540">
                <a:solidFill>
                  <a:srgbClr val="4D3021"/>
                </a:solidFill>
                <a:latin typeface="Roboto Bold"/>
              </a:rPr>
              <a:t>The jailer had a Spirit-inspired realization:</a:t>
            </a:r>
          </a:p>
        </p:txBody>
      </p:sp>
      <p:sp>
        <p:nvSpPr>
          <p:cNvPr id="6" name="TextBox 6"/>
          <p:cNvSpPr txBox="1"/>
          <p:nvPr/>
        </p:nvSpPr>
        <p:spPr>
          <a:xfrm>
            <a:off x="2258350" y="2141760"/>
            <a:ext cx="13283565" cy="3053717"/>
          </a:xfrm>
          <a:prstGeom prst="rect">
            <a:avLst/>
          </a:prstGeom>
        </p:spPr>
        <p:txBody>
          <a:bodyPr lIns="0" tIns="0" rIns="0" bIns="0" rtlCol="0" anchor="t">
            <a:spAutoFit/>
          </a:bodyPr>
          <a:lstStyle/>
          <a:p>
            <a:pPr marL="0" lvl="0" indent="0" algn="ctr">
              <a:lnSpc>
                <a:spcPts val="7980"/>
              </a:lnSpc>
            </a:pPr>
            <a:r>
              <a:rPr lang="en-US" sz="7000">
                <a:solidFill>
                  <a:srgbClr val="FFFAFA"/>
                </a:solidFill>
                <a:latin typeface="Roboto"/>
              </a:rPr>
              <a:t>If it was not his pagan Roman god doing this then it must be the God of these missionaries.</a:t>
            </a:r>
          </a:p>
        </p:txBody>
      </p:sp>
      <p:sp>
        <p:nvSpPr>
          <p:cNvPr id="7" name="TextBox 7"/>
          <p:cNvSpPr txBox="1"/>
          <p:nvPr/>
        </p:nvSpPr>
        <p:spPr>
          <a:xfrm>
            <a:off x="3732466" y="7416538"/>
            <a:ext cx="10335333" cy="2190752"/>
          </a:xfrm>
          <a:prstGeom prst="rect">
            <a:avLst/>
          </a:prstGeom>
        </p:spPr>
        <p:txBody>
          <a:bodyPr lIns="0" tIns="0" rIns="0" bIns="0" rtlCol="0" anchor="t">
            <a:spAutoFit/>
          </a:bodyPr>
          <a:lstStyle/>
          <a:p>
            <a:pPr marL="0" lvl="0" indent="0" algn="ctr">
              <a:lnSpc>
                <a:spcPts val="8550"/>
              </a:lnSpc>
            </a:pPr>
            <a:r>
              <a:rPr lang="en-US" sz="7500">
                <a:solidFill>
                  <a:srgbClr val="FFFAFA"/>
                </a:solidFill>
                <a:latin typeface="Roboto"/>
              </a:rPr>
              <a:t>Their God must be the one true God!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DF9A5A"/>
          </a:solidFill>
        </p:spPr>
      </p:sp>
      <p:sp>
        <p:nvSpPr>
          <p:cNvPr id="4" name="TextBox 4"/>
          <p:cNvSpPr txBox="1"/>
          <p:nvPr/>
        </p:nvSpPr>
        <p:spPr>
          <a:xfrm>
            <a:off x="1028700" y="558426"/>
            <a:ext cx="13677312" cy="1781175"/>
          </a:xfrm>
          <a:prstGeom prst="rect">
            <a:avLst/>
          </a:prstGeom>
        </p:spPr>
        <p:txBody>
          <a:bodyPr lIns="0" tIns="0" rIns="0" bIns="0" rtlCol="0" anchor="t">
            <a:spAutoFit/>
          </a:bodyPr>
          <a:lstStyle/>
          <a:p>
            <a:pPr>
              <a:lnSpc>
                <a:spcPts val="6900"/>
              </a:lnSpc>
            </a:pPr>
            <a:r>
              <a:rPr lang="en-US" sz="6000" spc="120">
                <a:solidFill>
                  <a:srgbClr val="231F20"/>
                </a:solidFill>
                <a:latin typeface="Roboto Bold"/>
              </a:rPr>
              <a:t>V. The jailer and his household believe the gospel and all are saved!</a:t>
            </a:r>
          </a:p>
        </p:txBody>
      </p:sp>
      <p:sp>
        <p:nvSpPr>
          <p:cNvPr id="5" name="TextBox 5"/>
          <p:cNvSpPr txBox="1"/>
          <p:nvPr/>
        </p:nvSpPr>
        <p:spPr>
          <a:xfrm>
            <a:off x="1028700" y="8481822"/>
            <a:ext cx="4865243"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ACTS 16:31-34</a:t>
            </a:r>
          </a:p>
        </p:txBody>
      </p:sp>
      <p:sp>
        <p:nvSpPr>
          <p:cNvPr id="6" name="TextBox 6"/>
          <p:cNvSpPr txBox="1"/>
          <p:nvPr/>
        </p:nvSpPr>
        <p:spPr>
          <a:xfrm>
            <a:off x="1028700" y="2564564"/>
            <a:ext cx="15440804" cy="5562600"/>
          </a:xfrm>
          <a:prstGeom prst="rect">
            <a:avLst/>
          </a:prstGeom>
        </p:spPr>
        <p:txBody>
          <a:bodyPr lIns="0" tIns="0" rIns="0" bIns="0" rtlCol="0" anchor="t">
            <a:spAutoFit/>
          </a:bodyPr>
          <a:lstStyle/>
          <a:p>
            <a:pPr>
              <a:lnSpc>
                <a:spcPts val="5481"/>
              </a:lnSpc>
            </a:pPr>
            <a:r>
              <a:rPr lang="en-US" sz="4567" spc="91">
                <a:solidFill>
                  <a:srgbClr val="231F20"/>
                </a:solidFill>
                <a:latin typeface="Roboto Italics"/>
              </a:rPr>
              <a:t>And they said, “Believe in the Lord Jesus, and you will be saved, you and your household.” 32 And they spoke the word of the Lord to him and to all who were in his house. 33 And he took them the same hour of the night and washed their wounds; and he was baptized at once, he and all his family. 34 Then he brought them up into his house and set food before them. And he rejoiced along with his entire household that he had believed in God.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3620294" y="400977"/>
            <a:ext cx="10775677" cy="1944284"/>
          </a:xfrm>
          <a:prstGeom prst="rect">
            <a:avLst/>
          </a:prstGeom>
        </p:spPr>
        <p:txBody>
          <a:bodyPr lIns="0" tIns="0" rIns="0" bIns="0" rtlCol="0" anchor="t">
            <a:spAutoFit/>
          </a:bodyPr>
          <a:lstStyle/>
          <a:p>
            <a:pPr marL="0" lvl="0" indent="0" algn="ctr">
              <a:lnSpc>
                <a:spcPts val="7679"/>
              </a:lnSpc>
            </a:pPr>
            <a:r>
              <a:rPr lang="en-US" sz="6094">
                <a:solidFill>
                  <a:srgbClr val="4C341A"/>
                </a:solidFill>
                <a:latin typeface="Roboto Bold"/>
              </a:rPr>
              <a:t>How did the perspective of the jailer change?</a:t>
            </a:r>
          </a:p>
        </p:txBody>
      </p:sp>
      <p:sp>
        <p:nvSpPr>
          <p:cNvPr id="4" name="AutoShape 4"/>
          <p:cNvSpPr/>
          <p:nvPr/>
        </p:nvSpPr>
        <p:spPr>
          <a:xfrm>
            <a:off x="2504240" y="2503477"/>
            <a:ext cx="13279520" cy="130124"/>
          </a:xfrm>
          <a:prstGeom prst="rect">
            <a:avLst/>
          </a:prstGeom>
          <a:solidFill>
            <a:srgbClr val="4D3021"/>
          </a:solidFill>
        </p:spPr>
      </p:sp>
      <p:sp>
        <p:nvSpPr>
          <p:cNvPr id="5" name="TextBox 5"/>
          <p:cNvSpPr txBox="1"/>
          <p:nvPr/>
        </p:nvSpPr>
        <p:spPr>
          <a:xfrm>
            <a:off x="3756161" y="2747901"/>
            <a:ext cx="10775677" cy="1944284"/>
          </a:xfrm>
          <a:prstGeom prst="rect">
            <a:avLst/>
          </a:prstGeom>
        </p:spPr>
        <p:txBody>
          <a:bodyPr lIns="0" tIns="0" rIns="0" bIns="0" rtlCol="0" anchor="t">
            <a:spAutoFit/>
          </a:bodyPr>
          <a:lstStyle/>
          <a:p>
            <a:pPr marL="0" lvl="0" indent="0" algn="ctr">
              <a:lnSpc>
                <a:spcPts val="7679"/>
              </a:lnSpc>
            </a:pPr>
            <a:r>
              <a:rPr lang="en-US" sz="6094">
                <a:solidFill>
                  <a:srgbClr val="FFFAFA"/>
                </a:solidFill>
                <a:latin typeface="Roboto"/>
              </a:rPr>
              <a:t>In v27 the jailer was at his lowest point of life. </a:t>
            </a:r>
          </a:p>
        </p:txBody>
      </p:sp>
      <p:sp>
        <p:nvSpPr>
          <p:cNvPr id="6" name="TextBox 6"/>
          <p:cNvSpPr txBox="1"/>
          <p:nvPr/>
        </p:nvSpPr>
        <p:spPr>
          <a:xfrm>
            <a:off x="3756161" y="7314016"/>
            <a:ext cx="10775677" cy="1944284"/>
          </a:xfrm>
          <a:prstGeom prst="rect">
            <a:avLst/>
          </a:prstGeom>
        </p:spPr>
        <p:txBody>
          <a:bodyPr lIns="0" tIns="0" rIns="0" bIns="0" rtlCol="0" anchor="t">
            <a:spAutoFit/>
          </a:bodyPr>
          <a:lstStyle/>
          <a:p>
            <a:pPr marL="0" lvl="0" indent="0" algn="ctr">
              <a:lnSpc>
                <a:spcPts val="7679"/>
              </a:lnSpc>
            </a:pPr>
            <a:r>
              <a:rPr lang="en-US" sz="6094">
                <a:solidFill>
                  <a:srgbClr val="FFFAFA"/>
                </a:solidFill>
                <a:latin typeface="Roboto"/>
              </a:rPr>
              <a:t>By v34 this same jailer is rejoicing.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4593D"/>
        </a:solidFill>
        <a:effectLst/>
      </p:bgPr>
    </p:bg>
    <p:spTree>
      <p:nvGrpSpPr>
        <p:cNvPr id="1" name=""/>
        <p:cNvGrpSpPr/>
        <p:nvPr/>
      </p:nvGrpSpPr>
      <p:grpSpPr>
        <a:xfrm>
          <a:off x="0" y="0"/>
          <a:ext cx="0" cy="0"/>
          <a:chOff x="0" y="0"/>
          <a:chExt cx="0" cy="0"/>
        </a:xfrm>
      </p:grpSpPr>
      <p:sp>
        <p:nvSpPr>
          <p:cNvPr id="2" name="Freeform 2"/>
          <p:cNvSpPr/>
          <p:nvPr/>
        </p:nvSpPr>
        <p:spPr>
          <a:xfrm>
            <a:off x="247234" y="4629150"/>
            <a:ext cx="7724187" cy="4114800"/>
          </a:xfrm>
          <a:custGeom>
            <a:avLst/>
            <a:gdLst/>
            <a:ahLst/>
            <a:cxnLst/>
            <a:rect l="l" t="t" r="r" b="b"/>
            <a:pathLst>
              <a:path w="7724187" h="4114800">
                <a:moveTo>
                  <a:pt x="0" y="0"/>
                </a:moveTo>
                <a:lnTo>
                  <a:pt x="7724187" y="0"/>
                </a:lnTo>
                <a:lnTo>
                  <a:pt x="7724187" y="4114800"/>
                </a:lnTo>
                <a:lnTo>
                  <a:pt x="0" y="4114800"/>
                </a:lnTo>
                <a:lnTo>
                  <a:pt x="0" y="0"/>
                </a:lnTo>
                <a:close/>
              </a:path>
            </a:pathLst>
          </a:custGeom>
          <a:blipFill>
            <a:blip r:embed="rId2"/>
            <a:stretch>
              <a:fillRect t="-4051" b="-2636"/>
            </a:stretch>
          </a:blipFill>
        </p:spPr>
      </p:sp>
      <p:sp>
        <p:nvSpPr>
          <p:cNvPr id="3" name="Freeform 3"/>
          <p:cNvSpPr/>
          <p:nvPr/>
        </p:nvSpPr>
        <p:spPr>
          <a:xfrm rot="-10800000">
            <a:off x="0" y="8743950"/>
            <a:ext cx="3086100" cy="1543050"/>
          </a:xfrm>
          <a:custGeom>
            <a:avLst/>
            <a:gdLst/>
            <a:ahLst/>
            <a:cxnLst/>
            <a:rect l="l" t="t" r="r" b="b"/>
            <a:pathLst>
              <a:path w="3086100" h="1543050">
                <a:moveTo>
                  <a:pt x="0" y="0"/>
                </a:moveTo>
                <a:lnTo>
                  <a:pt x="3086100" y="0"/>
                </a:lnTo>
                <a:lnTo>
                  <a:pt x="3086100" y="1543050"/>
                </a:lnTo>
                <a:lnTo>
                  <a:pt x="0" y="15430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12039600" y="876300"/>
            <a:ext cx="3326191" cy="3086100"/>
          </a:xfrm>
          <a:prstGeom prst="rect">
            <a:avLst/>
          </a:prstGeom>
          <a:solidFill>
            <a:srgbClr val="4D3021"/>
          </a:solidFill>
        </p:spPr>
      </p:sp>
      <p:grpSp>
        <p:nvGrpSpPr>
          <p:cNvPr id="5" name="Group 5"/>
          <p:cNvGrpSpPr/>
          <p:nvPr/>
        </p:nvGrpSpPr>
        <p:grpSpPr>
          <a:xfrm>
            <a:off x="15011400" y="0"/>
            <a:ext cx="3086100" cy="308610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D7E61"/>
            </a:solidFill>
          </p:spPr>
        </p:sp>
      </p:grpSp>
      <p:sp>
        <p:nvSpPr>
          <p:cNvPr id="7" name="TextBox 7"/>
          <p:cNvSpPr txBox="1"/>
          <p:nvPr/>
        </p:nvSpPr>
        <p:spPr>
          <a:xfrm>
            <a:off x="565100" y="2736717"/>
            <a:ext cx="7088455" cy="919480"/>
          </a:xfrm>
          <a:prstGeom prst="rect">
            <a:avLst/>
          </a:prstGeom>
        </p:spPr>
        <p:txBody>
          <a:bodyPr lIns="0" tIns="0" rIns="0" bIns="0" rtlCol="0" anchor="t">
            <a:spAutoFit/>
          </a:bodyPr>
          <a:lstStyle/>
          <a:p>
            <a:pPr marL="0" lvl="0" indent="0">
              <a:lnSpc>
                <a:spcPts val="7280"/>
              </a:lnSpc>
            </a:pPr>
            <a:r>
              <a:rPr lang="en-US" sz="5600">
                <a:solidFill>
                  <a:srgbClr val="FFFAFA"/>
                </a:solidFill>
                <a:latin typeface="Roboto Bold"/>
              </a:rPr>
              <a:t>Why is he rejoicing?</a:t>
            </a:r>
          </a:p>
        </p:txBody>
      </p:sp>
      <p:sp>
        <p:nvSpPr>
          <p:cNvPr id="8" name="TextBox 8"/>
          <p:cNvSpPr txBox="1"/>
          <p:nvPr/>
        </p:nvSpPr>
        <p:spPr>
          <a:xfrm>
            <a:off x="1381412" y="5153818"/>
            <a:ext cx="5455832" cy="2971802"/>
          </a:xfrm>
          <a:prstGeom prst="rect">
            <a:avLst/>
          </a:prstGeom>
        </p:spPr>
        <p:txBody>
          <a:bodyPr lIns="0" tIns="0" rIns="0" bIns="0" rtlCol="0" anchor="t">
            <a:spAutoFit/>
          </a:bodyPr>
          <a:lstStyle/>
          <a:p>
            <a:pPr marL="0" lvl="0" indent="0">
              <a:lnSpc>
                <a:spcPts val="5999"/>
              </a:lnSpc>
            </a:pPr>
            <a:r>
              <a:rPr lang="en-US" sz="3999">
                <a:solidFill>
                  <a:srgbClr val="FFFAFA"/>
                </a:solidFill>
                <a:latin typeface="Roboto"/>
              </a:rPr>
              <a:t>He rejoiced that he had believed in God, he now knows the one true God of the universe!!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1774898"/>
            <a:ext cx="12727594" cy="123752"/>
          </a:xfrm>
          <a:prstGeom prst="rect">
            <a:avLst/>
          </a:prstGeom>
          <a:solidFill>
            <a:srgbClr val="DF9A5A"/>
          </a:solidFill>
        </p:spPr>
      </p:sp>
      <p:sp>
        <p:nvSpPr>
          <p:cNvPr id="4" name="TextBox 4"/>
          <p:cNvSpPr txBox="1"/>
          <p:nvPr/>
        </p:nvSpPr>
        <p:spPr>
          <a:xfrm>
            <a:off x="1028700" y="177800"/>
            <a:ext cx="13677312" cy="1644650"/>
          </a:xfrm>
          <a:prstGeom prst="rect">
            <a:avLst/>
          </a:prstGeom>
        </p:spPr>
        <p:txBody>
          <a:bodyPr lIns="0" tIns="0" rIns="0" bIns="0" rtlCol="0" anchor="t">
            <a:spAutoFit/>
          </a:bodyPr>
          <a:lstStyle/>
          <a:p>
            <a:pPr>
              <a:lnSpc>
                <a:spcPts val="6550"/>
              </a:lnSpc>
            </a:pPr>
            <a:r>
              <a:rPr lang="en-US" sz="5000" spc="100">
                <a:solidFill>
                  <a:srgbClr val="231F20"/>
                </a:solidFill>
                <a:latin typeface="Roboto Bold"/>
              </a:rPr>
              <a:t>VI. Paul and Silas are released from prison with magistrate apologies.</a:t>
            </a:r>
          </a:p>
        </p:txBody>
      </p:sp>
      <p:sp>
        <p:nvSpPr>
          <p:cNvPr id="5" name="TextBox 5"/>
          <p:cNvSpPr txBox="1"/>
          <p:nvPr/>
        </p:nvSpPr>
        <p:spPr>
          <a:xfrm>
            <a:off x="1028700" y="9153539"/>
            <a:ext cx="4865243" cy="614171"/>
          </a:xfrm>
          <a:prstGeom prst="rect">
            <a:avLst/>
          </a:prstGeom>
        </p:spPr>
        <p:txBody>
          <a:bodyPr lIns="0" tIns="0" rIns="0" bIns="0" rtlCol="0" anchor="t">
            <a:spAutoFit/>
          </a:bodyPr>
          <a:lstStyle/>
          <a:p>
            <a:pPr>
              <a:lnSpc>
                <a:spcPts val="5049"/>
              </a:lnSpc>
            </a:pPr>
            <a:r>
              <a:rPr lang="en-US" sz="3300" spc="363">
                <a:solidFill>
                  <a:srgbClr val="231F20"/>
                </a:solidFill>
                <a:latin typeface="Roboto Bold"/>
              </a:rPr>
              <a:t>ACTS 16:35-39</a:t>
            </a:r>
          </a:p>
        </p:txBody>
      </p:sp>
      <p:sp>
        <p:nvSpPr>
          <p:cNvPr id="6" name="TextBox 6"/>
          <p:cNvSpPr txBox="1"/>
          <p:nvPr/>
        </p:nvSpPr>
        <p:spPr>
          <a:xfrm>
            <a:off x="1028700" y="2076464"/>
            <a:ext cx="15440804" cy="6924675"/>
          </a:xfrm>
          <a:prstGeom prst="rect">
            <a:avLst/>
          </a:prstGeom>
        </p:spPr>
        <p:txBody>
          <a:bodyPr lIns="0" tIns="0" rIns="0" bIns="0" rtlCol="0" anchor="t">
            <a:spAutoFit/>
          </a:bodyPr>
          <a:lstStyle/>
          <a:p>
            <a:pPr>
              <a:lnSpc>
                <a:spcPts val="5001"/>
              </a:lnSpc>
            </a:pPr>
            <a:r>
              <a:rPr lang="en-US" sz="4167" spc="83">
                <a:solidFill>
                  <a:srgbClr val="231F20"/>
                </a:solidFill>
                <a:latin typeface="Roboto Italics"/>
              </a:rPr>
              <a:t>But when it was day, the magistrates sent the police, saying, “Let those men go.” 36 And the jailer reported these words to Paul, saying, “The magistrates have sent to let you go. Therefore come out now and go in peace.” 37 But Paul said to them, “They have beaten us publicly, uncondemned, men who are Roman citizens, and have thrown us into prison; and do they now throw us out secretly? No! Let them come themselves and take us out.” 38 The police reported these words to the magistrates, and they were afraid when they heard that they were Roman citizens. 39 So they came and apologized to them. And they took them out and asked them to leave the city.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14130838" y="6218890"/>
            <a:ext cx="4513067" cy="3288898"/>
          </a:xfrm>
          <a:custGeom>
            <a:avLst/>
            <a:gdLst/>
            <a:ahLst/>
            <a:cxnLst/>
            <a:rect l="l" t="t" r="r" b="b"/>
            <a:pathLst>
              <a:path w="4513067" h="3288898">
                <a:moveTo>
                  <a:pt x="0" y="0"/>
                </a:moveTo>
                <a:lnTo>
                  <a:pt x="4513067" y="0"/>
                </a:lnTo>
                <a:lnTo>
                  <a:pt x="4513067" y="3288898"/>
                </a:lnTo>
                <a:lnTo>
                  <a:pt x="0" y="3288898"/>
                </a:lnTo>
                <a:lnTo>
                  <a:pt x="0" y="0"/>
                </a:lnTo>
                <a:close/>
              </a:path>
            </a:pathLst>
          </a:custGeom>
          <a:blipFill>
            <a:blip r:embed="rId3"/>
            <a:stretch>
              <a:fillRect/>
            </a:stretch>
          </a:blipFill>
        </p:spPr>
      </p:sp>
      <p:sp>
        <p:nvSpPr>
          <p:cNvPr id="4" name="AutoShape 4"/>
          <p:cNvSpPr/>
          <p:nvPr/>
        </p:nvSpPr>
        <p:spPr>
          <a:xfrm>
            <a:off x="957955" y="1589853"/>
            <a:ext cx="7922725" cy="92923"/>
          </a:xfrm>
          <a:prstGeom prst="rect">
            <a:avLst/>
          </a:prstGeom>
          <a:solidFill>
            <a:srgbClr val="4D3021"/>
          </a:solidFill>
        </p:spPr>
      </p:sp>
      <p:sp>
        <p:nvSpPr>
          <p:cNvPr id="5" name="TextBox 5"/>
          <p:cNvSpPr txBox="1"/>
          <p:nvPr/>
        </p:nvSpPr>
        <p:spPr>
          <a:xfrm>
            <a:off x="957955" y="757068"/>
            <a:ext cx="9811576" cy="868451"/>
          </a:xfrm>
          <a:prstGeom prst="rect">
            <a:avLst/>
          </a:prstGeom>
        </p:spPr>
        <p:txBody>
          <a:bodyPr lIns="0" tIns="0" rIns="0" bIns="0" rtlCol="0" anchor="t">
            <a:spAutoFit/>
          </a:bodyPr>
          <a:lstStyle/>
          <a:p>
            <a:pPr marL="0" lvl="0" indent="0">
              <a:lnSpc>
                <a:spcPts val="6440"/>
              </a:lnSpc>
            </a:pPr>
            <a:r>
              <a:rPr lang="en-US" sz="6440">
                <a:solidFill>
                  <a:srgbClr val="FFFAFA"/>
                </a:solidFill>
                <a:latin typeface="Roboto Bold"/>
              </a:rPr>
              <a:t>Why did Paul do this? </a:t>
            </a:r>
          </a:p>
        </p:txBody>
      </p:sp>
      <p:sp>
        <p:nvSpPr>
          <p:cNvPr id="6" name="TextBox 6"/>
          <p:cNvSpPr txBox="1"/>
          <p:nvPr/>
        </p:nvSpPr>
        <p:spPr>
          <a:xfrm>
            <a:off x="1028700" y="2483042"/>
            <a:ext cx="13784968" cy="1435109"/>
          </a:xfrm>
          <a:prstGeom prst="rect">
            <a:avLst/>
          </a:prstGeom>
        </p:spPr>
        <p:txBody>
          <a:bodyPr lIns="0" tIns="0" rIns="0" bIns="0" rtlCol="0" anchor="t">
            <a:spAutoFit/>
          </a:bodyPr>
          <a:lstStyle/>
          <a:p>
            <a:pPr marL="0" lvl="0" indent="0">
              <a:lnSpc>
                <a:spcPts val="5500"/>
              </a:lnSpc>
            </a:pPr>
            <a:r>
              <a:rPr lang="en-US" sz="5500">
                <a:solidFill>
                  <a:srgbClr val="FFFAFA"/>
                </a:solidFill>
                <a:latin typeface="Roboto"/>
              </a:rPr>
              <a:t>Leaving the prison this way made it known that Paul and Silas were actually innocent.</a:t>
            </a:r>
          </a:p>
        </p:txBody>
      </p:sp>
      <p:sp>
        <p:nvSpPr>
          <p:cNvPr id="7" name="Freeform 7"/>
          <p:cNvSpPr/>
          <p:nvPr/>
        </p:nvSpPr>
        <p:spPr>
          <a:xfrm>
            <a:off x="163234" y="2561092"/>
            <a:ext cx="678263" cy="741271"/>
          </a:xfrm>
          <a:custGeom>
            <a:avLst/>
            <a:gdLst/>
            <a:ahLst/>
            <a:cxnLst/>
            <a:rect l="l" t="t" r="r" b="b"/>
            <a:pathLst>
              <a:path w="678263" h="741271">
                <a:moveTo>
                  <a:pt x="0" y="0"/>
                </a:moveTo>
                <a:lnTo>
                  <a:pt x="678263" y="0"/>
                </a:lnTo>
                <a:lnTo>
                  <a:pt x="678263" y="741271"/>
                </a:lnTo>
                <a:lnTo>
                  <a:pt x="0" y="741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14130838" y="6218890"/>
            <a:ext cx="4513067" cy="3288898"/>
          </a:xfrm>
          <a:custGeom>
            <a:avLst/>
            <a:gdLst/>
            <a:ahLst/>
            <a:cxnLst/>
            <a:rect l="l" t="t" r="r" b="b"/>
            <a:pathLst>
              <a:path w="4513067" h="3288898">
                <a:moveTo>
                  <a:pt x="0" y="0"/>
                </a:moveTo>
                <a:lnTo>
                  <a:pt x="4513067" y="0"/>
                </a:lnTo>
                <a:lnTo>
                  <a:pt x="4513067" y="3288898"/>
                </a:lnTo>
                <a:lnTo>
                  <a:pt x="0" y="3288898"/>
                </a:lnTo>
                <a:lnTo>
                  <a:pt x="0" y="0"/>
                </a:lnTo>
                <a:close/>
              </a:path>
            </a:pathLst>
          </a:custGeom>
          <a:blipFill>
            <a:blip r:embed="rId3"/>
            <a:stretch>
              <a:fillRect/>
            </a:stretch>
          </a:blipFill>
        </p:spPr>
      </p:sp>
      <p:sp>
        <p:nvSpPr>
          <p:cNvPr id="4" name="AutoShape 4"/>
          <p:cNvSpPr/>
          <p:nvPr/>
        </p:nvSpPr>
        <p:spPr>
          <a:xfrm>
            <a:off x="957955" y="1589853"/>
            <a:ext cx="7922725" cy="92923"/>
          </a:xfrm>
          <a:prstGeom prst="rect">
            <a:avLst/>
          </a:prstGeom>
          <a:solidFill>
            <a:srgbClr val="4D3021"/>
          </a:solidFill>
        </p:spPr>
      </p:sp>
      <p:sp>
        <p:nvSpPr>
          <p:cNvPr id="5" name="TextBox 5"/>
          <p:cNvSpPr txBox="1"/>
          <p:nvPr/>
        </p:nvSpPr>
        <p:spPr>
          <a:xfrm>
            <a:off x="957955" y="757068"/>
            <a:ext cx="9811576" cy="868451"/>
          </a:xfrm>
          <a:prstGeom prst="rect">
            <a:avLst/>
          </a:prstGeom>
        </p:spPr>
        <p:txBody>
          <a:bodyPr lIns="0" tIns="0" rIns="0" bIns="0" rtlCol="0" anchor="t">
            <a:spAutoFit/>
          </a:bodyPr>
          <a:lstStyle/>
          <a:p>
            <a:pPr marL="0" lvl="0" indent="0">
              <a:lnSpc>
                <a:spcPts val="6440"/>
              </a:lnSpc>
            </a:pPr>
            <a:r>
              <a:rPr lang="en-US" sz="6440">
                <a:solidFill>
                  <a:srgbClr val="FFFAFA"/>
                </a:solidFill>
                <a:latin typeface="Roboto Bold"/>
              </a:rPr>
              <a:t>Why did Paul do this? </a:t>
            </a:r>
          </a:p>
        </p:txBody>
      </p:sp>
      <p:sp>
        <p:nvSpPr>
          <p:cNvPr id="6" name="TextBox 6"/>
          <p:cNvSpPr txBox="1"/>
          <p:nvPr/>
        </p:nvSpPr>
        <p:spPr>
          <a:xfrm>
            <a:off x="1028700" y="2483042"/>
            <a:ext cx="13784968" cy="1435109"/>
          </a:xfrm>
          <a:prstGeom prst="rect">
            <a:avLst/>
          </a:prstGeom>
        </p:spPr>
        <p:txBody>
          <a:bodyPr lIns="0" tIns="0" rIns="0" bIns="0" rtlCol="0" anchor="t">
            <a:spAutoFit/>
          </a:bodyPr>
          <a:lstStyle/>
          <a:p>
            <a:pPr marL="0" lvl="0" indent="0">
              <a:lnSpc>
                <a:spcPts val="5500"/>
              </a:lnSpc>
            </a:pPr>
            <a:r>
              <a:rPr lang="en-US" sz="5500">
                <a:solidFill>
                  <a:srgbClr val="FFFAFA"/>
                </a:solidFill>
                <a:latin typeface="Roboto"/>
              </a:rPr>
              <a:t>Leaving the prison this way made it known that Paul and Silas were actually innocent.</a:t>
            </a:r>
          </a:p>
        </p:txBody>
      </p:sp>
      <p:sp>
        <p:nvSpPr>
          <p:cNvPr id="7" name="Freeform 7"/>
          <p:cNvSpPr/>
          <p:nvPr/>
        </p:nvSpPr>
        <p:spPr>
          <a:xfrm>
            <a:off x="163234" y="2561092"/>
            <a:ext cx="678263" cy="741271"/>
          </a:xfrm>
          <a:custGeom>
            <a:avLst/>
            <a:gdLst/>
            <a:ahLst/>
            <a:cxnLst/>
            <a:rect l="l" t="t" r="r" b="b"/>
            <a:pathLst>
              <a:path w="678263" h="741271">
                <a:moveTo>
                  <a:pt x="0" y="0"/>
                </a:moveTo>
                <a:lnTo>
                  <a:pt x="678263" y="0"/>
                </a:lnTo>
                <a:lnTo>
                  <a:pt x="678263" y="741271"/>
                </a:lnTo>
                <a:lnTo>
                  <a:pt x="0" y="741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40305" y="4758542"/>
            <a:ext cx="701192" cy="766330"/>
          </a:xfrm>
          <a:custGeom>
            <a:avLst/>
            <a:gdLst/>
            <a:ahLst/>
            <a:cxnLst/>
            <a:rect l="l" t="t" r="r" b="b"/>
            <a:pathLst>
              <a:path w="701192" h="766330">
                <a:moveTo>
                  <a:pt x="0" y="0"/>
                </a:moveTo>
                <a:lnTo>
                  <a:pt x="701192" y="0"/>
                </a:lnTo>
                <a:lnTo>
                  <a:pt x="701192" y="766329"/>
                </a:lnTo>
                <a:lnTo>
                  <a:pt x="0" y="766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028700" y="4775401"/>
            <a:ext cx="13784968" cy="1435109"/>
          </a:xfrm>
          <a:prstGeom prst="rect">
            <a:avLst/>
          </a:prstGeom>
        </p:spPr>
        <p:txBody>
          <a:bodyPr lIns="0" tIns="0" rIns="0" bIns="0" rtlCol="0" anchor="t">
            <a:spAutoFit/>
          </a:bodyPr>
          <a:lstStyle/>
          <a:p>
            <a:pPr marL="0" lvl="0" indent="0">
              <a:lnSpc>
                <a:spcPts val="5500"/>
              </a:lnSpc>
            </a:pPr>
            <a:r>
              <a:rPr lang="en-US" sz="5500">
                <a:solidFill>
                  <a:srgbClr val="FFFAFA"/>
                </a:solidFill>
                <a:latin typeface="Roboto"/>
              </a:rPr>
              <a:t>Paul was securing the safety of the church and the remaining Christians in Philippi.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1734763"/>
            <a:ext cx="16230600" cy="76200"/>
          </a:xfrm>
          <a:prstGeom prst="rect">
            <a:avLst/>
          </a:prstGeom>
          <a:solidFill>
            <a:srgbClr val="DF9A5A"/>
          </a:solidFill>
        </p:spPr>
      </p:sp>
      <p:sp>
        <p:nvSpPr>
          <p:cNvPr id="4" name="TextBox 4"/>
          <p:cNvSpPr txBox="1"/>
          <p:nvPr/>
        </p:nvSpPr>
        <p:spPr>
          <a:xfrm>
            <a:off x="1028700" y="690696"/>
            <a:ext cx="15834203" cy="1044067"/>
          </a:xfrm>
          <a:prstGeom prst="rect">
            <a:avLst/>
          </a:prstGeom>
        </p:spPr>
        <p:txBody>
          <a:bodyPr lIns="0" tIns="0" rIns="0" bIns="0" rtlCol="0" anchor="t">
            <a:spAutoFit/>
          </a:bodyPr>
          <a:lstStyle/>
          <a:p>
            <a:pPr>
              <a:lnSpc>
                <a:spcPts val="8383"/>
              </a:lnSpc>
            </a:pPr>
            <a:r>
              <a:rPr lang="en-US" sz="6399" spc="127">
                <a:solidFill>
                  <a:srgbClr val="231F20"/>
                </a:solidFill>
                <a:latin typeface="Roboto Bold"/>
              </a:rPr>
              <a:t>How does Luke conclude all of this?</a:t>
            </a:r>
          </a:p>
        </p:txBody>
      </p:sp>
      <p:sp>
        <p:nvSpPr>
          <p:cNvPr id="5" name="TextBox 5"/>
          <p:cNvSpPr txBox="1"/>
          <p:nvPr/>
        </p:nvSpPr>
        <p:spPr>
          <a:xfrm>
            <a:off x="1028700" y="4829282"/>
            <a:ext cx="14567502"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ACTS 16:40</a:t>
            </a:r>
          </a:p>
        </p:txBody>
      </p:sp>
      <p:sp>
        <p:nvSpPr>
          <p:cNvPr id="6" name="TextBox 6"/>
          <p:cNvSpPr txBox="1"/>
          <p:nvPr/>
        </p:nvSpPr>
        <p:spPr>
          <a:xfrm>
            <a:off x="1028700" y="1982492"/>
            <a:ext cx="15440804" cy="2552700"/>
          </a:xfrm>
          <a:prstGeom prst="rect">
            <a:avLst/>
          </a:prstGeom>
        </p:spPr>
        <p:txBody>
          <a:bodyPr lIns="0" tIns="0" rIns="0" bIns="0" rtlCol="0" anchor="t">
            <a:spAutoFit/>
          </a:bodyPr>
          <a:lstStyle/>
          <a:p>
            <a:pPr>
              <a:lnSpc>
                <a:spcPts val="6681"/>
              </a:lnSpc>
            </a:pPr>
            <a:r>
              <a:rPr lang="en-US" sz="5567" spc="111">
                <a:solidFill>
                  <a:srgbClr val="231F20"/>
                </a:solidFill>
                <a:latin typeface="Roboto Italics"/>
              </a:rPr>
              <a:t>So they went out of the prison and visited Lydia. And when they had seen the brothers, they encouraged them and departed.</a:t>
            </a:r>
          </a:p>
        </p:txBody>
      </p:sp>
      <p:sp>
        <p:nvSpPr>
          <p:cNvPr id="7" name="TextBox 7"/>
          <p:cNvSpPr txBox="1"/>
          <p:nvPr/>
        </p:nvSpPr>
        <p:spPr>
          <a:xfrm>
            <a:off x="4546123" y="7228673"/>
            <a:ext cx="8799358" cy="1085850"/>
          </a:xfrm>
          <a:prstGeom prst="rect">
            <a:avLst/>
          </a:prstGeom>
        </p:spPr>
        <p:txBody>
          <a:bodyPr lIns="0" tIns="0" rIns="0" bIns="0" rtlCol="0" anchor="t">
            <a:spAutoFit/>
          </a:bodyPr>
          <a:lstStyle/>
          <a:p>
            <a:pPr>
              <a:lnSpc>
                <a:spcPts val="8481"/>
              </a:lnSpc>
            </a:pPr>
            <a:r>
              <a:rPr lang="en-US" sz="7067" spc="141">
                <a:solidFill>
                  <a:srgbClr val="231F20"/>
                </a:solidFill>
                <a:latin typeface="Roboto Bold Italics"/>
              </a:rPr>
              <a:t>Christian Fellowship</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381875"/>
            <a:ext cx="16230600" cy="76200"/>
          </a:xfrm>
          <a:prstGeom prst="rect">
            <a:avLst/>
          </a:prstGeom>
          <a:solidFill>
            <a:srgbClr val="DF9A5A"/>
          </a:solidFill>
        </p:spPr>
      </p:sp>
      <p:sp>
        <p:nvSpPr>
          <p:cNvPr id="4" name="TextBox 4"/>
          <p:cNvSpPr txBox="1"/>
          <p:nvPr/>
        </p:nvSpPr>
        <p:spPr>
          <a:xfrm>
            <a:off x="1028700" y="9452056"/>
            <a:ext cx="4853338" cy="653414"/>
          </a:xfrm>
          <a:prstGeom prst="rect">
            <a:avLst/>
          </a:prstGeom>
        </p:spPr>
        <p:txBody>
          <a:bodyPr lIns="0" tIns="0" rIns="0" bIns="0" rtlCol="0" anchor="t">
            <a:spAutoFit/>
          </a:bodyPr>
          <a:lstStyle/>
          <a:p>
            <a:pPr>
              <a:lnSpc>
                <a:spcPts val="5355"/>
              </a:lnSpc>
            </a:pPr>
            <a:r>
              <a:rPr lang="en-US" sz="3500" spc="385">
                <a:solidFill>
                  <a:srgbClr val="231F20"/>
                </a:solidFill>
                <a:latin typeface="Roboto Bold"/>
              </a:rPr>
              <a:t>PHILIPPIANS 1:1-8</a:t>
            </a:r>
          </a:p>
        </p:txBody>
      </p:sp>
      <p:sp>
        <p:nvSpPr>
          <p:cNvPr id="5" name="TextBox 5"/>
          <p:cNvSpPr txBox="1"/>
          <p:nvPr/>
        </p:nvSpPr>
        <p:spPr>
          <a:xfrm>
            <a:off x="1028700" y="686310"/>
            <a:ext cx="15941551" cy="8553450"/>
          </a:xfrm>
          <a:prstGeom prst="rect">
            <a:avLst/>
          </a:prstGeom>
        </p:spPr>
        <p:txBody>
          <a:bodyPr lIns="0" tIns="0" rIns="0" bIns="0" rtlCol="0" anchor="t">
            <a:spAutoFit/>
          </a:bodyPr>
          <a:lstStyle/>
          <a:p>
            <a:pPr>
              <a:lnSpc>
                <a:spcPts val="5241"/>
              </a:lnSpc>
            </a:pPr>
            <a:r>
              <a:rPr lang="en-US" sz="4367" spc="87">
                <a:solidFill>
                  <a:srgbClr val="231F20"/>
                </a:solidFill>
                <a:latin typeface="Roboto Italics"/>
              </a:rPr>
              <a:t>1To all the saints in Christ Jesus who are at Philippi, with the overseers and deacons: 2 Grace to you and peace from God our Father and the Lord Jesus Christ. 3 I thank my God in all my remembrance of you, 4 always in every prayer of mine for you all making my prayer with joy, 5 because of your partnership in the gospel from the first day until now. 6 And I am sure of this, that he who began a good work in you will bring it to completion at the day of Jesus Christ. 7 It is right for me to feel this way about you all, because I hold you in my heart, for you are all partakers with me of grace, both in my imprisonment and in the defense and confirmation of the gospel. 8 For God is my witness, how I yearn for you all with the affection of Christ Jesus.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7543A"/>
        </a:solidFill>
        <a:effectLst/>
      </p:bgPr>
    </p:bg>
    <p:spTree>
      <p:nvGrpSpPr>
        <p:cNvPr id="1" name=""/>
        <p:cNvGrpSpPr/>
        <p:nvPr/>
      </p:nvGrpSpPr>
      <p:grpSpPr>
        <a:xfrm>
          <a:off x="0" y="0"/>
          <a:ext cx="0" cy="0"/>
          <a:chOff x="0" y="0"/>
          <a:chExt cx="0" cy="0"/>
        </a:xfrm>
      </p:grpSpPr>
      <p:sp>
        <p:nvSpPr>
          <p:cNvPr id="2" name="Freeform 2"/>
          <p:cNvSpPr/>
          <p:nvPr/>
        </p:nvSpPr>
        <p:spPr>
          <a:xfrm>
            <a:off x="2921000" y="0"/>
            <a:ext cx="10679389" cy="5810804"/>
          </a:xfrm>
          <a:custGeom>
            <a:avLst/>
            <a:gdLst/>
            <a:ahLst/>
            <a:cxnLst/>
            <a:rect l="l" t="t" r="r" b="b"/>
            <a:pathLst>
              <a:path w="10679389" h="5810804">
                <a:moveTo>
                  <a:pt x="0" y="0"/>
                </a:moveTo>
                <a:lnTo>
                  <a:pt x="10679389" y="0"/>
                </a:lnTo>
                <a:lnTo>
                  <a:pt x="10679389" y="5810804"/>
                </a:lnTo>
                <a:lnTo>
                  <a:pt x="0" y="5810804"/>
                </a:lnTo>
                <a:lnTo>
                  <a:pt x="0" y="0"/>
                </a:lnTo>
                <a:close/>
              </a:path>
            </a:pathLst>
          </a:custGeom>
          <a:blipFill>
            <a:blip r:embed="rId2"/>
            <a:stretch>
              <a:fillRect t="-2162" b="-21081"/>
            </a:stretch>
          </a:blipFill>
        </p:spPr>
      </p:sp>
      <p:sp>
        <p:nvSpPr>
          <p:cNvPr id="3" name="Freeform 3"/>
          <p:cNvSpPr/>
          <p:nvPr/>
        </p:nvSpPr>
        <p:spPr>
          <a:xfrm>
            <a:off x="13837257" y="473302"/>
            <a:ext cx="4450743" cy="4864200"/>
          </a:xfrm>
          <a:custGeom>
            <a:avLst/>
            <a:gdLst/>
            <a:ahLst/>
            <a:cxnLst/>
            <a:rect l="l" t="t" r="r" b="b"/>
            <a:pathLst>
              <a:path w="4450743" h="4864200">
                <a:moveTo>
                  <a:pt x="0" y="0"/>
                </a:moveTo>
                <a:lnTo>
                  <a:pt x="4450743" y="0"/>
                </a:lnTo>
                <a:lnTo>
                  <a:pt x="4450743" y="4864200"/>
                </a:lnTo>
                <a:lnTo>
                  <a:pt x="0" y="4864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flipV="1">
            <a:off x="2944813" y="-260988"/>
            <a:ext cx="0" cy="10808976"/>
          </a:xfrm>
          <a:prstGeom prst="line">
            <a:avLst/>
          </a:prstGeom>
          <a:ln w="47625" cap="flat">
            <a:solidFill>
              <a:srgbClr val="FFE9C8"/>
            </a:solidFill>
            <a:prstDash val="solid"/>
            <a:headEnd type="none" w="sm" len="sm"/>
            <a:tailEnd type="none" w="sm" len="sm"/>
          </a:ln>
        </p:spPr>
      </p:sp>
      <p:sp>
        <p:nvSpPr>
          <p:cNvPr id="5" name="AutoShape 5"/>
          <p:cNvSpPr/>
          <p:nvPr/>
        </p:nvSpPr>
        <p:spPr>
          <a:xfrm flipV="1">
            <a:off x="-463612" y="5829854"/>
            <a:ext cx="19251002" cy="0"/>
          </a:xfrm>
          <a:prstGeom prst="line">
            <a:avLst/>
          </a:prstGeom>
          <a:ln w="38100" cap="flat">
            <a:solidFill>
              <a:srgbClr val="FFE9C8"/>
            </a:solidFill>
            <a:prstDash val="solid"/>
            <a:headEnd type="none" w="sm" len="sm"/>
            <a:tailEnd type="none" w="sm" len="sm"/>
          </a:ln>
        </p:spPr>
      </p:sp>
      <p:grpSp>
        <p:nvGrpSpPr>
          <p:cNvPr id="6" name="Group 6"/>
          <p:cNvGrpSpPr/>
          <p:nvPr/>
        </p:nvGrpSpPr>
        <p:grpSpPr>
          <a:xfrm>
            <a:off x="0" y="5848904"/>
            <a:ext cx="2921000" cy="4438096"/>
            <a:chOff x="0" y="0"/>
            <a:chExt cx="769317" cy="1168881"/>
          </a:xfrm>
        </p:grpSpPr>
        <p:sp>
          <p:nvSpPr>
            <p:cNvPr id="7" name="Freeform 7"/>
            <p:cNvSpPr/>
            <p:nvPr/>
          </p:nvSpPr>
          <p:spPr>
            <a:xfrm>
              <a:off x="0" y="0"/>
              <a:ext cx="769317" cy="1168881"/>
            </a:xfrm>
            <a:custGeom>
              <a:avLst/>
              <a:gdLst/>
              <a:ahLst/>
              <a:cxnLst/>
              <a:rect l="l" t="t" r="r" b="b"/>
              <a:pathLst>
                <a:path w="769317" h="1168881">
                  <a:moveTo>
                    <a:pt x="0" y="0"/>
                  </a:moveTo>
                  <a:lnTo>
                    <a:pt x="769317" y="0"/>
                  </a:lnTo>
                  <a:lnTo>
                    <a:pt x="769317" y="1168881"/>
                  </a:lnTo>
                  <a:lnTo>
                    <a:pt x="0" y="1168881"/>
                  </a:lnTo>
                  <a:close/>
                </a:path>
              </a:pathLst>
            </a:custGeom>
            <a:solidFill>
              <a:srgbClr val="FFE9C8"/>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sp>
        <p:nvSpPr>
          <p:cNvPr id="9" name="TextBox 9"/>
          <p:cNvSpPr txBox="1"/>
          <p:nvPr/>
        </p:nvSpPr>
        <p:spPr>
          <a:xfrm>
            <a:off x="3583956" y="7179377"/>
            <a:ext cx="11197386" cy="1855254"/>
          </a:xfrm>
          <a:prstGeom prst="rect">
            <a:avLst/>
          </a:prstGeom>
        </p:spPr>
        <p:txBody>
          <a:bodyPr lIns="0" tIns="0" rIns="0" bIns="0" rtlCol="0" anchor="t">
            <a:spAutoFit/>
          </a:bodyPr>
          <a:lstStyle/>
          <a:p>
            <a:pPr marL="0" lvl="0" indent="0" algn="l">
              <a:lnSpc>
                <a:spcPts val="7241"/>
              </a:lnSpc>
              <a:spcBef>
                <a:spcPct val="0"/>
              </a:spcBef>
            </a:pPr>
            <a:r>
              <a:rPr lang="en-US" sz="6582" u="none">
                <a:solidFill>
                  <a:srgbClr val="FFFAFA"/>
                </a:solidFill>
                <a:latin typeface="Roboto"/>
              </a:rPr>
              <a:t>Praising God is </a:t>
            </a:r>
            <a:r>
              <a:rPr lang="en-US" sz="6582" u="sng">
                <a:solidFill>
                  <a:srgbClr val="FFFAFA"/>
                </a:solidFill>
                <a:latin typeface="Roboto"/>
              </a:rPr>
              <a:t>not</a:t>
            </a:r>
            <a:r>
              <a:rPr lang="en-US" sz="6582" u="none">
                <a:solidFill>
                  <a:srgbClr val="FFFAFA"/>
                </a:solidFill>
                <a:latin typeface="Roboto"/>
              </a:rPr>
              <a:t> dependent on circumstances.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017"/>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2"/>
            <a:stretch>
              <a:fillRect l="-52631" r="-22807"/>
            </a:stretch>
          </a:blipFill>
        </p:spPr>
      </p:sp>
      <p:sp>
        <p:nvSpPr>
          <p:cNvPr id="3" name="Freeform 3"/>
          <p:cNvSpPr/>
          <p:nvPr/>
        </p:nvSpPr>
        <p:spPr>
          <a:xfrm>
            <a:off x="7200900" y="1028700"/>
            <a:ext cx="6172200" cy="4114800"/>
          </a:xfrm>
          <a:custGeom>
            <a:avLst/>
            <a:gdLst/>
            <a:ahLst/>
            <a:cxnLst/>
            <a:rect l="l" t="t" r="r" b="b"/>
            <a:pathLst>
              <a:path w="6172200" h="4114800">
                <a:moveTo>
                  <a:pt x="0" y="0"/>
                </a:moveTo>
                <a:lnTo>
                  <a:pt x="6172200" y="0"/>
                </a:lnTo>
                <a:lnTo>
                  <a:pt x="6172200" y="4114800"/>
                </a:lnTo>
                <a:lnTo>
                  <a:pt x="0" y="4114800"/>
                </a:lnTo>
                <a:lnTo>
                  <a:pt x="0" y="0"/>
                </a:lnTo>
                <a:close/>
              </a:path>
            </a:pathLst>
          </a:custGeom>
          <a:blipFill>
            <a:blip r:embed="rId3"/>
            <a:stretch>
              <a:fillRect b="-588"/>
            </a:stretch>
          </a:blipFill>
        </p:spPr>
      </p:sp>
      <p:sp>
        <p:nvSpPr>
          <p:cNvPr id="4" name="Freeform 4"/>
          <p:cNvSpPr/>
          <p:nvPr/>
        </p:nvSpPr>
        <p:spPr>
          <a:xfrm>
            <a:off x="7200900" y="5143500"/>
            <a:ext cx="6172200" cy="4114800"/>
          </a:xfrm>
          <a:custGeom>
            <a:avLst/>
            <a:gdLst/>
            <a:ahLst/>
            <a:cxnLst/>
            <a:rect l="l" t="t" r="r" b="b"/>
            <a:pathLst>
              <a:path w="6172200" h="4114800">
                <a:moveTo>
                  <a:pt x="0" y="0"/>
                </a:moveTo>
                <a:lnTo>
                  <a:pt x="6172200" y="0"/>
                </a:lnTo>
                <a:lnTo>
                  <a:pt x="6172200" y="4114800"/>
                </a:lnTo>
                <a:lnTo>
                  <a:pt x="0" y="4114800"/>
                </a:lnTo>
                <a:lnTo>
                  <a:pt x="0" y="0"/>
                </a:lnTo>
                <a:close/>
              </a:path>
            </a:pathLst>
          </a:custGeom>
          <a:blipFill>
            <a:blip r:embed="rId4"/>
            <a:stretch>
              <a:fillRect/>
            </a:stretch>
          </a:blipFill>
        </p:spPr>
      </p:sp>
      <p:sp>
        <p:nvSpPr>
          <p:cNvPr id="5" name="TextBox 5"/>
          <p:cNvSpPr txBox="1"/>
          <p:nvPr/>
        </p:nvSpPr>
        <p:spPr>
          <a:xfrm>
            <a:off x="12310742" y="3305175"/>
            <a:ext cx="4948558" cy="3667125"/>
          </a:xfrm>
          <a:prstGeom prst="rect">
            <a:avLst/>
          </a:prstGeom>
        </p:spPr>
        <p:txBody>
          <a:bodyPr lIns="0" tIns="0" rIns="0" bIns="0" rtlCol="0" anchor="t">
            <a:spAutoFit/>
          </a:bodyPr>
          <a:lstStyle/>
          <a:p>
            <a:pPr marL="0" lvl="0" indent="0">
              <a:lnSpc>
                <a:spcPts val="4826"/>
              </a:lnSpc>
            </a:pPr>
            <a:r>
              <a:rPr lang="en-US" sz="4022" spc="442" dirty="0">
                <a:solidFill>
                  <a:srgbClr val="FFFAFA"/>
                </a:solidFill>
                <a:latin typeface="Roboto Bold"/>
              </a:rPr>
              <a:t>one moment we feel on top of the world, only to find ourselves in the lowest valley moments later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7543A"/>
        </a:solidFill>
        <a:effectLst/>
      </p:bgPr>
    </p:bg>
    <p:spTree>
      <p:nvGrpSpPr>
        <p:cNvPr id="1" name=""/>
        <p:cNvGrpSpPr/>
        <p:nvPr/>
      </p:nvGrpSpPr>
      <p:grpSpPr>
        <a:xfrm>
          <a:off x="0" y="0"/>
          <a:ext cx="0" cy="0"/>
          <a:chOff x="0" y="0"/>
          <a:chExt cx="0" cy="0"/>
        </a:xfrm>
      </p:grpSpPr>
      <p:sp>
        <p:nvSpPr>
          <p:cNvPr id="2" name="Freeform 2"/>
          <p:cNvSpPr/>
          <p:nvPr/>
        </p:nvSpPr>
        <p:spPr>
          <a:xfrm>
            <a:off x="2921000" y="0"/>
            <a:ext cx="10679389" cy="5810804"/>
          </a:xfrm>
          <a:custGeom>
            <a:avLst/>
            <a:gdLst/>
            <a:ahLst/>
            <a:cxnLst/>
            <a:rect l="l" t="t" r="r" b="b"/>
            <a:pathLst>
              <a:path w="10679389" h="5810804">
                <a:moveTo>
                  <a:pt x="0" y="0"/>
                </a:moveTo>
                <a:lnTo>
                  <a:pt x="10679389" y="0"/>
                </a:lnTo>
                <a:lnTo>
                  <a:pt x="10679389" y="5810804"/>
                </a:lnTo>
                <a:lnTo>
                  <a:pt x="0" y="5810804"/>
                </a:lnTo>
                <a:lnTo>
                  <a:pt x="0" y="0"/>
                </a:lnTo>
                <a:close/>
              </a:path>
            </a:pathLst>
          </a:custGeom>
          <a:blipFill>
            <a:blip r:embed="rId2"/>
            <a:stretch>
              <a:fillRect t="-2162" b="-21081"/>
            </a:stretch>
          </a:blipFill>
        </p:spPr>
      </p:sp>
      <p:sp>
        <p:nvSpPr>
          <p:cNvPr id="3" name="Freeform 3"/>
          <p:cNvSpPr/>
          <p:nvPr/>
        </p:nvSpPr>
        <p:spPr>
          <a:xfrm>
            <a:off x="13837257" y="473302"/>
            <a:ext cx="4450743" cy="4864200"/>
          </a:xfrm>
          <a:custGeom>
            <a:avLst/>
            <a:gdLst/>
            <a:ahLst/>
            <a:cxnLst/>
            <a:rect l="l" t="t" r="r" b="b"/>
            <a:pathLst>
              <a:path w="4450743" h="4864200">
                <a:moveTo>
                  <a:pt x="0" y="0"/>
                </a:moveTo>
                <a:lnTo>
                  <a:pt x="4450743" y="0"/>
                </a:lnTo>
                <a:lnTo>
                  <a:pt x="4450743" y="4864200"/>
                </a:lnTo>
                <a:lnTo>
                  <a:pt x="0" y="4864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flipV="1">
            <a:off x="2944813" y="-260988"/>
            <a:ext cx="0" cy="10808976"/>
          </a:xfrm>
          <a:prstGeom prst="line">
            <a:avLst/>
          </a:prstGeom>
          <a:ln w="47625" cap="flat">
            <a:solidFill>
              <a:srgbClr val="FFE9C8"/>
            </a:solidFill>
            <a:prstDash val="solid"/>
            <a:headEnd type="none" w="sm" len="sm"/>
            <a:tailEnd type="none" w="sm" len="sm"/>
          </a:ln>
        </p:spPr>
      </p:sp>
      <p:sp>
        <p:nvSpPr>
          <p:cNvPr id="5" name="AutoShape 5"/>
          <p:cNvSpPr/>
          <p:nvPr/>
        </p:nvSpPr>
        <p:spPr>
          <a:xfrm flipV="1">
            <a:off x="-463612" y="5829854"/>
            <a:ext cx="19251002" cy="0"/>
          </a:xfrm>
          <a:prstGeom prst="line">
            <a:avLst/>
          </a:prstGeom>
          <a:ln w="38100" cap="flat">
            <a:solidFill>
              <a:srgbClr val="FFE9C8"/>
            </a:solidFill>
            <a:prstDash val="solid"/>
            <a:headEnd type="none" w="sm" len="sm"/>
            <a:tailEnd type="none" w="sm" len="sm"/>
          </a:ln>
        </p:spPr>
      </p:sp>
      <p:grpSp>
        <p:nvGrpSpPr>
          <p:cNvPr id="6" name="Group 6"/>
          <p:cNvGrpSpPr/>
          <p:nvPr/>
        </p:nvGrpSpPr>
        <p:grpSpPr>
          <a:xfrm>
            <a:off x="0" y="5848904"/>
            <a:ext cx="2921000" cy="4438096"/>
            <a:chOff x="0" y="0"/>
            <a:chExt cx="769317" cy="1168881"/>
          </a:xfrm>
        </p:grpSpPr>
        <p:sp>
          <p:nvSpPr>
            <p:cNvPr id="7" name="Freeform 7"/>
            <p:cNvSpPr/>
            <p:nvPr/>
          </p:nvSpPr>
          <p:spPr>
            <a:xfrm>
              <a:off x="0" y="0"/>
              <a:ext cx="769317" cy="1168881"/>
            </a:xfrm>
            <a:custGeom>
              <a:avLst/>
              <a:gdLst/>
              <a:ahLst/>
              <a:cxnLst/>
              <a:rect l="l" t="t" r="r" b="b"/>
              <a:pathLst>
                <a:path w="769317" h="1168881">
                  <a:moveTo>
                    <a:pt x="0" y="0"/>
                  </a:moveTo>
                  <a:lnTo>
                    <a:pt x="769317" y="0"/>
                  </a:lnTo>
                  <a:lnTo>
                    <a:pt x="769317" y="1168881"/>
                  </a:lnTo>
                  <a:lnTo>
                    <a:pt x="0" y="1168881"/>
                  </a:lnTo>
                  <a:close/>
                </a:path>
              </a:pathLst>
            </a:custGeom>
            <a:solidFill>
              <a:srgbClr val="FFE9C8"/>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150"/>
                </a:lnSpc>
              </a:pPr>
              <a:endParaRPr/>
            </a:p>
          </p:txBody>
        </p:sp>
      </p:grpSp>
      <p:sp>
        <p:nvSpPr>
          <p:cNvPr id="9" name="TextBox 9"/>
          <p:cNvSpPr txBox="1"/>
          <p:nvPr/>
        </p:nvSpPr>
        <p:spPr>
          <a:xfrm>
            <a:off x="3531495" y="6372779"/>
            <a:ext cx="11260789" cy="3381971"/>
          </a:xfrm>
          <a:prstGeom prst="rect">
            <a:avLst/>
          </a:prstGeom>
        </p:spPr>
        <p:txBody>
          <a:bodyPr lIns="0" tIns="0" rIns="0" bIns="0" rtlCol="0" anchor="t">
            <a:spAutoFit/>
          </a:bodyPr>
          <a:lstStyle/>
          <a:p>
            <a:pPr marL="0" lvl="0" indent="0" algn="l">
              <a:lnSpc>
                <a:spcPts val="6651"/>
              </a:lnSpc>
              <a:spcBef>
                <a:spcPct val="0"/>
              </a:spcBef>
            </a:pPr>
            <a:r>
              <a:rPr lang="en-US" sz="6046" u="none">
                <a:solidFill>
                  <a:srgbClr val="FFFAFA"/>
                </a:solidFill>
                <a:latin typeface="Roboto"/>
              </a:rPr>
              <a:t>No matter how bad it seems, you must believe that Jesus can take you from hopeless despair to joyful praise.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315781" y="7661543"/>
            <a:ext cx="15656438" cy="1203325"/>
          </a:xfrm>
          <a:prstGeom prst="rect">
            <a:avLst/>
          </a:prstGeom>
        </p:spPr>
        <p:txBody>
          <a:bodyPr lIns="0" tIns="0" rIns="0" bIns="0" rtlCol="0" anchor="t">
            <a:spAutoFit/>
          </a:bodyPr>
          <a:lstStyle/>
          <a:p>
            <a:pPr marL="0" lvl="0" indent="0" algn="ctr">
              <a:lnSpc>
                <a:spcPts val="9799"/>
              </a:lnSpc>
              <a:spcBef>
                <a:spcPct val="0"/>
              </a:spcBef>
            </a:pPr>
            <a:r>
              <a:rPr lang="en-US" sz="6999" spc="209">
                <a:solidFill>
                  <a:srgbClr val="FFFFFF"/>
                </a:solidFill>
                <a:latin typeface="Roboto Condensed Bold"/>
              </a:rPr>
              <a:t>Shaken From Despair to Joy</a:t>
            </a:r>
          </a:p>
        </p:txBody>
      </p:sp>
      <p:sp>
        <p:nvSpPr>
          <p:cNvPr id="4" name="TextBox 4"/>
          <p:cNvSpPr txBox="1"/>
          <p:nvPr/>
        </p:nvSpPr>
        <p:spPr>
          <a:xfrm>
            <a:off x="6111314" y="8867393"/>
            <a:ext cx="5717396" cy="1047749"/>
          </a:xfrm>
          <a:prstGeom prst="rect">
            <a:avLst/>
          </a:prstGeom>
        </p:spPr>
        <p:txBody>
          <a:bodyPr lIns="0" tIns="0" rIns="0" bIns="0" rtlCol="0" anchor="t">
            <a:spAutoFit/>
          </a:bodyPr>
          <a:lstStyle/>
          <a:p>
            <a:pPr marL="0" lvl="0" indent="0" algn="ctr">
              <a:lnSpc>
                <a:spcPts val="8400"/>
              </a:lnSpc>
              <a:spcBef>
                <a:spcPct val="0"/>
              </a:spcBef>
            </a:pPr>
            <a:r>
              <a:rPr lang="en-US" sz="6000" spc="180">
                <a:solidFill>
                  <a:srgbClr val="FFFFFF"/>
                </a:solidFill>
                <a:latin typeface="Roboto Condensed Bold"/>
              </a:rPr>
              <a:t>Acts 16:25-40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2018698"/>
            <a:ext cx="16230600" cy="76200"/>
          </a:xfrm>
          <a:prstGeom prst="rect">
            <a:avLst/>
          </a:prstGeom>
          <a:solidFill>
            <a:srgbClr val="DF9A5A"/>
          </a:solidFill>
        </p:spPr>
      </p:sp>
      <p:sp>
        <p:nvSpPr>
          <p:cNvPr id="4" name="TextBox 4"/>
          <p:cNvSpPr txBox="1"/>
          <p:nvPr/>
        </p:nvSpPr>
        <p:spPr>
          <a:xfrm>
            <a:off x="1028700" y="52630"/>
            <a:ext cx="12794182" cy="1875940"/>
          </a:xfrm>
          <a:prstGeom prst="rect">
            <a:avLst/>
          </a:prstGeom>
        </p:spPr>
        <p:txBody>
          <a:bodyPr lIns="0" tIns="0" rIns="0" bIns="0" rtlCol="0" anchor="t">
            <a:spAutoFit/>
          </a:bodyPr>
          <a:lstStyle/>
          <a:p>
            <a:pPr>
              <a:lnSpc>
                <a:spcPts val="7455"/>
              </a:lnSpc>
            </a:pPr>
            <a:r>
              <a:rPr lang="en-US" sz="5691" spc="113">
                <a:solidFill>
                  <a:srgbClr val="231F20"/>
                </a:solidFill>
                <a:latin typeface="Roboto Bold"/>
              </a:rPr>
              <a:t>I. Rejoicing with praise while imprisoned in chains</a:t>
            </a:r>
          </a:p>
        </p:txBody>
      </p:sp>
      <p:sp>
        <p:nvSpPr>
          <p:cNvPr id="5" name="TextBox 5"/>
          <p:cNvSpPr txBox="1"/>
          <p:nvPr/>
        </p:nvSpPr>
        <p:spPr>
          <a:xfrm>
            <a:off x="1028700" y="5764473"/>
            <a:ext cx="14567502"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ACTS 16:25</a:t>
            </a:r>
          </a:p>
        </p:txBody>
      </p:sp>
      <p:sp>
        <p:nvSpPr>
          <p:cNvPr id="6" name="TextBox 6"/>
          <p:cNvSpPr txBox="1"/>
          <p:nvPr/>
        </p:nvSpPr>
        <p:spPr>
          <a:xfrm>
            <a:off x="1028700" y="2331208"/>
            <a:ext cx="15440804" cy="2552700"/>
          </a:xfrm>
          <a:prstGeom prst="rect">
            <a:avLst/>
          </a:prstGeom>
        </p:spPr>
        <p:txBody>
          <a:bodyPr lIns="0" tIns="0" rIns="0" bIns="0" rtlCol="0" anchor="t">
            <a:spAutoFit/>
          </a:bodyPr>
          <a:lstStyle/>
          <a:p>
            <a:pPr>
              <a:lnSpc>
                <a:spcPts val="6681"/>
              </a:lnSpc>
            </a:pPr>
            <a:r>
              <a:rPr lang="en-US" sz="5567" spc="111">
                <a:solidFill>
                  <a:srgbClr val="231F20"/>
                </a:solidFill>
                <a:latin typeface="Roboto Italics"/>
              </a:rPr>
              <a:t>About midnight Paul and Silas were praying and singing hymns to God, and the prisoners were listening to them…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2017"/>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10100" cy="10287000"/>
            <a:chOff x="0" y="0"/>
            <a:chExt cx="1214183" cy="2709333"/>
          </a:xfrm>
        </p:grpSpPr>
        <p:sp>
          <p:nvSpPr>
            <p:cNvPr id="3" name="Freeform 3"/>
            <p:cNvSpPr/>
            <p:nvPr/>
          </p:nvSpPr>
          <p:spPr>
            <a:xfrm>
              <a:off x="0" y="0"/>
              <a:ext cx="1214183" cy="2709333"/>
            </a:xfrm>
            <a:custGeom>
              <a:avLst/>
              <a:gdLst/>
              <a:ahLst/>
              <a:cxnLst/>
              <a:rect l="l" t="t" r="r" b="b"/>
              <a:pathLst>
                <a:path w="1214183" h="2709333">
                  <a:moveTo>
                    <a:pt x="0" y="0"/>
                  </a:moveTo>
                  <a:lnTo>
                    <a:pt x="1214183" y="0"/>
                  </a:lnTo>
                  <a:lnTo>
                    <a:pt x="1214183" y="2709333"/>
                  </a:lnTo>
                  <a:lnTo>
                    <a:pt x="0" y="2709333"/>
                  </a:lnTo>
                  <a:close/>
                </a:path>
              </a:pathLst>
            </a:custGeom>
            <a:solidFill>
              <a:srgbClr val="C6C6C6"/>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
        <p:nvSpPr>
          <p:cNvPr id="5" name="Freeform 5"/>
          <p:cNvSpPr/>
          <p:nvPr/>
        </p:nvSpPr>
        <p:spPr>
          <a:xfrm>
            <a:off x="146556" y="1689100"/>
            <a:ext cx="8493517" cy="6908800"/>
          </a:xfrm>
          <a:custGeom>
            <a:avLst/>
            <a:gdLst/>
            <a:ahLst/>
            <a:cxnLst/>
            <a:rect l="l" t="t" r="r" b="b"/>
            <a:pathLst>
              <a:path w="8493517" h="6908800">
                <a:moveTo>
                  <a:pt x="0" y="0"/>
                </a:moveTo>
                <a:lnTo>
                  <a:pt x="8493517" y="0"/>
                </a:lnTo>
                <a:lnTo>
                  <a:pt x="8493517" y="6908800"/>
                </a:lnTo>
                <a:lnTo>
                  <a:pt x="0" y="6908800"/>
                </a:lnTo>
                <a:lnTo>
                  <a:pt x="0" y="0"/>
                </a:lnTo>
                <a:close/>
              </a:path>
            </a:pathLst>
          </a:custGeom>
          <a:blipFill>
            <a:blip r:embed="rId2"/>
            <a:stretch>
              <a:fillRect l="-1436" r="-20576"/>
            </a:stretch>
          </a:blipFill>
        </p:spPr>
      </p:sp>
      <p:sp>
        <p:nvSpPr>
          <p:cNvPr id="6" name="Freeform 6"/>
          <p:cNvSpPr/>
          <p:nvPr/>
        </p:nvSpPr>
        <p:spPr>
          <a:xfrm>
            <a:off x="8640073" y="1344298"/>
            <a:ext cx="8920852" cy="7598404"/>
          </a:xfrm>
          <a:custGeom>
            <a:avLst/>
            <a:gdLst/>
            <a:ahLst/>
            <a:cxnLst/>
            <a:rect l="l" t="t" r="r" b="b"/>
            <a:pathLst>
              <a:path w="8920852" h="7598404">
                <a:moveTo>
                  <a:pt x="0" y="0"/>
                </a:moveTo>
                <a:lnTo>
                  <a:pt x="8920852" y="0"/>
                </a:lnTo>
                <a:lnTo>
                  <a:pt x="8920852" y="7598404"/>
                </a:lnTo>
                <a:lnTo>
                  <a:pt x="0" y="7598404"/>
                </a:lnTo>
                <a:lnTo>
                  <a:pt x="0" y="0"/>
                </a:lnTo>
                <a:close/>
              </a:path>
            </a:pathLst>
          </a:custGeom>
          <a:blipFill>
            <a:blip r:embed="rId3"/>
            <a:stretch>
              <a:fillRect l="-49967" r="-1053"/>
            </a:stretch>
          </a:blipFill>
        </p:spPr>
      </p:sp>
      <p:grpSp>
        <p:nvGrpSpPr>
          <p:cNvPr id="7" name="Group 7"/>
          <p:cNvGrpSpPr/>
          <p:nvPr/>
        </p:nvGrpSpPr>
        <p:grpSpPr>
          <a:xfrm>
            <a:off x="16751300" y="0"/>
            <a:ext cx="1619250" cy="1689100"/>
            <a:chOff x="0" y="0"/>
            <a:chExt cx="426469" cy="444866"/>
          </a:xfrm>
        </p:grpSpPr>
        <p:sp>
          <p:nvSpPr>
            <p:cNvPr id="8" name="Freeform 8"/>
            <p:cNvSpPr/>
            <p:nvPr/>
          </p:nvSpPr>
          <p:spPr>
            <a:xfrm>
              <a:off x="0" y="0"/>
              <a:ext cx="426469" cy="444866"/>
            </a:xfrm>
            <a:custGeom>
              <a:avLst/>
              <a:gdLst/>
              <a:ahLst/>
              <a:cxnLst/>
              <a:rect l="l" t="t" r="r" b="b"/>
              <a:pathLst>
                <a:path w="426469" h="444866">
                  <a:moveTo>
                    <a:pt x="0" y="0"/>
                  </a:moveTo>
                  <a:lnTo>
                    <a:pt x="426469" y="0"/>
                  </a:lnTo>
                  <a:lnTo>
                    <a:pt x="426469" y="444866"/>
                  </a:lnTo>
                  <a:lnTo>
                    <a:pt x="0" y="444866"/>
                  </a:lnTo>
                  <a:close/>
                </a:path>
              </a:pathLst>
            </a:custGeom>
            <a:solidFill>
              <a:srgbClr val="C6C6C6"/>
            </a:soli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3150"/>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DF9A5A"/>
          </a:solidFill>
        </p:spPr>
      </p:sp>
      <p:sp>
        <p:nvSpPr>
          <p:cNvPr id="4" name="TextBox 4"/>
          <p:cNvSpPr txBox="1"/>
          <p:nvPr/>
        </p:nvSpPr>
        <p:spPr>
          <a:xfrm>
            <a:off x="1028700" y="327921"/>
            <a:ext cx="12347527" cy="1973580"/>
          </a:xfrm>
          <a:prstGeom prst="rect">
            <a:avLst/>
          </a:prstGeom>
        </p:spPr>
        <p:txBody>
          <a:bodyPr lIns="0" tIns="0" rIns="0" bIns="0" rtlCol="0" anchor="t">
            <a:spAutoFit/>
          </a:bodyPr>
          <a:lstStyle/>
          <a:p>
            <a:pPr>
              <a:lnSpc>
                <a:spcPts val="7860"/>
              </a:lnSpc>
            </a:pPr>
            <a:r>
              <a:rPr lang="en-US" sz="6000" spc="120">
                <a:solidFill>
                  <a:srgbClr val="231F20"/>
                </a:solidFill>
                <a:latin typeface="Roboto Bold"/>
              </a:rPr>
              <a:t>II. Divine intervention through power over nature.</a:t>
            </a:r>
          </a:p>
        </p:txBody>
      </p:sp>
      <p:sp>
        <p:nvSpPr>
          <p:cNvPr id="5" name="TextBox 5"/>
          <p:cNvSpPr txBox="1"/>
          <p:nvPr/>
        </p:nvSpPr>
        <p:spPr>
          <a:xfrm>
            <a:off x="1028700" y="6056904"/>
            <a:ext cx="3931022"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ACTS 16:26</a:t>
            </a:r>
          </a:p>
        </p:txBody>
      </p:sp>
      <p:sp>
        <p:nvSpPr>
          <p:cNvPr id="6" name="TextBox 6"/>
          <p:cNvSpPr txBox="1"/>
          <p:nvPr/>
        </p:nvSpPr>
        <p:spPr>
          <a:xfrm>
            <a:off x="1028700" y="2699991"/>
            <a:ext cx="15440804" cy="3324225"/>
          </a:xfrm>
          <a:prstGeom prst="rect">
            <a:avLst/>
          </a:prstGeom>
        </p:spPr>
        <p:txBody>
          <a:bodyPr lIns="0" tIns="0" rIns="0" bIns="0" rtlCol="0" anchor="t">
            <a:spAutoFit/>
          </a:bodyPr>
          <a:lstStyle/>
          <a:p>
            <a:pPr>
              <a:lnSpc>
                <a:spcPts val="6561"/>
              </a:lnSpc>
            </a:pPr>
            <a:r>
              <a:rPr lang="en-US" sz="5467" spc="109">
                <a:solidFill>
                  <a:srgbClr val="231F20"/>
                </a:solidFill>
                <a:latin typeface="Roboto Italics"/>
              </a:rPr>
              <a:t>and suddenly there was a great earthquake, so that the foundations of the prison were shaken. And immediately all the doors were opened, and everyone's bonds were unfastened.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DF9A5A"/>
          </a:solidFill>
        </p:spPr>
      </p:sp>
      <p:sp>
        <p:nvSpPr>
          <p:cNvPr id="4" name="TextBox 4"/>
          <p:cNvSpPr txBox="1"/>
          <p:nvPr/>
        </p:nvSpPr>
        <p:spPr>
          <a:xfrm>
            <a:off x="1028700" y="302140"/>
            <a:ext cx="10808334" cy="1973580"/>
          </a:xfrm>
          <a:prstGeom prst="rect">
            <a:avLst/>
          </a:prstGeom>
        </p:spPr>
        <p:txBody>
          <a:bodyPr lIns="0" tIns="0" rIns="0" bIns="0" rtlCol="0" anchor="t">
            <a:spAutoFit/>
          </a:bodyPr>
          <a:lstStyle/>
          <a:p>
            <a:pPr>
              <a:lnSpc>
                <a:spcPts val="7860"/>
              </a:lnSpc>
            </a:pPr>
            <a:r>
              <a:rPr lang="en-US" sz="6000" spc="120">
                <a:solidFill>
                  <a:srgbClr val="231F20"/>
                </a:solidFill>
                <a:latin typeface="Roboto Bold"/>
              </a:rPr>
              <a:t>III. Jailer hopelessly seeks to take his life.</a:t>
            </a:r>
          </a:p>
        </p:txBody>
      </p:sp>
      <p:sp>
        <p:nvSpPr>
          <p:cNvPr id="5" name="TextBox 5"/>
          <p:cNvSpPr txBox="1"/>
          <p:nvPr/>
        </p:nvSpPr>
        <p:spPr>
          <a:xfrm>
            <a:off x="1028700" y="6500509"/>
            <a:ext cx="4326319"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ACTS 16:27</a:t>
            </a:r>
          </a:p>
        </p:txBody>
      </p:sp>
      <p:sp>
        <p:nvSpPr>
          <p:cNvPr id="6" name="TextBox 6"/>
          <p:cNvSpPr txBox="1"/>
          <p:nvPr/>
        </p:nvSpPr>
        <p:spPr>
          <a:xfrm>
            <a:off x="1028700" y="2496250"/>
            <a:ext cx="15440804" cy="3324225"/>
          </a:xfrm>
          <a:prstGeom prst="rect">
            <a:avLst/>
          </a:prstGeom>
        </p:spPr>
        <p:txBody>
          <a:bodyPr lIns="0" tIns="0" rIns="0" bIns="0" rtlCol="0" anchor="t">
            <a:spAutoFit/>
          </a:bodyPr>
          <a:lstStyle/>
          <a:p>
            <a:pPr>
              <a:lnSpc>
                <a:spcPts val="6561"/>
              </a:lnSpc>
            </a:pPr>
            <a:r>
              <a:rPr lang="en-US" sz="5467" spc="109">
                <a:solidFill>
                  <a:srgbClr val="231F20"/>
                </a:solidFill>
                <a:latin typeface="Roboto Italics"/>
              </a:rPr>
              <a:t>When the jailer woke and saw that the prison doors were open, he drew his sword and was about to kill himself, supposing that the prisoners had escaped.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AutoShape 3"/>
          <p:cNvSpPr/>
          <p:nvPr/>
        </p:nvSpPr>
        <p:spPr>
          <a:xfrm>
            <a:off x="1028700" y="2263401"/>
            <a:ext cx="16230600" cy="76200"/>
          </a:xfrm>
          <a:prstGeom prst="rect">
            <a:avLst/>
          </a:prstGeom>
          <a:solidFill>
            <a:srgbClr val="DF9A5A"/>
          </a:solidFill>
        </p:spPr>
      </p:sp>
      <p:sp>
        <p:nvSpPr>
          <p:cNvPr id="4" name="TextBox 4"/>
          <p:cNvSpPr txBox="1"/>
          <p:nvPr/>
        </p:nvSpPr>
        <p:spPr>
          <a:xfrm>
            <a:off x="1028700" y="289821"/>
            <a:ext cx="13677312" cy="1973580"/>
          </a:xfrm>
          <a:prstGeom prst="rect">
            <a:avLst/>
          </a:prstGeom>
        </p:spPr>
        <p:txBody>
          <a:bodyPr lIns="0" tIns="0" rIns="0" bIns="0" rtlCol="0" anchor="t">
            <a:spAutoFit/>
          </a:bodyPr>
          <a:lstStyle/>
          <a:p>
            <a:pPr>
              <a:lnSpc>
                <a:spcPts val="7860"/>
              </a:lnSpc>
            </a:pPr>
            <a:r>
              <a:rPr lang="en-US" sz="6000" spc="120">
                <a:solidFill>
                  <a:srgbClr val="231F20"/>
                </a:solidFill>
                <a:latin typeface="Roboto Bold"/>
              </a:rPr>
              <a:t>IV. The jailer finds hope in the good news these missionaries proclaim.</a:t>
            </a:r>
          </a:p>
        </p:txBody>
      </p:sp>
      <p:sp>
        <p:nvSpPr>
          <p:cNvPr id="5" name="TextBox 5"/>
          <p:cNvSpPr txBox="1"/>
          <p:nvPr/>
        </p:nvSpPr>
        <p:spPr>
          <a:xfrm>
            <a:off x="1028700" y="7736864"/>
            <a:ext cx="4865243" cy="776478"/>
          </a:xfrm>
          <a:prstGeom prst="rect">
            <a:avLst/>
          </a:prstGeom>
        </p:spPr>
        <p:txBody>
          <a:bodyPr lIns="0" tIns="0" rIns="0" bIns="0" rtlCol="0" anchor="t">
            <a:spAutoFit/>
          </a:bodyPr>
          <a:lstStyle/>
          <a:p>
            <a:pPr>
              <a:lnSpc>
                <a:spcPts val="6426"/>
              </a:lnSpc>
            </a:pPr>
            <a:r>
              <a:rPr lang="en-US" sz="4200" spc="462">
                <a:solidFill>
                  <a:srgbClr val="231F20"/>
                </a:solidFill>
                <a:latin typeface="Roboto Bold"/>
              </a:rPr>
              <a:t>ACTS 16:28-30</a:t>
            </a:r>
          </a:p>
        </p:txBody>
      </p:sp>
      <p:sp>
        <p:nvSpPr>
          <p:cNvPr id="6" name="TextBox 6"/>
          <p:cNvSpPr txBox="1"/>
          <p:nvPr/>
        </p:nvSpPr>
        <p:spPr>
          <a:xfrm>
            <a:off x="1028700" y="2488583"/>
            <a:ext cx="15440804" cy="4981575"/>
          </a:xfrm>
          <a:prstGeom prst="rect">
            <a:avLst/>
          </a:prstGeom>
        </p:spPr>
        <p:txBody>
          <a:bodyPr lIns="0" tIns="0" rIns="0" bIns="0" rtlCol="0" anchor="t">
            <a:spAutoFit/>
          </a:bodyPr>
          <a:lstStyle/>
          <a:p>
            <a:pPr>
              <a:lnSpc>
                <a:spcPts val="6561"/>
              </a:lnSpc>
            </a:pPr>
            <a:r>
              <a:rPr lang="en-US" sz="5467" spc="109">
                <a:solidFill>
                  <a:srgbClr val="231F20"/>
                </a:solidFill>
                <a:latin typeface="Roboto Italics"/>
              </a:rPr>
              <a:t>But Paul cried with a loud voice, “Do not harm yourself, for we are all here.” 29 And the jailer called for lights and rushed in, and trembling with fear he fell down before Paul and Silas. 30 Then he brought them out and said, “Sirs, what must I do to be saved?”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3756161" y="2008305"/>
            <a:ext cx="10775677" cy="4331252"/>
          </a:xfrm>
          <a:prstGeom prst="rect">
            <a:avLst/>
          </a:prstGeom>
        </p:spPr>
        <p:txBody>
          <a:bodyPr lIns="0" tIns="0" rIns="0" bIns="0" rtlCol="0" anchor="t">
            <a:spAutoFit/>
          </a:bodyPr>
          <a:lstStyle/>
          <a:p>
            <a:pPr algn="ctr">
              <a:lnSpc>
                <a:spcPts val="11458"/>
              </a:lnSpc>
            </a:pPr>
            <a:r>
              <a:rPr lang="en-US" sz="9094">
                <a:solidFill>
                  <a:srgbClr val="FFFAFA"/>
                </a:solidFill>
                <a:latin typeface="Roboto"/>
              </a:rPr>
              <a:t>Why is the jailer ‘trembling with fear’? </a:t>
            </a:r>
          </a:p>
          <a:p>
            <a:pPr marL="0" lvl="0" indent="0" algn="ctr">
              <a:lnSpc>
                <a:spcPts val="11458"/>
              </a:lnSpc>
            </a:pPr>
            <a:endParaRPr lang="en-US" sz="9094">
              <a:solidFill>
                <a:srgbClr val="FFFAFA"/>
              </a:solidFill>
              <a:latin typeface="Roboto"/>
            </a:endParaRPr>
          </a:p>
        </p:txBody>
      </p:sp>
      <p:sp>
        <p:nvSpPr>
          <p:cNvPr id="4" name="AutoShape 4"/>
          <p:cNvSpPr/>
          <p:nvPr/>
        </p:nvSpPr>
        <p:spPr>
          <a:xfrm>
            <a:off x="2368373" y="1821896"/>
            <a:ext cx="13279520" cy="130124"/>
          </a:xfrm>
          <a:prstGeom prst="rect">
            <a:avLst/>
          </a:prstGeom>
          <a:solidFill>
            <a:srgbClr val="4D3021"/>
          </a:solid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908</Words>
  <Application>Microsoft Office PowerPoint</Application>
  <PresentationFormat>Custom</PresentationFormat>
  <Paragraphs>45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Roboto Italics</vt:lpstr>
      <vt:lpstr>Calibri</vt:lpstr>
      <vt:lpstr>Roboto Bold</vt:lpstr>
      <vt:lpstr>Roboto Bold Italics</vt:lpstr>
      <vt:lpstr>Roboto Condensed Bold</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Shaken From Despair to Joy</dc:title>
  <dc:creator>Pastor Marc Ramirez</dc:creator>
  <cp:lastModifiedBy>Marc Ramirez</cp:lastModifiedBy>
  <cp:revision>2</cp:revision>
  <dcterms:created xsi:type="dcterms:W3CDTF">2006-08-16T00:00:00Z</dcterms:created>
  <dcterms:modified xsi:type="dcterms:W3CDTF">2023-06-04T13:27:51Z</dcterms:modified>
  <dc:identifier>DAFkszySvhM</dc:identifier>
</cp:coreProperties>
</file>