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18288000" cy="10287000"/>
  <p:notesSz cx="6858000" cy="9144000"/>
  <p:embeddedFontLst>
    <p:embeddedFont>
      <p:font typeface="Arimo" panose="020B0604020202020204" charset="0"/>
      <p:regular r:id="rId32"/>
    </p:embeddedFont>
    <p:embeddedFont>
      <p:font typeface="Arimo Bold" panose="020B0604020202020204" charset="0"/>
      <p:regular r:id="rId33"/>
    </p:embeddedFont>
    <p:embeddedFont>
      <p:font typeface="Arimo Italics" panose="020B0604020202020204" charset="0"/>
      <p:regular r:id="rId34"/>
    </p:embeddedFont>
    <p:embeddedFont>
      <p:font typeface="Calibri" panose="020F0502020204030204" pitchFamily="34" charset="0"/>
      <p:regular r:id="rId35"/>
      <p:bold r:id="rId36"/>
      <p:italic r:id="rId37"/>
      <p:boldItalic r:id="rId38"/>
    </p:embeddedFont>
    <p:embeddedFont>
      <p:font typeface="Playfair Display Black Italics" panose="020B0604020202020204" charset="0"/>
      <p:regular r:id="rId39"/>
    </p:embeddedFont>
    <p:embeddedFont>
      <p:font typeface="Playfair Display Bold" panose="020B0604020202020204" charset="0"/>
      <p:regular r:id="rId40"/>
    </p:embeddedFont>
    <p:embeddedFont>
      <p:font typeface="Roboto Condensed Bold" panose="020B0604020202020204" charset="0"/>
      <p:regular r:id="rId41"/>
    </p:embeddedFont>
    <p:embeddedFont>
      <p:font typeface="Roboto Slab Regular" panose="020B0604020202020204" charset="0"/>
      <p:regular r:id="rId42"/>
    </p:embeddedFont>
    <p:embeddedFont>
      <p:font typeface="Roboto Slab Regular Bold"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0" d="100"/>
          <a:sy n="60" d="100"/>
        </p:scale>
        <p:origin x="370"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688E52-1A1F-4D20-94D9-D7688ED8F3D9}" type="datetimeFigureOut">
              <a:rPr lang="en-US" smtClean="0"/>
              <a:t>4/9/2023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1BDB6C-81C4-44AA-A8AF-CF8B93DDF0A0}" type="slidenum">
              <a:rPr lang="en-US" smtClean="0"/>
              <a:t>‹#›</a:t>
            </a:fld>
            <a:endParaRPr lang="en-US"/>
          </a:p>
        </p:txBody>
      </p:sp>
    </p:spTree>
    <p:extLst>
      <p:ext uri="{BB962C8B-B14F-4D97-AF65-F5344CB8AC3E}">
        <p14:creationId xmlns:p14="http://schemas.microsoft.com/office/powerpoint/2010/main" val="95187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1BDB6C-81C4-44AA-A8AF-CF8B93DDF0A0}" type="slidenum">
              <a:rPr lang="en-US" smtClean="0"/>
              <a:t>26</a:t>
            </a:fld>
            <a:endParaRPr lang="en-US"/>
          </a:p>
        </p:txBody>
      </p:sp>
    </p:spTree>
    <p:extLst>
      <p:ext uri="{BB962C8B-B14F-4D97-AF65-F5344CB8AC3E}">
        <p14:creationId xmlns:p14="http://schemas.microsoft.com/office/powerpoint/2010/main" val="2760032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2925" y="-51963"/>
            <a:ext cx="2194388" cy="2458836"/>
          </a:xfrm>
          <a:prstGeom prst="rect">
            <a:avLst/>
          </a:prstGeom>
        </p:spPr>
      </p:pic>
      <p:sp>
        <p:nvSpPr>
          <p:cNvPr id="4" name="TextBox 4"/>
          <p:cNvSpPr txBox="1"/>
          <p:nvPr/>
        </p:nvSpPr>
        <p:spPr>
          <a:xfrm>
            <a:off x="1776353" y="3701730"/>
            <a:ext cx="14735295" cy="2588264"/>
          </a:xfrm>
          <a:prstGeom prst="rect">
            <a:avLst/>
          </a:prstGeom>
        </p:spPr>
        <p:txBody>
          <a:bodyPr lIns="0" tIns="0" rIns="0" bIns="0" rtlCol="0" anchor="t">
            <a:spAutoFit/>
          </a:bodyPr>
          <a:lstStyle/>
          <a:p>
            <a:pPr algn="ctr">
              <a:lnSpc>
                <a:spcPts val="21139"/>
              </a:lnSpc>
            </a:pPr>
            <a:r>
              <a:rPr lang="en-US" sz="15099" spc="362">
                <a:solidFill>
                  <a:srgbClr val="1D4E86"/>
                </a:solidFill>
                <a:latin typeface="Playfair Display Black Italics"/>
              </a:rPr>
              <a:t>No Death Hold </a:t>
            </a:r>
          </a:p>
        </p:txBody>
      </p:sp>
      <p:sp>
        <p:nvSpPr>
          <p:cNvPr id="5" name="TextBox 5"/>
          <p:cNvSpPr txBox="1"/>
          <p:nvPr/>
        </p:nvSpPr>
        <p:spPr>
          <a:xfrm>
            <a:off x="5890558" y="6349598"/>
            <a:ext cx="6506885" cy="920114"/>
          </a:xfrm>
          <a:prstGeom prst="rect">
            <a:avLst/>
          </a:prstGeom>
        </p:spPr>
        <p:txBody>
          <a:bodyPr lIns="0" tIns="0" rIns="0" bIns="0" rtlCol="0" anchor="t">
            <a:spAutoFit/>
          </a:bodyPr>
          <a:lstStyle/>
          <a:p>
            <a:pPr algn="ctr">
              <a:lnSpc>
                <a:spcPts val="7560"/>
              </a:lnSpc>
            </a:pPr>
            <a:r>
              <a:rPr lang="en-US" sz="5400" spc="1458">
                <a:solidFill>
                  <a:srgbClr val="1D4E86"/>
                </a:solidFill>
                <a:latin typeface="Playfair Display Bold"/>
              </a:rPr>
              <a:t>ACTS 2:22-24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84" b="184"/>
          <a:stretch>
            <a:fillRect/>
          </a:stretch>
        </p:blipFill>
        <p:spPr>
          <a:xfrm>
            <a:off x="0" y="0"/>
            <a:ext cx="18288000" cy="10287000"/>
          </a:xfrm>
          <a:prstGeom prst="rect">
            <a:avLst/>
          </a:prstGeom>
        </p:spPr>
      </p:pic>
      <p:sp>
        <p:nvSpPr>
          <p:cNvPr id="3" name="TextBox 3"/>
          <p:cNvSpPr txBox="1"/>
          <p:nvPr/>
        </p:nvSpPr>
        <p:spPr>
          <a:xfrm>
            <a:off x="1028700" y="542925"/>
            <a:ext cx="13200017" cy="1257300"/>
          </a:xfrm>
          <a:prstGeom prst="rect">
            <a:avLst/>
          </a:prstGeom>
        </p:spPr>
        <p:txBody>
          <a:bodyPr lIns="0" tIns="0" rIns="0" bIns="0" rtlCol="0" anchor="t">
            <a:spAutoFit/>
          </a:bodyPr>
          <a:lstStyle/>
          <a:p>
            <a:pPr algn="l">
              <a:lnSpc>
                <a:spcPts val="9600"/>
              </a:lnSpc>
            </a:pPr>
            <a:r>
              <a:rPr lang="en-US" sz="8000">
                <a:solidFill>
                  <a:srgbClr val="2F71A0"/>
                </a:solidFill>
                <a:latin typeface="Arimo Bold"/>
              </a:rPr>
              <a:t>Acts of God</a:t>
            </a:r>
          </a:p>
        </p:txBody>
      </p:sp>
      <p:sp>
        <p:nvSpPr>
          <p:cNvPr id="4" name="TextBox 4"/>
          <p:cNvSpPr txBox="1"/>
          <p:nvPr/>
        </p:nvSpPr>
        <p:spPr>
          <a:xfrm>
            <a:off x="986244" y="2270890"/>
            <a:ext cx="16273056" cy="2771775"/>
          </a:xfrm>
          <a:prstGeom prst="rect">
            <a:avLst/>
          </a:prstGeom>
        </p:spPr>
        <p:txBody>
          <a:bodyPr lIns="0" tIns="0" rIns="0" bIns="0" rtlCol="0" anchor="t">
            <a:spAutoFit/>
          </a:bodyPr>
          <a:lstStyle/>
          <a:p>
            <a:pPr algn="l">
              <a:lnSpc>
                <a:spcPts val="7200"/>
              </a:lnSpc>
            </a:pPr>
            <a:r>
              <a:rPr lang="en-US" sz="6000">
                <a:solidFill>
                  <a:srgbClr val="2F71A0"/>
                </a:solidFill>
                <a:latin typeface="Arimo"/>
              </a:rPr>
              <a:t>3. God definitively planned and ordained for this Jesus to be arrested, crucified and killed – yet it was lawless men that killed him. </a:t>
            </a:r>
          </a:p>
        </p:txBody>
      </p:sp>
      <p:sp>
        <p:nvSpPr>
          <p:cNvPr id="5" name="TextBox 5"/>
          <p:cNvSpPr txBox="1"/>
          <p:nvPr/>
        </p:nvSpPr>
        <p:spPr>
          <a:xfrm>
            <a:off x="986244" y="8267700"/>
            <a:ext cx="14972611" cy="2019300"/>
          </a:xfrm>
          <a:prstGeom prst="rect">
            <a:avLst/>
          </a:prstGeom>
        </p:spPr>
        <p:txBody>
          <a:bodyPr lIns="0" tIns="0" rIns="0" bIns="0" rtlCol="0" anchor="t">
            <a:spAutoFit/>
          </a:bodyPr>
          <a:lstStyle/>
          <a:p>
            <a:pPr algn="l">
              <a:lnSpc>
                <a:spcPts val="5280"/>
              </a:lnSpc>
            </a:pPr>
            <a:r>
              <a:rPr lang="en-US" sz="4400">
                <a:solidFill>
                  <a:srgbClr val="ECF2F5"/>
                </a:solidFill>
                <a:latin typeface="Arimo"/>
              </a:rPr>
              <a:t>This Jesus, delivered up according to the definite plan and foreknowledge of God, you crucified and killed by the hands of lawless men.</a:t>
            </a:r>
          </a:p>
        </p:txBody>
      </p:sp>
      <p:sp>
        <p:nvSpPr>
          <p:cNvPr id="6" name="TextBox 6"/>
          <p:cNvSpPr txBox="1"/>
          <p:nvPr/>
        </p:nvSpPr>
        <p:spPr>
          <a:xfrm>
            <a:off x="986244" y="7728607"/>
            <a:ext cx="1356479" cy="422275"/>
          </a:xfrm>
          <a:prstGeom prst="rect">
            <a:avLst/>
          </a:prstGeom>
        </p:spPr>
        <p:txBody>
          <a:bodyPr lIns="0" tIns="0" rIns="0" bIns="0" rtlCol="0" anchor="t">
            <a:spAutoFit/>
          </a:bodyPr>
          <a:lstStyle/>
          <a:p>
            <a:pPr algn="ctr">
              <a:lnSpc>
                <a:spcPts val="3499"/>
              </a:lnSpc>
            </a:pPr>
            <a:r>
              <a:rPr lang="en-US" sz="2499">
                <a:solidFill>
                  <a:srgbClr val="1D4E86"/>
                </a:solidFill>
                <a:latin typeface="Roboto Condensed Bold"/>
              </a:rPr>
              <a:t>ACTS 2:23</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84" b="184"/>
          <a:stretch>
            <a:fillRect/>
          </a:stretch>
        </p:blipFill>
        <p:spPr>
          <a:xfrm>
            <a:off x="0" y="0"/>
            <a:ext cx="18288000" cy="10287000"/>
          </a:xfrm>
          <a:prstGeom prst="rect">
            <a:avLst/>
          </a:prstGeom>
        </p:spPr>
      </p:pic>
      <p:sp>
        <p:nvSpPr>
          <p:cNvPr id="3" name="TextBox 3"/>
          <p:cNvSpPr txBox="1"/>
          <p:nvPr/>
        </p:nvSpPr>
        <p:spPr>
          <a:xfrm>
            <a:off x="1028700" y="542925"/>
            <a:ext cx="13200017" cy="1257300"/>
          </a:xfrm>
          <a:prstGeom prst="rect">
            <a:avLst/>
          </a:prstGeom>
        </p:spPr>
        <p:txBody>
          <a:bodyPr lIns="0" tIns="0" rIns="0" bIns="0" rtlCol="0" anchor="t">
            <a:spAutoFit/>
          </a:bodyPr>
          <a:lstStyle/>
          <a:p>
            <a:pPr algn="l">
              <a:lnSpc>
                <a:spcPts val="9600"/>
              </a:lnSpc>
            </a:pPr>
            <a:r>
              <a:rPr lang="en-US" sz="8000">
                <a:solidFill>
                  <a:srgbClr val="2F71A0"/>
                </a:solidFill>
                <a:latin typeface="Arimo Bold"/>
              </a:rPr>
              <a:t>Acts of God</a:t>
            </a:r>
          </a:p>
        </p:txBody>
      </p:sp>
      <p:sp>
        <p:nvSpPr>
          <p:cNvPr id="4" name="TextBox 4"/>
          <p:cNvSpPr txBox="1"/>
          <p:nvPr/>
        </p:nvSpPr>
        <p:spPr>
          <a:xfrm>
            <a:off x="986244" y="2270890"/>
            <a:ext cx="16273056" cy="942975"/>
          </a:xfrm>
          <a:prstGeom prst="rect">
            <a:avLst/>
          </a:prstGeom>
        </p:spPr>
        <p:txBody>
          <a:bodyPr lIns="0" tIns="0" rIns="0" bIns="0" rtlCol="0" anchor="t">
            <a:spAutoFit/>
          </a:bodyPr>
          <a:lstStyle/>
          <a:p>
            <a:pPr algn="l">
              <a:lnSpc>
                <a:spcPts val="7200"/>
              </a:lnSpc>
            </a:pPr>
            <a:r>
              <a:rPr lang="en-US" sz="6000">
                <a:solidFill>
                  <a:srgbClr val="2F71A0"/>
                </a:solidFill>
                <a:latin typeface="Arimo"/>
              </a:rPr>
              <a:t>4. God raised this Jesus from the dead!</a:t>
            </a:r>
          </a:p>
        </p:txBody>
      </p:sp>
      <p:sp>
        <p:nvSpPr>
          <p:cNvPr id="5" name="TextBox 5"/>
          <p:cNvSpPr txBox="1"/>
          <p:nvPr/>
        </p:nvSpPr>
        <p:spPr>
          <a:xfrm>
            <a:off x="986244" y="8515350"/>
            <a:ext cx="14972611" cy="1466850"/>
          </a:xfrm>
          <a:prstGeom prst="rect">
            <a:avLst/>
          </a:prstGeom>
        </p:spPr>
        <p:txBody>
          <a:bodyPr lIns="0" tIns="0" rIns="0" bIns="0" rtlCol="0" anchor="t">
            <a:spAutoFit/>
          </a:bodyPr>
          <a:lstStyle/>
          <a:p>
            <a:pPr algn="l">
              <a:lnSpc>
                <a:spcPts val="5760"/>
              </a:lnSpc>
            </a:pPr>
            <a:r>
              <a:rPr lang="en-US" sz="4800">
                <a:solidFill>
                  <a:srgbClr val="ECF2F5"/>
                </a:solidFill>
                <a:latin typeface="Arimo"/>
              </a:rPr>
              <a:t>God raised him up, loosing the pangs of death, because it was not possible for him to be held by it.</a:t>
            </a:r>
          </a:p>
        </p:txBody>
      </p:sp>
      <p:sp>
        <p:nvSpPr>
          <p:cNvPr id="6" name="TextBox 6"/>
          <p:cNvSpPr txBox="1"/>
          <p:nvPr/>
        </p:nvSpPr>
        <p:spPr>
          <a:xfrm>
            <a:off x="986244" y="7767426"/>
            <a:ext cx="1608804" cy="422275"/>
          </a:xfrm>
          <a:prstGeom prst="rect">
            <a:avLst/>
          </a:prstGeom>
        </p:spPr>
        <p:txBody>
          <a:bodyPr lIns="0" tIns="0" rIns="0" bIns="0" rtlCol="0" anchor="t">
            <a:spAutoFit/>
          </a:bodyPr>
          <a:lstStyle/>
          <a:p>
            <a:pPr algn="ctr">
              <a:lnSpc>
                <a:spcPts val="3499"/>
              </a:lnSpc>
            </a:pPr>
            <a:r>
              <a:rPr lang="en-US" sz="2499">
                <a:solidFill>
                  <a:srgbClr val="1D4E86"/>
                </a:solidFill>
                <a:latin typeface="Roboto Condensed Bold"/>
              </a:rPr>
              <a:t>ACTS 2:24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553164" y="3575918"/>
            <a:ext cx="17181672" cy="3200400"/>
          </a:xfrm>
          <a:prstGeom prst="rect">
            <a:avLst/>
          </a:prstGeom>
        </p:spPr>
        <p:txBody>
          <a:bodyPr lIns="0" tIns="0" rIns="0" bIns="0" rtlCol="0" anchor="t">
            <a:spAutoFit/>
          </a:bodyPr>
          <a:lstStyle/>
          <a:p>
            <a:pPr algn="ctr">
              <a:lnSpc>
                <a:spcPts val="8399"/>
              </a:lnSpc>
            </a:pPr>
            <a:r>
              <a:rPr lang="en-US" sz="6999">
                <a:solidFill>
                  <a:srgbClr val="2F71A0"/>
                </a:solidFill>
                <a:latin typeface="Arimo"/>
              </a:rPr>
              <a:t>because it was not possible for him [Jesus]</a:t>
            </a:r>
          </a:p>
          <a:p>
            <a:pPr algn="ctr">
              <a:lnSpc>
                <a:spcPts val="8399"/>
              </a:lnSpc>
            </a:pPr>
            <a:r>
              <a:rPr lang="en-US" sz="6999">
                <a:solidFill>
                  <a:srgbClr val="2F71A0"/>
                </a:solidFill>
                <a:latin typeface="Arimo"/>
              </a:rPr>
              <a:t> </a:t>
            </a:r>
          </a:p>
          <a:p>
            <a:pPr algn="ctr">
              <a:lnSpc>
                <a:spcPts val="8399"/>
              </a:lnSpc>
            </a:pPr>
            <a:r>
              <a:rPr lang="en-US" sz="6999">
                <a:solidFill>
                  <a:srgbClr val="2F71A0"/>
                </a:solidFill>
                <a:latin typeface="Arimo"/>
              </a:rPr>
              <a:t>to be held by it [Death].</a:t>
            </a:r>
          </a:p>
        </p:txBody>
      </p:sp>
      <p:sp>
        <p:nvSpPr>
          <p:cNvPr id="4" name="TextBox 4"/>
          <p:cNvSpPr txBox="1"/>
          <p:nvPr/>
        </p:nvSpPr>
        <p:spPr>
          <a:xfrm>
            <a:off x="658110" y="8748947"/>
            <a:ext cx="16971778" cy="790575"/>
          </a:xfrm>
          <a:prstGeom prst="rect">
            <a:avLst/>
          </a:prstGeom>
        </p:spPr>
        <p:txBody>
          <a:bodyPr lIns="0" tIns="0" rIns="0" bIns="0" rtlCol="0" anchor="t">
            <a:spAutoFit/>
          </a:bodyPr>
          <a:lstStyle/>
          <a:p>
            <a:pPr algn="ctr">
              <a:lnSpc>
                <a:spcPts val="6000"/>
              </a:lnSpc>
            </a:pPr>
            <a:r>
              <a:rPr lang="en-US" sz="5000" spc="500">
                <a:solidFill>
                  <a:srgbClr val="EABFBC"/>
                </a:solidFill>
                <a:latin typeface="Arimo"/>
              </a:rPr>
              <a:t>ACTS 2:24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310" y="2802772"/>
            <a:ext cx="571067" cy="628409"/>
          </a:xfrm>
          <a:prstGeom prst="rect">
            <a:avLst/>
          </a:prstGeom>
        </p:spPr>
      </p:pic>
      <p:sp>
        <p:nvSpPr>
          <p:cNvPr id="4" name="TextBox 4"/>
          <p:cNvSpPr txBox="1"/>
          <p:nvPr/>
        </p:nvSpPr>
        <p:spPr>
          <a:xfrm>
            <a:off x="986244" y="2604664"/>
            <a:ext cx="16273056" cy="1857375"/>
          </a:xfrm>
          <a:prstGeom prst="rect">
            <a:avLst/>
          </a:prstGeom>
        </p:spPr>
        <p:txBody>
          <a:bodyPr lIns="0" tIns="0" rIns="0" bIns="0" rtlCol="0" anchor="t">
            <a:spAutoFit/>
          </a:bodyPr>
          <a:lstStyle/>
          <a:p>
            <a:pPr algn="l">
              <a:lnSpc>
                <a:spcPts val="7200"/>
              </a:lnSpc>
            </a:pPr>
            <a:r>
              <a:rPr lang="en-US" sz="6000">
                <a:solidFill>
                  <a:srgbClr val="FFFFFF"/>
                </a:solidFill>
                <a:latin typeface="Arimo"/>
              </a:rPr>
              <a:t>It was not possible for death to keep its hold on Jesus.</a:t>
            </a:r>
          </a:p>
        </p:txBody>
      </p:sp>
      <p:sp>
        <p:nvSpPr>
          <p:cNvPr id="5" name="TextBox 5"/>
          <p:cNvSpPr txBox="1"/>
          <p:nvPr/>
        </p:nvSpPr>
        <p:spPr>
          <a:xfrm>
            <a:off x="1028700" y="1296687"/>
            <a:ext cx="14015221" cy="1028700"/>
          </a:xfrm>
          <a:prstGeom prst="rect">
            <a:avLst/>
          </a:prstGeom>
        </p:spPr>
        <p:txBody>
          <a:bodyPr lIns="0" tIns="0" rIns="0" bIns="0" rtlCol="0" anchor="t">
            <a:spAutoFit/>
          </a:bodyPr>
          <a:lstStyle/>
          <a:p>
            <a:pPr algn="l">
              <a:lnSpc>
                <a:spcPts val="7800"/>
              </a:lnSpc>
            </a:pPr>
            <a:r>
              <a:rPr lang="en-US" sz="6500">
                <a:solidFill>
                  <a:srgbClr val="ECF2F5"/>
                </a:solidFill>
                <a:latin typeface="Arimo Bold"/>
              </a:rPr>
              <a:t>Notice what Peter is saying here….</a:t>
            </a:r>
          </a:p>
        </p:txBody>
      </p:sp>
      <p:sp>
        <p:nvSpPr>
          <p:cNvPr id="6" name="TextBox 6"/>
          <p:cNvSpPr txBox="1"/>
          <p:nvPr/>
        </p:nvSpPr>
        <p:spPr>
          <a:xfrm>
            <a:off x="986244" y="5024007"/>
            <a:ext cx="16273056" cy="942975"/>
          </a:xfrm>
          <a:prstGeom prst="rect">
            <a:avLst/>
          </a:prstGeom>
        </p:spPr>
        <p:txBody>
          <a:bodyPr lIns="0" tIns="0" rIns="0" bIns="0" rtlCol="0" anchor="t">
            <a:spAutoFit/>
          </a:bodyPr>
          <a:lstStyle/>
          <a:p>
            <a:pPr algn="l">
              <a:lnSpc>
                <a:spcPts val="7200"/>
              </a:lnSpc>
            </a:pPr>
            <a:r>
              <a:rPr lang="en-US" sz="6000">
                <a:solidFill>
                  <a:srgbClr val="FFFFFF"/>
                </a:solidFill>
                <a:latin typeface="Arimo"/>
              </a:rPr>
              <a:t>Death could not hold Jesus.</a:t>
            </a:r>
          </a:p>
        </p:txBody>
      </p:sp>
      <p:sp>
        <p:nvSpPr>
          <p:cNvPr id="7" name="TextBox 7"/>
          <p:cNvSpPr txBox="1"/>
          <p:nvPr/>
        </p:nvSpPr>
        <p:spPr>
          <a:xfrm>
            <a:off x="986244" y="6742457"/>
            <a:ext cx="16273056" cy="1857375"/>
          </a:xfrm>
          <a:prstGeom prst="rect">
            <a:avLst/>
          </a:prstGeom>
        </p:spPr>
        <p:txBody>
          <a:bodyPr lIns="0" tIns="0" rIns="0" bIns="0" rtlCol="0" anchor="t">
            <a:spAutoFit/>
          </a:bodyPr>
          <a:lstStyle/>
          <a:p>
            <a:pPr algn="l">
              <a:lnSpc>
                <a:spcPts val="7200"/>
              </a:lnSpc>
            </a:pPr>
            <a:r>
              <a:rPr lang="en-US" sz="6000">
                <a:solidFill>
                  <a:srgbClr val="FFFFFF"/>
                </a:solidFill>
                <a:latin typeface="Arimo"/>
              </a:rPr>
              <a:t>It was impossible for death to keep its hold on this Jesus.</a:t>
            </a: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310" y="5143500"/>
            <a:ext cx="571067" cy="628409"/>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9310" y="6901939"/>
            <a:ext cx="571067" cy="628409"/>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2114290" y="2795150"/>
            <a:ext cx="14059421" cy="2476500"/>
          </a:xfrm>
          <a:prstGeom prst="rect">
            <a:avLst/>
          </a:prstGeom>
        </p:spPr>
        <p:txBody>
          <a:bodyPr lIns="0" tIns="0" rIns="0" bIns="0" rtlCol="0" anchor="t">
            <a:spAutoFit/>
          </a:bodyPr>
          <a:lstStyle/>
          <a:p>
            <a:pPr algn="ctr">
              <a:lnSpc>
                <a:spcPts val="9600"/>
              </a:lnSpc>
            </a:pPr>
            <a:r>
              <a:rPr lang="en-US" sz="8000">
                <a:solidFill>
                  <a:srgbClr val="2F71A0"/>
                </a:solidFill>
                <a:latin typeface="Arimo Bold"/>
              </a:rPr>
              <a:t>Because death holds us every time!! </a:t>
            </a:r>
          </a:p>
        </p:txBody>
      </p:sp>
      <p:sp>
        <p:nvSpPr>
          <p:cNvPr id="4" name="TextBox 4"/>
          <p:cNvSpPr txBox="1"/>
          <p:nvPr/>
        </p:nvSpPr>
        <p:spPr>
          <a:xfrm>
            <a:off x="561519" y="990600"/>
            <a:ext cx="17164962" cy="1257300"/>
          </a:xfrm>
          <a:prstGeom prst="rect">
            <a:avLst/>
          </a:prstGeom>
        </p:spPr>
        <p:txBody>
          <a:bodyPr lIns="0" tIns="0" rIns="0" bIns="0" rtlCol="0" anchor="t">
            <a:spAutoFit/>
          </a:bodyPr>
          <a:lstStyle/>
          <a:p>
            <a:pPr algn="ctr">
              <a:lnSpc>
                <a:spcPts val="9600"/>
              </a:lnSpc>
            </a:pPr>
            <a:r>
              <a:rPr lang="en-US" sz="8000">
                <a:solidFill>
                  <a:srgbClr val="ECF2F5"/>
                </a:solidFill>
                <a:latin typeface="Arimo Bold"/>
              </a:rPr>
              <a:t>Why is this so incredible?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963562"/>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1. This Jesus of Nazareth was the sinless Son of God.  </a:t>
            </a:r>
          </a:p>
        </p:txBody>
      </p:sp>
      <p:sp>
        <p:nvSpPr>
          <p:cNvPr id="4" name="TextBox 4"/>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963562"/>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1. This Jesus of Nazareth was the sinless Son of God.  </a:t>
            </a:r>
          </a:p>
        </p:txBody>
      </p:sp>
      <p:sp>
        <p:nvSpPr>
          <p:cNvPr id="4" name="TextBox 4"/>
          <p:cNvSpPr txBox="1"/>
          <p:nvPr/>
        </p:nvSpPr>
        <p:spPr>
          <a:xfrm>
            <a:off x="937259" y="8886825"/>
            <a:ext cx="5034124" cy="714375"/>
          </a:xfrm>
          <a:prstGeom prst="rect">
            <a:avLst/>
          </a:prstGeom>
        </p:spPr>
        <p:txBody>
          <a:bodyPr lIns="0" tIns="0" rIns="0" bIns="0" rtlCol="0" anchor="t">
            <a:spAutoFit/>
          </a:bodyPr>
          <a:lstStyle/>
          <a:p>
            <a:pPr algn="l">
              <a:lnSpc>
                <a:spcPts val="5400"/>
              </a:lnSpc>
            </a:pPr>
            <a:r>
              <a:rPr lang="en-US" sz="4500">
                <a:solidFill>
                  <a:srgbClr val="EABFBC"/>
                </a:solidFill>
                <a:latin typeface="Arimo"/>
              </a:rPr>
              <a:t>Genesis 2:15-17</a:t>
            </a:r>
          </a:p>
        </p:txBody>
      </p:sp>
      <p:sp>
        <p:nvSpPr>
          <p:cNvPr id="5" name="TextBox 5"/>
          <p:cNvSpPr txBox="1"/>
          <p:nvPr/>
        </p:nvSpPr>
        <p:spPr>
          <a:xfrm>
            <a:off x="937259" y="6010275"/>
            <a:ext cx="15535490" cy="2876550"/>
          </a:xfrm>
          <a:prstGeom prst="rect">
            <a:avLst/>
          </a:prstGeom>
        </p:spPr>
        <p:txBody>
          <a:bodyPr lIns="0" tIns="0" rIns="0" bIns="0" rtlCol="0" anchor="t">
            <a:spAutoFit/>
          </a:bodyPr>
          <a:lstStyle/>
          <a:p>
            <a:pPr algn="l">
              <a:lnSpc>
                <a:spcPts val="4560"/>
              </a:lnSpc>
            </a:pPr>
            <a:r>
              <a:rPr lang="en-US" sz="3800">
                <a:solidFill>
                  <a:srgbClr val="FFFFFF"/>
                </a:solidFill>
                <a:latin typeface="Arimo Italics"/>
              </a:rPr>
              <a:t>15 The Lord God took the man and put him in the garden of Eden to work it and keep it. 16 And the Lord God commanded the man, saying, “You may surely eat of every tree of the garden, 17 but of the tree of the knowledge of good and evil you shall not eat, for in the day that you eat of it you shall surely die.”</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963562"/>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1. This Jesus of Nazareth was the sinless Son of God.  </a:t>
            </a:r>
          </a:p>
        </p:txBody>
      </p:sp>
      <p:sp>
        <p:nvSpPr>
          <p:cNvPr id="4" name="TextBox 4"/>
          <p:cNvSpPr txBox="1"/>
          <p:nvPr/>
        </p:nvSpPr>
        <p:spPr>
          <a:xfrm>
            <a:off x="937259" y="8886825"/>
            <a:ext cx="5034124" cy="714375"/>
          </a:xfrm>
          <a:prstGeom prst="rect">
            <a:avLst/>
          </a:prstGeom>
        </p:spPr>
        <p:txBody>
          <a:bodyPr lIns="0" tIns="0" rIns="0" bIns="0" rtlCol="0" anchor="t">
            <a:spAutoFit/>
          </a:bodyPr>
          <a:lstStyle/>
          <a:p>
            <a:pPr algn="l">
              <a:lnSpc>
                <a:spcPts val="5400"/>
              </a:lnSpc>
            </a:pPr>
            <a:r>
              <a:rPr lang="en-US" sz="4500">
                <a:solidFill>
                  <a:srgbClr val="EABFBC"/>
                </a:solidFill>
                <a:latin typeface="Arimo"/>
              </a:rPr>
              <a:t>Romans 5:12</a:t>
            </a:r>
          </a:p>
        </p:txBody>
      </p:sp>
      <p:sp>
        <p:nvSpPr>
          <p:cNvPr id="5" name="TextBox 5"/>
          <p:cNvSpPr txBox="1"/>
          <p:nvPr/>
        </p:nvSpPr>
        <p:spPr>
          <a:xfrm>
            <a:off x="937259" y="6829425"/>
            <a:ext cx="15535490" cy="2085975"/>
          </a:xfrm>
          <a:prstGeom prst="rect">
            <a:avLst/>
          </a:prstGeom>
        </p:spPr>
        <p:txBody>
          <a:bodyPr lIns="0" tIns="0" rIns="0" bIns="0" rtlCol="0" anchor="t">
            <a:spAutoFit/>
          </a:bodyPr>
          <a:lstStyle/>
          <a:p>
            <a:pPr algn="l">
              <a:lnSpc>
                <a:spcPts val="5400"/>
              </a:lnSpc>
            </a:pPr>
            <a:r>
              <a:rPr lang="en-US" sz="4500">
                <a:solidFill>
                  <a:srgbClr val="FFFFFF"/>
                </a:solidFill>
                <a:latin typeface="Arimo Italics"/>
              </a:rPr>
              <a:t>Therefore, just as sin came into the world through one man, and death through sin, and so death spread to all men because all sinned…</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575369"/>
            <a:ext cx="13536298" cy="2847975"/>
          </a:xfrm>
          <a:prstGeom prst="rect">
            <a:avLst/>
          </a:prstGeom>
        </p:spPr>
        <p:txBody>
          <a:bodyPr lIns="0" tIns="0" rIns="0" bIns="0" rtlCol="0" anchor="t">
            <a:spAutoFit/>
          </a:bodyPr>
          <a:lstStyle/>
          <a:p>
            <a:pPr algn="l">
              <a:lnSpc>
                <a:spcPts val="7439"/>
              </a:lnSpc>
            </a:pPr>
            <a:r>
              <a:rPr lang="en-US" sz="6199">
                <a:solidFill>
                  <a:srgbClr val="FFFFFF"/>
                </a:solidFill>
                <a:latin typeface="Arimo"/>
              </a:rPr>
              <a:t>2. This Jesus, Israel’s promised Messiah, was prophesied to </a:t>
            </a:r>
            <a:r>
              <a:rPr lang="en-US" sz="6199" u="sng">
                <a:solidFill>
                  <a:srgbClr val="FFFFFF"/>
                </a:solidFill>
                <a:latin typeface="Arimo"/>
              </a:rPr>
              <a:t>not</a:t>
            </a:r>
            <a:r>
              <a:rPr lang="en-US" sz="6199">
                <a:solidFill>
                  <a:srgbClr val="FFFFFF"/>
                </a:solidFill>
                <a:latin typeface="Arimo"/>
              </a:rPr>
              <a:t> see the physical corruption of death.   </a:t>
            </a:r>
          </a:p>
        </p:txBody>
      </p:sp>
      <p:sp>
        <p:nvSpPr>
          <p:cNvPr id="4" name="TextBox 4"/>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575369"/>
            <a:ext cx="13536298" cy="2847975"/>
          </a:xfrm>
          <a:prstGeom prst="rect">
            <a:avLst/>
          </a:prstGeom>
        </p:spPr>
        <p:txBody>
          <a:bodyPr lIns="0" tIns="0" rIns="0" bIns="0" rtlCol="0" anchor="t">
            <a:spAutoFit/>
          </a:bodyPr>
          <a:lstStyle/>
          <a:p>
            <a:pPr algn="l">
              <a:lnSpc>
                <a:spcPts val="7439"/>
              </a:lnSpc>
            </a:pPr>
            <a:r>
              <a:rPr lang="en-US" sz="6199">
                <a:solidFill>
                  <a:srgbClr val="FFFFFF"/>
                </a:solidFill>
                <a:latin typeface="Arimo"/>
              </a:rPr>
              <a:t>2. This Jesus, Israel’s promised Messiah, was prophesied to </a:t>
            </a:r>
            <a:r>
              <a:rPr lang="en-US" sz="6199" u="sng">
                <a:solidFill>
                  <a:srgbClr val="FFFFFF"/>
                </a:solidFill>
                <a:latin typeface="Arimo"/>
              </a:rPr>
              <a:t>not</a:t>
            </a:r>
            <a:r>
              <a:rPr lang="en-US" sz="6199">
                <a:solidFill>
                  <a:srgbClr val="FFFFFF"/>
                </a:solidFill>
                <a:latin typeface="Arimo"/>
              </a:rPr>
              <a:t> see the physical corruption of death.   </a:t>
            </a:r>
          </a:p>
        </p:txBody>
      </p:sp>
      <p:sp>
        <p:nvSpPr>
          <p:cNvPr id="4" name="TextBox 4"/>
          <p:cNvSpPr txBox="1"/>
          <p:nvPr/>
        </p:nvSpPr>
        <p:spPr>
          <a:xfrm>
            <a:off x="937259" y="9712983"/>
            <a:ext cx="2976703" cy="476250"/>
          </a:xfrm>
          <a:prstGeom prst="rect">
            <a:avLst/>
          </a:prstGeom>
        </p:spPr>
        <p:txBody>
          <a:bodyPr lIns="0" tIns="0" rIns="0" bIns="0" rtlCol="0" anchor="t">
            <a:spAutoFit/>
          </a:bodyPr>
          <a:lstStyle/>
          <a:p>
            <a:pPr algn="l">
              <a:lnSpc>
                <a:spcPts val="3600"/>
              </a:lnSpc>
            </a:pPr>
            <a:r>
              <a:rPr lang="en-US" sz="3000">
                <a:solidFill>
                  <a:srgbClr val="EABFBC"/>
                </a:solidFill>
                <a:latin typeface="Arimo"/>
              </a:rPr>
              <a:t>ACTS 2:25-27</a:t>
            </a:r>
          </a:p>
        </p:txBody>
      </p:sp>
      <p:sp>
        <p:nvSpPr>
          <p:cNvPr id="5" name="TextBox 5"/>
          <p:cNvSpPr txBox="1"/>
          <p:nvPr/>
        </p:nvSpPr>
        <p:spPr>
          <a:xfrm>
            <a:off x="937259" y="5969658"/>
            <a:ext cx="11789431" cy="3762375"/>
          </a:xfrm>
          <a:prstGeom prst="rect">
            <a:avLst/>
          </a:prstGeom>
        </p:spPr>
        <p:txBody>
          <a:bodyPr lIns="0" tIns="0" rIns="0" bIns="0" rtlCol="0" anchor="t">
            <a:spAutoFit/>
          </a:bodyPr>
          <a:lstStyle/>
          <a:p>
            <a:pPr>
              <a:lnSpc>
                <a:spcPts val="4200"/>
              </a:lnSpc>
            </a:pPr>
            <a:r>
              <a:rPr lang="en-US" sz="3500">
                <a:solidFill>
                  <a:srgbClr val="FFFFFF"/>
                </a:solidFill>
                <a:latin typeface="Arimo Italics"/>
              </a:rPr>
              <a:t>For David says concerning him,</a:t>
            </a:r>
          </a:p>
          <a:p>
            <a:pPr>
              <a:lnSpc>
                <a:spcPts val="4200"/>
              </a:lnSpc>
            </a:pPr>
            <a:r>
              <a:rPr lang="en-US" sz="3500">
                <a:solidFill>
                  <a:srgbClr val="FFFFFF"/>
                </a:solidFill>
                <a:latin typeface="Arimo Italics"/>
              </a:rPr>
              <a:t>“‘I saw the Lord always before me,</a:t>
            </a:r>
          </a:p>
          <a:p>
            <a:pPr>
              <a:lnSpc>
                <a:spcPts val="4200"/>
              </a:lnSpc>
            </a:pPr>
            <a:r>
              <a:rPr lang="en-US" sz="3500">
                <a:solidFill>
                  <a:srgbClr val="FFFFFF"/>
                </a:solidFill>
                <a:latin typeface="Arimo Italics"/>
              </a:rPr>
              <a:t>    for he is at my right hand that I may not be shaken;</a:t>
            </a:r>
          </a:p>
          <a:p>
            <a:pPr>
              <a:lnSpc>
                <a:spcPts val="4200"/>
              </a:lnSpc>
            </a:pPr>
            <a:r>
              <a:rPr lang="en-US" sz="3500">
                <a:solidFill>
                  <a:srgbClr val="FFFFFF"/>
                </a:solidFill>
                <a:latin typeface="Arimo Italics"/>
              </a:rPr>
              <a:t>26 therefore my heart was glad, and my tongue rejoiced;</a:t>
            </a:r>
          </a:p>
          <a:p>
            <a:pPr>
              <a:lnSpc>
                <a:spcPts val="4200"/>
              </a:lnSpc>
            </a:pPr>
            <a:r>
              <a:rPr lang="en-US" sz="3500">
                <a:solidFill>
                  <a:srgbClr val="FFFFFF"/>
                </a:solidFill>
                <a:latin typeface="Arimo Italics"/>
              </a:rPr>
              <a:t>    my flesh also will dwell in hope.</a:t>
            </a:r>
          </a:p>
          <a:p>
            <a:pPr>
              <a:lnSpc>
                <a:spcPts val="4200"/>
              </a:lnSpc>
            </a:pPr>
            <a:r>
              <a:rPr lang="en-US" sz="3500">
                <a:solidFill>
                  <a:srgbClr val="FFFFFF"/>
                </a:solidFill>
                <a:latin typeface="Arimo Italics"/>
              </a:rPr>
              <a:t>27 For you will not abandon my soul to Hades,</a:t>
            </a:r>
          </a:p>
          <a:p>
            <a:pPr algn="l">
              <a:lnSpc>
                <a:spcPts val="4200"/>
              </a:lnSpc>
            </a:pPr>
            <a:r>
              <a:rPr lang="en-US" sz="3500">
                <a:solidFill>
                  <a:srgbClr val="FFFFFF"/>
                </a:solidFill>
                <a:latin typeface="Arimo Italics"/>
              </a:rPr>
              <a:t>    or let your Holy One see corruption.</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F71A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689284" y="755035"/>
            <a:ext cx="10614526" cy="1769088"/>
          </a:xfrm>
          <a:prstGeom prst="rect">
            <a:avLst/>
          </a:prstGeom>
        </p:spPr>
      </p:pic>
      <p:sp>
        <p:nvSpPr>
          <p:cNvPr id="3" name="TextBox 3"/>
          <p:cNvSpPr txBox="1"/>
          <p:nvPr/>
        </p:nvSpPr>
        <p:spPr>
          <a:xfrm>
            <a:off x="689284" y="2954538"/>
            <a:ext cx="17598716" cy="2476500"/>
          </a:xfrm>
          <a:prstGeom prst="rect">
            <a:avLst/>
          </a:prstGeom>
        </p:spPr>
        <p:txBody>
          <a:bodyPr lIns="0" tIns="0" rIns="0" bIns="0" rtlCol="0" anchor="t">
            <a:spAutoFit/>
          </a:bodyPr>
          <a:lstStyle/>
          <a:p>
            <a:pPr>
              <a:lnSpc>
                <a:spcPts val="9600"/>
              </a:lnSpc>
              <a:spcBef>
                <a:spcPct val="0"/>
              </a:spcBef>
            </a:pPr>
            <a:r>
              <a:rPr lang="en-US" sz="8000">
                <a:solidFill>
                  <a:srgbClr val="000000"/>
                </a:solidFill>
                <a:latin typeface="Arimo Bold"/>
              </a:rPr>
              <a:t>Pathways that extend lifespan by 500 percent identified</a:t>
            </a:r>
          </a:p>
        </p:txBody>
      </p:sp>
      <p:sp>
        <p:nvSpPr>
          <p:cNvPr id="4" name="TextBox 4"/>
          <p:cNvSpPr txBox="1"/>
          <p:nvPr/>
        </p:nvSpPr>
        <p:spPr>
          <a:xfrm>
            <a:off x="689284" y="6629606"/>
            <a:ext cx="16783511" cy="3457575"/>
          </a:xfrm>
          <a:prstGeom prst="rect">
            <a:avLst/>
          </a:prstGeom>
        </p:spPr>
        <p:txBody>
          <a:bodyPr lIns="0" tIns="0" rIns="0" bIns="0" rtlCol="0" anchor="t">
            <a:spAutoFit/>
          </a:bodyPr>
          <a:lstStyle/>
          <a:p>
            <a:pPr>
              <a:lnSpc>
                <a:spcPts val="5400"/>
              </a:lnSpc>
              <a:spcBef>
                <a:spcPct val="0"/>
              </a:spcBef>
            </a:pPr>
            <a:r>
              <a:rPr lang="en-US" sz="4500">
                <a:solidFill>
                  <a:srgbClr val="D9D9D9"/>
                </a:solidFill>
                <a:latin typeface="Arimo Bold"/>
              </a:rPr>
              <a:t>Scientists have identified synergistic cellular pathways for longevity that amplify lifespan fivefold in C. elegans, a nematode worm used as a model in aging research. The increase in lifespan would be the equivalent of a human living for 400 or 500 years, according to one of the scientists.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653008"/>
            <a:ext cx="14390322" cy="2847975"/>
          </a:xfrm>
          <a:prstGeom prst="rect">
            <a:avLst/>
          </a:prstGeom>
        </p:spPr>
        <p:txBody>
          <a:bodyPr lIns="0" tIns="0" rIns="0" bIns="0" rtlCol="0" anchor="t">
            <a:spAutoFit/>
          </a:bodyPr>
          <a:lstStyle/>
          <a:p>
            <a:pPr algn="l">
              <a:lnSpc>
                <a:spcPts val="7439"/>
              </a:lnSpc>
            </a:pPr>
            <a:r>
              <a:rPr lang="en-US" sz="6199">
                <a:solidFill>
                  <a:srgbClr val="FFFFFF"/>
                </a:solidFill>
                <a:latin typeface="Arimo"/>
              </a:rPr>
              <a:t>3. This Jesus was not victimized by death, he submitted himself to death as our willing sacrifice.</a:t>
            </a:r>
          </a:p>
        </p:txBody>
      </p:sp>
      <p:sp>
        <p:nvSpPr>
          <p:cNvPr id="4" name="TextBox 4"/>
          <p:cNvSpPr txBox="1"/>
          <p:nvPr/>
        </p:nvSpPr>
        <p:spPr>
          <a:xfrm>
            <a:off x="937259" y="9643801"/>
            <a:ext cx="3447429" cy="561975"/>
          </a:xfrm>
          <a:prstGeom prst="rect">
            <a:avLst/>
          </a:prstGeom>
        </p:spPr>
        <p:txBody>
          <a:bodyPr lIns="0" tIns="0" rIns="0" bIns="0" rtlCol="0" anchor="t">
            <a:spAutoFit/>
          </a:bodyPr>
          <a:lstStyle/>
          <a:p>
            <a:pPr algn="l">
              <a:lnSpc>
                <a:spcPts val="4200"/>
              </a:lnSpc>
            </a:pPr>
            <a:r>
              <a:rPr lang="en-US" sz="3500">
                <a:solidFill>
                  <a:srgbClr val="EABFBC"/>
                </a:solidFill>
                <a:latin typeface="Arimo"/>
              </a:rPr>
              <a:t>JOHN 10:17-18</a:t>
            </a:r>
          </a:p>
        </p:txBody>
      </p:sp>
      <p:sp>
        <p:nvSpPr>
          <p:cNvPr id="5" name="TextBox 5"/>
          <p:cNvSpPr txBox="1"/>
          <p:nvPr/>
        </p:nvSpPr>
        <p:spPr>
          <a:xfrm>
            <a:off x="937259" y="6214801"/>
            <a:ext cx="15535490" cy="3457575"/>
          </a:xfrm>
          <a:prstGeom prst="rect">
            <a:avLst/>
          </a:prstGeom>
        </p:spPr>
        <p:txBody>
          <a:bodyPr lIns="0" tIns="0" rIns="0" bIns="0" rtlCol="0" anchor="t">
            <a:spAutoFit/>
          </a:bodyPr>
          <a:lstStyle/>
          <a:p>
            <a:pPr algn="l">
              <a:lnSpc>
                <a:spcPts val="5400"/>
              </a:lnSpc>
            </a:pPr>
            <a:r>
              <a:rPr lang="en-US" sz="4500">
                <a:solidFill>
                  <a:srgbClr val="FFFFFF"/>
                </a:solidFill>
                <a:latin typeface="Arimo Italics"/>
              </a:rPr>
              <a:t>For this reason the Father loves me, because I lay down my life that I may take it up again. 18 No one takes it from me, but I lay it down of my own accord. I have authority to lay it down, and I have authority to take it up again. This charge I have received from my Father.”</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633598"/>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4. This Jesus has authority and power over sin, death, hell and the devil. </a:t>
            </a:r>
          </a:p>
        </p:txBody>
      </p:sp>
      <p:sp>
        <p:nvSpPr>
          <p:cNvPr id="4" name="TextBox 4"/>
          <p:cNvSpPr txBox="1"/>
          <p:nvPr/>
        </p:nvSpPr>
        <p:spPr>
          <a:xfrm>
            <a:off x="937259" y="9643801"/>
            <a:ext cx="4068537" cy="561975"/>
          </a:xfrm>
          <a:prstGeom prst="rect">
            <a:avLst/>
          </a:prstGeom>
        </p:spPr>
        <p:txBody>
          <a:bodyPr lIns="0" tIns="0" rIns="0" bIns="0" rtlCol="0" anchor="t">
            <a:spAutoFit/>
          </a:bodyPr>
          <a:lstStyle/>
          <a:p>
            <a:pPr algn="l">
              <a:lnSpc>
                <a:spcPts val="4200"/>
              </a:lnSpc>
            </a:pPr>
            <a:r>
              <a:rPr lang="en-US" sz="3500">
                <a:solidFill>
                  <a:srgbClr val="EABFBC"/>
                </a:solidFill>
                <a:latin typeface="Arimo"/>
              </a:rPr>
              <a:t>2 TIMOTHY 1:9-10</a:t>
            </a:r>
          </a:p>
        </p:txBody>
      </p:sp>
      <p:sp>
        <p:nvSpPr>
          <p:cNvPr id="5" name="TextBox 5"/>
          <p:cNvSpPr txBox="1"/>
          <p:nvPr/>
        </p:nvSpPr>
        <p:spPr>
          <a:xfrm>
            <a:off x="937259" y="5421012"/>
            <a:ext cx="15535490" cy="4143375"/>
          </a:xfrm>
          <a:prstGeom prst="rect">
            <a:avLst/>
          </a:prstGeom>
        </p:spPr>
        <p:txBody>
          <a:bodyPr lIns="0" tIns="0" rIns="0" bIns="0" rtlCol="0" anchor="t">
            <a:spAutoFit/>
          </a:bodyPr>
          <a:lstStyle/>
          <a:p>
            <a:pPr algn="l">
              <a:lnSpc>
                <a:spcPts val="5400"/>
              </a:lnSpc>
            </a:pPr>
            <a:r>
              <a:rPr lang="en-US" sz="4500">
                <a:solidFill>
                  <a:srgbClr val="FFFFFF"/>
                </a:solidFill>
                <a:latin typeface="Arimo Italics"/>
              </a:rPr>
              <a:t>9 [Jesus] who saved us and called us to a holy calling, not because of our works but because of his own purpose and grace, which he gave us in Christ Jesus before the ages began, 10 and which now has been manifested through the appearing of our Savior Christ Jesus, </a:t>
            </a:r>
            <a:r>
              <a:rPr lang="en-US" sz="4500" u="sng">
                <a:solidFill>
                  <a:srgbClr val="FFFFFF"/>
                </a:solidFill>
                <a:latin typeface="Arimo Italics"/>
              </a:rPr>
              <a:t>who abolished death</a:t>
            </a:r>
            <a:r>
              <a:rPr lang="en-US" sz="4500">
                <a:solidFill>
                  <a:srgbClr val="FFFFFF"/>
                </a:solidFill>
                <a:latin typeface="Arimo Italics"/>
              </a:rPr>
              <a:t> and brought life and immortality to light through the gospel…</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633598"/>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4. This Jesus has authority and power over sin, death, hell and the devil. </a:t>
            </a:r>
          </a:p>
        </p:txBody>
      </p:sp>
      <p:sp>
        <p:nvSpPr>
          <p:cNvPr id="4" name="TextBox 4"/>
          <p:cNvSpPr txBox="1"/>
          <p:nvPr/>
        </p:nvSpPr>
        <p:spPr>
          <a:xfrm>
            <a:off x="937259" y="9643801"/>
            <a:ext cx="4068537" cy="561975"/>
          </a:xfrm>
          <a:prstGeom prst="rect">
            <a:avLst/>
          </a:prstGeom>
        </p:spPr>
        <p:txBody>
          <a:bodyPr lIns="0" tIns="0" rIns="0" bIns="0" rtlCol="0" anchor="t">
            <a:spAutoFit/>
          </a:bodyPr>
          <a:lstStyle/>
          <a:p>
            <a:pPr algn="l">
              <a:lnSpc>
                <a:spcPts val="4200"/>
              </a:lnSpc>
            </a:pPr>
            <a:r>
              <a:rPr lang="en-US" sz="3500">
                <a:solidFill>
                  <a:srgbClr val="EABFBC"/>
                </a:solidFill>
                <a:latin typeface="Arimo"/>
              </a:rPr>
              <a:t>HEBREWS 2:14-15</a:t>
            </a:r>
          </a:p>
        </p:txBody>
      </p:sp>
      <p:sp>
        <p:nvSpPr>
          <p:cNvPr id="5" name="TextBox 5"/>
          <p:cNvSpPr txBox="1"/>
          <p:nvPr/>
        </p:nvSpPr>
        <p:spPr>
          <a:xfrm>
            <a:off x="937259" y="6214801"/>
            <a:ext cx="15535490" cy="3457575"/>
          </a:xfrm>
          <a:prstGeom prst="rect">
            <a:avLst/>
          </a:prstGeom>
        </p:spPr>
        <p:txBody>
          <a:bodyPr lIns="0" tIns="0" rIns="0" bIns="0" rtlCol="0" anchor="t">
            <a:spAutoFit/>
          </a:bodyPr>
          <a:lstStyle/>
          <a:p>
            <a:pPr algn="l">
              <a:lnSpc>
                <a:spcPts val="5400"/>
              </a:lnSpc>
            </a:pPr>
            <a:r>
              <a:rPr lang="en-US" sz="4500">
                <a:solidFill>
                  <a:srgbClr val="FFFFFF"/>
                </a:solidFill>
                <a:latin typeface="Arimo Italics"/>
              </a:rPr>
              <a:t>14 Since therefore the children share in flesh and blood, he himself likewise partook of the same things, that through death he might destroy the one who has the power of death, that is, the devil, 15 and deliver all those who through fear of death were subject to lifelong slavery.</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633598"/>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4. This Jesus has authority and power over sin, death, hell and the devil. </a:t>
            </a:r>
          </a:p>
        </p:txBody>
      </p:sp>
      <p:sp>
        <p:nvSpPr>
          <p:cNvPr id="4" name="TextBox 4"/>
          <p:cNvSpPr txBox="1"/>
          <p:nvPr/>
        </p:nvSpPr>
        <p:spPr>
          <a:xfrm>
            <a:off x="937258" y="9603707"/>
            <a:ext cx="4747875" cy="561975"/>
          </a:xfrm>
          <a:prstGeom prst="rect">
            <a:avLst/>
          </a:prstGeom>
        </p:spPr>
        <p:txBody>
          <a:bodyPr lIns="0" tIns="0" rIns="0" bIns="0" rtlCol="0" anchor="t">
            <a:spAutoFit/>
          </a:bodyPr>
          <a:lstStyle/>
          <a:p>
            <a:pPr algn="l">
              <a:lnSpc>
                <a:spcPts val="4200"/>
              </a:lnSpc>
            </a:pPr>
            <a:r>
              <a:rPr lang="en-US" sz="3500">
                <a:solidFill>
                  <a:srgbClr val="EABFBC"/>
                </a:solidFill>
                <a:latin typeface="Arimo"/>
              </a:rPr>
              <a:t>REVELATION 1:17-18</a:t>
            </a:r>
          </a:p>
        </p:txBody>
      </p:sp>
      <p:sp>
        <p:nvSpPr>
          <p:cNvPr id="5" name="TextBox 5"/>
          <p:cNvSpPr txBox="1"/>
          <p:nvPr/>
        </p:nvSpPr>
        <p:spPr>
          <a:xfrm>
            <a:off x="937259" y="5603207"/>
            <a:ext cx="15535490" cy="3781425"/>
          </a:xfrm>
          <a:prstGeom prst="rect">
            <a:avLst/>
          </a:prstGeom>
        </p:spPr>
        <p:txBody>
          <a:bodyPr lIns="0" tIns="0" rIns="0" bIns="0" rtlCol="0" anchor="t">
            <a:spAutoFit/>
          </a:bodyPr>
          <a:lstStyle/>
          <a:p>
            <a:pPr algn="l">
              <a:lnSpc>
                <a:spcPts val="5999"/>
              </a:lnSpc>
            </a:pPr>
            <a:r>
              <a:rPr lang="en-US" sz="4999">
                <a:solidFill>
                  <a:srgbClr val="FFFFFF"/>
                </a:solidFill>
                <a:latin typeface="Arimo Italics"/>
              </a:rPr>
              <a:t>17 When I saw him, I fell at his feet as though dead. But he laid his right hand on me, saying, “Fear not, I am the first and the last, 18 and the living one. I died, and behold I am alive forevermore, and I have the keys of Death and Hades.</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937259" y="2633598"/>
            <a:ext cx="14390322" cy="1905000"/>
          </a:xfrm>
          <a:prstGeom prst="rect">
            <a:avLst/>
          </a:prstGeom>
        </p:spPr>
        <p:txBody>
          <a:bodyPr lIns="0" tIns="0" rIns="0" bIns="0" rtlCol="0" anchor="t">
            <a:spAutoFit/>
          </a:bodyPr>
          <a:lstStyle/>
          <a:p>
            <a:pPr algn="l">
              <a:lnSpc>
                <a:spcPts val="7439"/>
              </a:lnSpc>
            </a:pPr>
            <a:r>
              <a:rPr lang="en-US" sz="6199">
                <a:solidFill>
                  <a:srgbClr val="FFFFFF"/>
                </a:solidFill>
                <a:latin typeface="Arimo"/>
              </a:rPr>
              <a:t>5. This Jesus is the glorious and exalted one, our risen savior!</a:t>
            </a:r>
          </a:p>
        </p:txBody>
      </p:sp>
      <p:sp>
        <p:nvSpPr>
          <p:cNvPr id="4" name="TextBox 4"/>
          <p:cNvSpPr txBox="1"/>
          <p:nvPr/>
        </p:nvSpPr>
        <p:spPr>
          <a:xfrm>
            <a:off x="937258" y="9603707"/>
            <a:ext cx="4747875" cy="561975"/>
          </a:xfrm>
          <a:prstGeom prst="rect">
            <a:avLst/>
          </a:prstGeom>
        </p:spPr>
        <p:txBody>
          <a:bodyPr lIns="0" tIns="0" rIns="0" bIns="0" rtlCol="0" anchor="t">
            <a:spAutoFit/>
          </a:bodyPr>
          <a:lstStyle/>
          <a:p>
            <a:pPr algn="l">
              <a:lnSpc>
                <a:spcPts val="4200"/>
              </a:lnSpc>
            </a:pPr>
            <a:r>
              <a:rPr lang="en-US" sz="3500">
                <a:solidFill>
                  <a:srgbClr val="EABFBC"/>
                </a:solidFill>
                <a:latin typeface="Arimo"/>
              </a:rPr>
              <a:t>ACTS 2:33, 36</a:t>
            </a:r>
          </a:p>
        </p:txBody>
      </p:sp>
      <p:sp>
        <p:nvSpPr>
          <p:cNvPr id="5" name="TextBox 5"/>
          <p:cNvSpPr txBox="1"/>
          <p:nvPr/>
        </p:nvSpPr>
        <p:spPr>
          <a:xfrm>
            <a:off x="937259" y="5007992"/>
            <a:ext cx="14836743" cy="4486275"/>
          </a:xfrm>
          <a:prstGeom prst="rect">
            <a:avLst/>
          </a:prstGeom>
        </p:spPr>
        <p:txBody>
          <a:bodyPr lIns="0" tIns="0" rIns="0" bIns="0" rtlCol="0" anchor="t">
            <a:spAutoFit/>
          </a:bodyPr>
          <a:lstStyle/>
          <a:p>
            <a:pPr>
              <a:lnSpc>
                <a:spcPts val="5040"/>
              </a:lnSpc>
            </a:pPr>
            <a:r>
              <a:rPr lang="en-US" sz="4200">
                <a:solidFill>
                  <a:srgbClr val="FFFFFF"/>
                </a:solidFill>
                <a:latin typeface="Arimo Italics"/>
              </a:rPr>
              <a:t>33Being therefore exalted at the right hand of God, and having received from the Father the promise of the Holy Spirit, he has poured out this that you yourselves are seeing and hearing.</a:t>
            </a:r>
          </a:p>
          <a:p>
            <a:pPr>
              <a:lnSpc>
                <a:spcPts val="5040"/>
              </a:lnSpc>
            </a:pPr>
            <a:endParaRPr lang="en-US" sz="4200">
              <a:solidFill>
                <a:srgbClr val="FFFFFF"/>
              </a:solidFill>
              <a:latin typeface="Arimo Italics"/>
            </a:endParaRPr>
          </a:p>
          <a:p>
            <a:pPr algn="l">
              <a:lnSpc>
                <a:spcPts val="5040"/>
              </a:lnSpc>
            </a:pPr>
            <a:r>
              <a:rPr lang="en-US" sz="4200">
                <a:solidFill>
                  <a:srgbClr val="FFFFFF"/>
                </a:solidFill>
                <a:latin typeface="Arimo Italics"/>
              </a:rPr>
              <a:t>36Let all the house of Israel therefore know for certain that God has made him both Lord and Christ, this Jesus whom you crucified.</a:t>
            </a:r>
          </a:p>
        </p:txBody>
      </p:sp>
      <p:sp>
        <p:nvSpPr>
          <p:cNvPr id="6" name="TextBox 6"/>
          <p:cNvSpPr txBox="1"/>
          <p:nvPr/>
        </p:nvSpPr>
        <p:spPr>
          <a:xfrm>
            <a:off x="1028700" y="233624"/>
            <a:ext cx="11996619" cy="2171700"/>
          </a:xfrm>
          <a:prstGeom prst="rect">
            <a:avLst/>
          </a:prstGeom>
        </p:spPr>
        <p:txBody>
          <a:bodyPr lIns="0" tIns="0" rIns="0" bIns="0" rtlCol="0" anchor="t">
            <a:spAutoFit/>
          </a:bodyPr>
          <a:lstStyle/>
          <a:p>
            <a:pPr algn="l">
              <a:lnSpc>
                <a:spcPts val="8400"/>
              </a:lnSpc>
            </a:pPr>
            <a:r>
              <a:rPr lang="en-US" sz="7000">
                <a:solidFill>
                  <a:srgbClr val="FFFFFF"/>
                </a:solidFill>
                <a:latin typeface="Arimo Bold"/>
              </a:rPr>
              <a:t>Reasons Death Could Not Hold Jesus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555" r="13555"/>
          <a:stretch>
            <a:fillRect/>
          </a:stretch>
        </p:blipFill>
        <p:spPr>
          <a:xfrm>
            <a:off x="0" y="0"/>
            <a:ext cx="18288000" cy="10287000"/>
          </a:xfrm>
          <a:prstGeom prst="rect">
            <a:avLst/>
          </a:prstGeom>
        </p:spPr>
      </p:pic>
      <p:sp>
        <p:nvSpPr>
          <p:cNvPr id="3" name="TextBox 3"/>
          <p:cNvSpPr txBox="1"/>
          <p:nvPr/>
        </p:nvSpPr>
        <p:spPr>
          <a:xfrm>
            <a:off x="595526" y="862012"/>
            <a:ext cx="6052867" cy="4991100"/>
          </a:xfrm>
          <a:prstGeom prst="rect">
            <a:avLst/>
          </a:prstGeom>
        </p:spPr>
        <p:txBody>
          <a:bodyPr lIns="0" tIns="0" rIns="0" bIns="0" rtlCol="0" anchor="t">
            <a:spAutoFit/>
          </a:bodyPr>
          <a:lstStyle/>
          <a:p>
            <a:pPr>
              <a:lnSpc>
                <a:spcPts val="7801"/>
              </a:lnSpc>
            </a:pPr>
            <a:r>
              <a:rPr lang="en-US" sz="6500">
                <a:solidFill>
                  <a:srgbClr val="FFFFFF"/>
                </a:solidFill>
                <a:latin typeface="Arimo Bold"/>
              </a:rPr>
              <a:t>He allowed death to hold him for three days, only for three days...</a:t>
            </a:r>
          </a:p>
        </p:txBody>
      </p:sp>
      <p:sp>
        <p:nvSpPr>
          <p:cNvPr id="4" name="TextBox 4"/>
          <p:cNvSpPr txBox="1"/>
          <p:nvPr/>
        </p:nvSpPr>
        <p:spPr>
          <a:xfrm>
            <a:off x="595526" y="6924675"/>
            <a:ext cx="6518698" cy="2333625"/>
          </a:xfrm>
          <a:prstGeom prst="rect">
            <a:avLst/>
          </a:prstGeom>
        </p:spPr>
        <p:txBody>
          <a:bodyPr lIns="0" tIns="0" rIns="0" bIns="0" rtlCol="0" anchor="t">
            <a:spAutoFit/>
          </a:bodyPr>
          <a:lstStyle/>
          <a:p>
            <a:pPr>
              <a:lnSpc>
                <a:spcPts val="9000"/>
              </a:lnSpc>
            </a:pPr>
            <a:r>
              <a:rPr lang="en-US" sz="7500">
                <a:solidFill>
                  <a:srgbClr val="FFFFFF"/>
                </a:solidFill>
                <a:latin typeface="Arimo Bold"/>
              </a:rPr>
              <a:t>Death could not hold him!!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13666"/>
            <a:ext cx="18288000" cy="10287000"/>
          </a:xfrm>
          <a:prstGeom prst="rect">
            <a:avLst/>
          </a:prstGeom>
        </p:spPr>
      </p:pic>
      <p:sp>
        <p:nvSpPr>
          <p:cNvPr id="3" name="TextBox 3"/>
          <p:cNvSpPr txBox="1"/>
          <p:nvPr/>
        </p:nvSpPr>
        <p:spPr>
          <a:xfrm>
            <a:off x="2114290" y="2795150"/>
            <a:ext cx="14059421" cy="3695700"/>
          </a:xfrm>
          <a:prstGeom prst="rect">
            <a:avLst/>
          </a:prstGeom>
        </p:spPr>
        <p:txBody>
          <a:bodyPr lIns="0" tIns="0" rIns="0" bIns="0" rtlCol="0" anchor="t">
            <a:spAutoFit/>
          </a:bodyPr>
          <a:lstStyle/>
          <a:p>
            <a:pPr algn="ctr">
              <a:lnSpc>
                <a:spcPts val="9600"/>
              </a:lnSpc>
            </a:pPr>
            <a:r>
              <a:rPr lang="en-US" sz="8000">
                <a:solidFill>
                  <a:srgbClr val="2F71A0"/>
                </a:solidFill>
                <a:latin typeface="Arimo Bold"/>
              </a:rPr>
              <a:t>Death and the grave won’t hold believers either!</a:t>
            </a:r>
          </a:p>
          <a:p>
            <a:pPr algn="ctr">
              <a:lnSpc>
                <a:spcPts val="9600"/>
              </a:lnSpc>
            </a:pPr>
            <a:endParaRPr lang="en-US" sz="8000">
              <a:solidFill>
                <a:srgbClr val="2F71A0"/>
              </a:solidFill>
              <a:latin typeface="Arimo Bold"/>
            </a:endParaRPr>
          </a:p>
        </p:txBody>
      </p:sp>
      <p:sp>
        <p:nvSpPr>
          <p:cNvPr id="4" name="TextBox 4"/>
          <p:cNvSpPr txBox="1"/>
          <p:nvPr/>
        </p:nvSpPr>
        <p:spPr>
          <a:xfrm>
            <a:off x="561519" y="1339973"/>
            <a:ext cx="17164962" cy="1257300"/>
          </a:xfrm>
          <a:prstGeom prst="rect">
            <a:avLst/>
          </a:prstGeom>
        </p:spPr>
        <p:txBody>
          <a:bodyPr lIns="0" tIns="0" rIns="0" bIns="0" rtlCol="0" anchor="t">
            <a:spAutoFit/>
          </a:bodyPr>
          <a:lstStyle/>
          <a:p>
            <a:pPr algn="ctr">
              <a:lnSpc>
                <a:spcPts val="9600"/>
              </a:lnSpc>
            </a:pPr>
            <a:r>
              <a:rPr lang="en-US" sz="8000">
                <a:solidFill>
                  <a:srgbClr val="ECF2F5"/>
                </a:solidFill>
                <a:latin typeface="Arimo Bold"/>
              </a:rPr>
              <a:t>What is that promise? </a:t>
            </a:r>
          </a:p>
        </p:txBody>
      </p:sp>
      <p:sp>
        <p:nvSpPr>
          <p:cNvPr id="5" name="TextBox 5"/>
          <p:cNvSpPr txBox="1"/>
          <p:nvPr/>
        </p:nvSpPr>
        <p:spPr>
          <a:xfrm>
            <a:off x="1910489" y="7739684"/>
            <a:ext cx="14467023" cy="1847850"/>
          </a:xfrm>
          <a:prstGeom prst="rect">
            <a:avLst/>
          </a:prstGeom>
        </p:spPr>
        <p:txBody>
          <a:bodyPr lIns="0" tIns="0" rIns="0" bIns="0" rtlCol="0" anchor="t">
            <a:spAutoFit/>
          </a:bodyPr>
          <a:lstStyle/>
          <a:p>
            <a:pPr algn="ctr">
              <a:lnSpc>
                <a:spcPts val="4800"/>
              </a:lnSpc>
            </a:pPr>
            <a:r>
              <a:rPr lang="en-US" sz="4000">
                <a:solidFill>
                  <a:srgbClr val="EDF1F4"/>
                </a:solidFill>
                <a:latin typeface="Arimo Bold"/>
              </a:rPr>
              <a:t>I am the resurrection and the life. Whoever believes in me, though he die, yet shall he live, 26 and everyone who lives and believes in me shall never die. Do you believe this?</a:t>
            </a:r>
          </a:p>
        </p:txBody>
      </p:sp>
      <p:sp>
        <p:nvSpPr>
          <p:cNvPr id="6" name="TextBox 6"/>
          <p:cNvSpPr txBox="1"/>
          <p:nvPr/>
        </p:nvSpPr>
        <p:spPr>
          <a:xfrm>
            <a:off x="7848600" y="9714094"/>
            <a:ext cx="2644914" cy="438786"/>
          </a:xfrm>
          <a:prstGeom prst="rect">
            <a:avLst/>
          </a:prstGeom>
        </p:spPr>
        <p:txBody>
          <a:bodyPr wrap="square" lIns="0" tIns="0" rIns="0" bIns="0" rtlCol="0" anchor="t">
            <a:spAutoFit/>
          </a:bodyPr>
          <a:lstStyle/>
          <a:p>
            <a:pPr algn="ctr">
              <a:lnSpc>
                <a:spcPts val="3639"/>
              </a:lnSpc>
            </a:pPr>
            <a:r>
              <a:rPr lang="en-US" sz="2599" dirty="0">
                <a:solidFill>
                  <a:srgbClr val="1D4E86"/>
                </a:solidFill>
                <a:latin typeface="Roboto Slab Regular Bold"/>
              </a:rPr>
              <a:t>JOHN 11:25-26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2627375" y="1430908"/>
            <a:ext cx="13079154" cy="1600200"/>
          </a:xfrm>
          <a:prstGeom prst="rect">
            <a:avLst/>
          </a:prstGeom>
        </p:spPr>
        <p:txBody>
          <a:bodyPr lIns="0" tIns="0" rIns="0" bIns="0" rtlCol="0" anchor="t">
            <a:spAutoFit/>
          </a:bodyPr>
          <a:lstStyle/>
          <a:p>
            <a:pPr algn="ctr">
              <a:lnSpc>
                <a:spcPts val="6241"/>
              </a:lnSpc>
            </a:pPr>
            <a:r>
              <a:rPr lang="en-US" sz="5200">
                <a:solidFill>
                  <a:srgbClr val="FFFFFF"/>
                </a:solidFill>
                <a:latin typeface="Arimo Bold"/>
              </a:rPr>
              <a:t>Some mocked Peter’s message and did not believe.</a:t>
            </a:r>
          </a:p>
        </p:txBody>
      </p:sp>
      <p:sp>
        <p:nvSpPr>
          <p:cNvPr id="4" name="TextBox 4"/>
          <p:cNvSpPr txBox="1"/>
          <p:nvPr/>
        </p:nvSpPr>
        <p:spPr>
          <a:xfrm>
            <a:off x="1074604" y="3989008"/>
            <a:ext cx="16184696" cy="1600200"/>
          </a:xfrm>
          <a:prstGeom prst="rect">
            <a:avLst/>
          </a:prstGeom>
        </p:spPr>
        <p:txBody>
          <a:bodyPr lIns="0" tIns="0" rIns="0" bIns="0" rtlCol="0" anchor="t">
            <a:spAutoFit/>
          </a:bodyPr>
          <a:lstStyle/>
          <a:p>
            <a:pPr algn="ctr">
              <a:lnSpc>
                <a:spcPts val="6241"/>
              </a:lnSpc>
            </a:pPr>
            <a:r>
              <a:rPr lang="en-US" sz="5200">
                <a:solidFill>
                  <a:srgbClr val="FFFFFF"/>
                </a:solidFill>
                <a:latin typeface="Arimo Bold"/>
              </a:rPr>
              <a:t>Some thought about it, considered it, but they postponed any decision. </a:t>
            </a:r>
          </a:p>
        </p:txBody>
      </p:sp>
      <p:sp>
        <p:nvSpPr>
          <p:cNvPr id="5" name="TextBox 5"/>
          <p:cNvSpPr txBox="1"/>
          <p:nvPr/>
        </p:nvSpPr>
        <p:spPr>
          <a:xfrm>
            <a:off x="1074604" y="6799866"/>
            <a:ext cx="16184696" cy="809625"/>
          </a:xfrm>
          <a:prstGeom prst="rect">
            <a:avLst/>
          </a:prstGeom>
        </p:spPr>
        <p:txBody>
          <a:bodyPr lIns="0" tIns="0" rIns="0" bIns="0" rtlCol="0" anchor="t">
            <a:spAutoFit/>
          </a:bodyPr>
          <a:lstStyle/>
          <a:p>
            <a:pPr algn="ctr">
              <a:lnSpc>
                <a:spcPts val="6241"/>
              </a:lnSpc>
            </a:pPr>
            <a:r>
              <a:rPr lang="en-US" sz="5200">
                <a:solidFill>
                  <a:srgbClr val="FFFFFF"/>
                </a:solidFill>
                <a:latin typeface="Arimo Bold"/>
              </a:rPr>
              <a:t>Some believed.</a:t>
            </a:r>
          </a:p>
        </p:txBody>
      </p:sp>
      <p:sp>
        <p:nvSpPr>
          <p:cNvPr id="6" name="TextBox 6"/>
          <p:cNvSpPr txBox="1"/>
          <p:nvPr/>
        </p:nvSpPr>
        <p:spPr>
          <a:xfrm>
            <a:off x="5195609" y="8561991"/>
            <a:ext cx="7896782" cy="942975"/>
          </a:xfrm>
          <a:prstGeom prst="rect">
            <a:avLst/>
          </a:prstGeom>
        </p:spPr>
        <p:txBody>
          <a:bodyPr lIns="0" tIns="0" rIns="0" bIns="0" rtlCol="0" anchor="t">
            <a:spAutoFit/>
          </a:bodyPr>
          <a:lstStyle/>
          <a:p>
            <a:pPr algn="ctr">
              <a:lnSpc>
                <a:spcPts val="7201"/>
              </a:lnSpc>
            </a:pPr>
            <a:r>
              <a:rPr lang="en-US" sz="6000">
                <a:solidFill>
                  <a:srgbClr val="FFFFFF"/>
                </a:solidFill>
                <a:latin typeface="Arimo Bold"/>
              </a:rPr>
              <a:t>What about you?</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3827230" y="1708915"/>
            <a:ext cx="10633540" cy="1190625"/>
          </a:xfrm>
          <a:prstGeom prst="rect">
            <a:avLst/>
          </a:prstGeom>
        </p:spPr>
        <p:txBody>
          <a:bodyPr lIns="0" tIns="0" rIns="0" bIns="0" rtlCol="0" anchor="t">
            <a:spAutoFit/>
          </a:bodyPr>
          <a:lstStyle/>
          <a:p>
            <a:pPr algn="ctr">
              <a:lnSpc>
                <a:spcPts val="9000"/>
              </a:lnSpc>
            </a:pPr>
            <a:r>
              <a:rPr lang="en-US" sz="7500">
                <a:solidFill>
                  <a:srgbClr val="FFFFFF"/>
                </a:solidFill>
                <a:latin typeface="Arimo Bold"/>
              </a:rPr>
              <a:t>Where is your hope?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
        <p:nvSpPr>
          <p:cNvPr id="3" name="TextBox 3"/>
          <p:cNvSpPr txBox="1"/>
          <p:nvPr/>
        </p:nvSpPr>
        <p:spPr>
          <a:xfrm>
            <a:off x="1546598" y="1147123"/>
            <a:ext cx="15194804" cy="4914900"/>
          </a:xfrm>
          <a:prstGeom prst="rect">
            <a:avLst/>
          </a:prstGeom>
        </p:spPr>
        <p:txBody>
          <a:bodyPr lIns="0" tIns="0" rIns="0" bIns="0" rtlCol="0" anchor="t">
            <a:spAutoFit/>
          </a:bodyPr>
          <a:lstStyle/>
          <a:p>
            <a:pPr algn="ctr">
              <a:lnSpc>
                <a:spcPts val="9600"/>
              </a:lnSpc>
            </a:pPr>
            <a:r>
              <a:rPr lang="en-US" sz="8000">
                <a:solidFill>
                  <a:srgbClr val="FFFFFF"/>
                </a:solidFill>
                <a:latin typeface="Arimo Bold"/>
              </a:rPr>
              <a:t>Death awaits us all, may we all trust in the only one... </a:t>
            </a:r>
          </a:p>
          <a:p>
            <a:pPr algn="ctr">
              <a:lnSpc>
                <a:spcPts val="9600"/>
              </a:lnSpc>
            </a:pPr>
            <a:endParaRPr lang="en-US" sz="8000">
              <a:solidFill>
                <a:srgbClr val="FFFFFF"/>
              </a:solidFill>
              <a:latin typeface="Arimo Bold"/>
            </a:endParaRPr>
          </a:p>
          <a:p>
            <a:pPr algn="ctr">
              <a:lnSpc>
                <a:spcPts val="9600"/>
              </a:lnSpc>
            </a:pPr>
            <a:r>
              <a:rPr lang="en-US" sz="8000">
                <a:solidFill>
                  <a:srgbClr val="FFFFFF"/>
                </a:solidFill>
                <a:latin typeface="Arimo Bold"/>
              </a:rPr>
              <a:t>Death could not hold.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6836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8759" b="19391"/>
          <a:stretch>
            <a:fillRect/>
          </a:stretch>
        </p:blipFill>
        <p:spPr>
          <a:xfrm>
            <a:off x="689284" y="4641727"/>
            <a:ext cx="15881636" cy="5491906"/>
          </a:xfrm>
          <a:prstGeom prst="rect">
            <a:avLst/>
          </a:prstGeom>
        </p:spPr>
      </p:pic>
      <p:sp>
        <p:nvSpPr>
          <p:cNvPr id="3" name="TextBox 3"/>
          <p:cNvSpPr txBox="1"/>
          <p:nvPr/>
        </p:nvSpPr>
        <p:spPr>
          <a:xfrm>
            <a:off x="689284" y="3190700"/>
            <a:ext cx="16104594" cy="1238250"/>
          </a:xfrm>
          <a:prstGeom prst="rect">
            <a:avLst/>
          </a:prstGeom>
        </p:spPr>
        <p:txBody>
          <a:bodyPr lIns="0" tIns="0" rIns="0" bIns="0" rtlCol="0" anchor="t">
            <a:spAutoFit/>
          </a:bodyPr>
          <a:lstStyle/>
          <a:p>
            <a:pPr>
              <a:lnSpc>
                <a:spcPts val="4800"/>
              </a:lnSpc>
              <a:spcBef>
                <a:spcPct val="0"/>
              </a:spcBef>
            </a:pPr>
            <a:r>
              <a:rPr lang="en-US" sz="4000">
                <a:solidFill>
                  <a:srgbClr val="000000"/>
                </a:solidFill>
                <a:latin typeface="Arimo Bold"/>
              </a:rPr>
              <a:t>By unlocking the secrets of the Greenland Shark's extreme longevity, scientists hope to be able to extend human life spans.</a:t>
            </a:r>
          </a:p>
        </p:txBody>
      </p:sp>
      <p:sp>
        <p:nvSpPr>
          <p:cNvPr id="4" name="TextBox 4"/>
          <p:cNvSpPr txBox="1"/>
          <p:nvPr/>
        </p:nvSpPr>
        <p:spPr>
          <a:xfrm>
            <a:off x="689284" y="641227"/>
            <a:ext cx="13270367" cy="1714500"/>
          </a:xfrm>
          <a:prstGeom prst="rect">
            <a:avLst/>
          </a:prstGeom>
        </p:spPr>
        <p:txBody>
          <a:bodyPr lIns="0" tIns="0" rIns="0" bIns="0" rtlCol="0" anchor="t">
            <a:spAutoFit/>
          </a:bodyPr>
          <a:lstStyle/>
          <a:p>
            <a:pPr>
              <a:lnSpc>
                <a:spcPts val="6600"/>
              </a:lnSpc>
              <a:spcBef>
                <a:spcPct val="0"/>
              </a:spcBef>
            </a:pPr>
            <a:r>
              <a:rPr lang="en-US" sz="5500">
                <a:solidFill>
                  <a:srgbClr val="000000"/>
                </a:solidFill>
                <a:latin typeface="Arimo Bold"/>
              </a:rPr>
              <a:t>Can This Weird Shark Show Us How to Live for Centuries?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097A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8970"/>
          <a:stretch>
            <a:fillRect/>
          </a:stretch>
        </p:blipFill>
        <p:spPr>
          <a:xfrm>
            <a:off x="546381" y="2710705"/>
            <a:ext cx="7627390" cy="4706538"/>
          </a:xfrm>
          <a:prstGeom prst="rect">
            <a:avLst/>
          </a:prstGeom>
        </p:spPr>
      </p:pic>
      <p:pic>
        <p:nvPicPr>
          <p:cNvPr id="3" name="Picture 3"/>
          <p:cNvPicPr>
            <a:picLocks noChangeAspect="1"/>
          </p:cNvPicPr>
          <p:nvPr/>
        </p:nvPicPr>
        <p:blipFill>
          <a:blip r:embed="rId3"/>
          <a:srcRect t="4500" b="6804"/>
          <a:stretch>
            <a:fillRect/>
          </a:stretch>
        </p:blipFill>
        <p:spPr>
          <a:xfrm>
            <a:off x="9144000" y="2768933"/>
            <a:ext cx="3443826" cy="4590080"/>
          </a:xfrm>
          <a:prstGeom prst="rect">
            <a:avLst/>
          </a:prstGeom>
        </p:spPr>
      </p:pic>
      <p:sp>
        <p:nvSpPr>
          <p:cNvPr id="4" name="TextBox 4"/>
          <p:cNvSpPr txBox="1"/>
          <p:nvPr/>
        </p:nvSpPr>
        <p:spPr>
          <a:xfrm>
            <a:off x="905976" y="1000125"/>
            <a:ext cx="7267795" cy="714375"/>
          </a:xfrm>
          <a:prstGeom prst="rect">
            <a:avLst/>
          </a:prstGeom>
        </p:spPr>
        <p:txBody>
          <a:bodyPr lIns="0" tIns="0" rIns="0" bIns="0" rtlCol="0" anchor="t">
            <a:spAutoFit/>
          </a:bodyPr>
          <a:lstStyle/>
          <a:p>
            <a:pPr>
              <a:lnSpc>
                <a:spcPts val="5400"/>
              </a:lnSpc>
              <a:spcBef>
                <a:spcPct val="0"/>
              </a:spcBef>
            </a:pPr>
            <a:r>
              <a:rPr lang="en-US" sz="4500">
                <a:solidFill>
                  <a:srgbClr val="000000"/>
                </a:solidFill>
                <a:latin typeface="Arimo Bold"/>
              </a:rPr>
              <a:t>Cryonic Preservation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9CA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1216" y="282730"/>
            <a:ext cx="5761091" cy="3209750"/>
          </a:xfrm>
          <a:prstGeom prst="rect">
            <a:avLst/>
          </a:prstGeom>
        </p:spPr>
      </p:pic>
      <p:pic>
        <p:nvPicPr>
          <p:cNvPr id="3" name="Picture 3"/>
          <p:cNvPicPr>
            <a:picLocks noChangeAspect="1"/>
          </p:cNvPicPr>
          <p:nvPr/>
        </p:nvPicPr>
        <p:blipFill>
          <a:blip r:embed="rId3"/>
          <a:srcRect t="6180" b="10549"/>
          <a:stretch>
            <a:fillRect/>
          </a:stretch>
        </p:blipFill>
        <p:spPr>
          <a:xfrm>
            <a:off x="301216" y="6238742"/>
            <a:ext cx="7024582" cy="3837503"/>
          </a:xfrm>
          <a:prstGeom prst="rect">
            <a:avLst/>
          </a:prstGeom>
        </p:spPr>
      </p:pic>
      <p:sp>
        <p:nvSpPr>
          <p:cNvPr id="4" name="TextBox 4"/>
          <p:cNvSpPr txBox="1"/>
          <p:nvPr/>
        </p:nvSpPr>
        <p:spPr>
          <a:xfrm>
            <a:off x="301216" y="3463905"/>
            <a:ext cx="14886681" cy="1400175"/>
          </a:xfrm>
          <a:prstGeom prst="rect">
            <a:avLst/>
          </a:prstGeom>
        </p:spPr>
        <p:txBody>
          <a:bodyPr lIns="0" tIns="0" rIns="0" bIns="0" rtlCol="0" anchor="t">
            <a:spAutoFit/>
          </a:bodyPr>
          <a:lstStyle/>
          <a:p>
            <a:pPr>
              <a:lnSpc>
                <a:spcPts val="5400"/>
              </a:lnSpc>
              <a:spcBef>
                <a:spcPct val="0"/>
              </a:spcBef>
            </a:pPr>
            <a:r>
              <a:rPr lang="en-US" sz="4500">
                <a:solidFill>
                  <a:srgbClr val="000000"/>
                </a:solidFill>
                <a:latin typeface="Arimo Bold"/>
              </a:rPr>
              <a:t>Life After Death? Cryonicists Try To Defy Mortality By Freezing Bodies</a:t>
            </a:r>
          </a:p>
        </p:txBody>
      </p:sp>
      <p:sp>
        <p:nvSpPr>
          <p:cNvPr id="5" name="TextBox 5"/>
          <p:cNvSpPr txBox="1"/>
          <p:nvPr/>
        </p:nvSpPr>
        <p:spPr>
          <a:xfrm>
            <a:off x="301216" y="5114925"/>
            <a:ext cx="16235084" cy="1628775"/>
          </a:xfrm>
          <a:prstGeom prst="rect">
            <a:avLst/>
          </a:prstGeom>
        </p:spPr>
        <p:txBody>
          <a:bodyPr lIns="0" tIns="0" rIns="0" bIns="0" rtlCol="0" anchor="t">
            <a:spAutoFit/>
          </a:bodyPr>
          <a:lstStyle/>
          <a:p>
            <a:pPr>
              <a:lnSpc>
                <a:spcPts val="4200"/>
              </a:lnSpc>
            </a:pPr>
            <a:r>
              <a:rPr lang="en-US" sz="3500">
                <a:solidFill>
                  <a:srgbClr val="000000"/>
                </a:solidFill>
                <a:latin typeface="Arimo"/>
              </a:rPr>
              <a:t>Cryonicists hope that modern technology will one day bring frozen bodies back from the dead. But how realistic is a second life after a deep freeze?</a:t>
            </a:r>
          </a:p>
          <a:p>
            <a:pPr>
              <a:lnSpc>
                <a:spcPts val="4200"/>
              </a:lnSpc>
              <a:spcBef>
                <a:spcPct val="0"/>
              </a:spcBef>
            </a:pPr>
            <a:endParaRPr lang="en-US" sz="3500">
              <a:solidFill>
                <a:srgbClr val="000000"/>
              </a:solidFill>
              <a:latin typeface="Arim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097A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01216" y="282730"/>
            <a:ext cx="5761091" cy="3209750"/>
          </a:xfrm>
          <a:prstGeom prst="rect">
            <a:avLst/>
          </a:prstGeom>
        </p:spPr>
      </p:pic>
      <p:pic>
        <p:nvPicPr>
          <p:cNvPr id="3" name="Picture 3"/>
          <p:cNvPicPr>
            <a:picLocks noChangeAspect="1"/>
          </p:cNvPicPr>
          <p:nvPr/>
        </p:nvPicPr>
        <p:blipFill>
          <a:blip r:embed="rId3"/>
          <a:srcRect t="6180" b="10549"/>
          <a:stretch>
            <a:fillRect/>
          </a:stretch>
        </p:blipFill>
        <p:spPr>
          <a:xfrm>
            <a:off x="301216" y="6238742"/>
            <a:ext cx="7024582" cy="3837503"/>
          </a:xfrm>
          <a:prstGeom prst="rect">
            <a:avLst/>
          </a:prstGeom>
        </p:spPr>
      </p:pic>
      <p:sp>
        <p:nvSpPr>
          <p:cNvPr id="4" name="TextBox 4"/>
          <p:cNvSpPr txBox="1"/>
          <p:nvPr/>
        </p:nvSpPr>
        <p:spPr>
          <a:xfrm>
            <a:off x="7481347" y="1859030"/>
            <a:ext cx="10360941" cy="6096000"/>
          </a:xfrm>
          <a:prstGeom prst="rect">
            <a:avLst/>
          </a:prstGeom>
        </p:spPr>
        <p:txBody>
          <a:bodyPr lIns="0" tIns="0" rIns="0" bIns="0" rtlCol="0" anchor="t">
            <a:spAutoFit/>
          </a:bodyPr>
          <a:lstStyle/>
          <a:p>
            <a:pPr algn="ctr">
              <a:lnSpc>
                <a:spcPts val="6840"/>
              </a:lnSpc>
            </a:pPr>
            <a:r>
              <a:rPr lang="en-US" sz="5700">
                <a:solidFill>
                  <a:srgbClr val="000000"/>
                </a:solidFill>
                <a:latin typeface="Arimo"/>
              </a:rPr>
              <a:t>“There are genetic changes that occur, that say to the cell, ‘Die.’” </a:t>
            </a:r>
          </a:p>
          <a:p>
            <a:pPr algn="ctr">
              <a:lnSpc>
                <a:spcPts val="6840"/>
              </a:lnSpc>
              <a:spcBef>
                <a:spcPct val="0"/>
              </a:spcBef>
            </a:pPr>
            <a:r>
              <a:rPr lang="en-US" sz="5700">
                <a:solidFill>
                  <a:srgbClr val="000000"/>
                </a:solidFill>
                <a:latin typeface="Arimo"/>
              </a:rPr>
              <a:t>“For those of us who work in the area of freezing biological materials — we’ve tried organs, and so forth — there's just insurmountable problems”</a:t>
            </a:r>
          </a:p>
        </p:txBody>
      </p:sp>
      <p:sp>
        <p:nvSpPr>
          <p:cNvPr id="5" name="TextBox 5"/>
          <p:cNvSpPr txBox="1"/>
          <p:nvPr/>
        </p:nvSpPr>
        <p:spPr>
          <a:xfrm>
            <a:off x="11155895" y="8090819"/>
            <a:ext cx="3011846" cy="596901"/>
          </a:xfrm>
          <a:prstGeom prst="rect">
            <a:avLst/>
          </a:prstGeom>
        </p:spPr>
        <p:txBody>
          <a:bodyPr lIns="0" tIns="0" rIns="0" bIns="0" rtlCol="0" anchor="t">
            <a:spAutoFit/>
          </a:bodyPr>
          <a:lstStyle/>
          <a:p>
            <a:pPr algn="ctr">
              <a:lnSpc>
                <a:spcPts val="4899"/>
              </a:lnSpc>
            </a:pPr>
            <a:r>
              <a:rPr lang="en-US" sz="3499">
                <a:solidFill>
                  <a:srgbClr val="000000"/>
                </a:solidFill>
                <a:latin typeface="Roboto Slab Regular"/>
              </a:rPr>
              <a:t>John Baust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2925" y="-51963"/>
            <a:ext cx="2194388" cy="2458836"/>
          </a:xfrm>
          <a:prstGeom prst="rect">
            <a:avLst/>
          </a:prstGeom>
        </p:spPr>
      </p:pic>
      <p:sp>
        <p:nvSpPr>
          <p:cNvPr id="4" name="TextBox 4"/>
          <p:cNvSpPr txBox="1"/>
          <p:nvPr/>
        </p:nvSpPr>
        <p:spPr>
          <a:xfrm>
            <a:off x="1776353" y="3701730"/>
            <a:ext cx="14735295" cy="2588264"/>
          </a:xfrm>
          <a:prstGeom prst="rect">
            <a:avLst/>
          </a:prstGeom>
        </p:spPr>
        <p:txBody>
          <a:bodyPr lIns="0" tIns="0" rIns="0" bIns="0" rtlCol="0" anchor="t">
            <a:spAutoFit/>
          </a:bodyPr>
          <a:lstStyle/>
          <a:p>
            <a:pPr algn="ctr">
              <a:lnSpc>
                <a:spcPts val="21139"/>
              </a:lnSpc>
            </a:pPr>
            <a:r>
              <a:rPr lang="en-US" sz="15099" spc="362">
                <a:solidFill>
                  <a:srgbClr val="1D4E86"/>
                </a:solidFill>
                <a:latin typeface="Playfair Display Black Italics"/>
              </a:rPr>
              <a:t>No Death Hold </a:t>
            </a:r>
          </a:p>
        </p:txBody>
      </p:sp>
      <p:sp>
        <p:nvSpPr>
          <p:cNvPr id="5" name="TextBox 5"/>
          <p:cNvSpPr txBox="1"/>
          <p:nvPr/>
        </p:nvSpPr>
        <p:spPr>
          <a:xfrm>
            <a:off x="5536079" y="6341957"/>
            <a:ext cx="7215842" cy="920114"/>
          </a:xfrm>
          <a:prstGeom prst="rect">
            <a:avLst/>
          </a:prstGeom>
        </p:spPr>
        <p:txBody>
          <a:bodyPr wrap="square" lIns="0" tIns="0" rIns="0" bIns="0" rtlCol="0" anchor="t">
            <a:spAutoFit/>
          </a:bodyPr>
          <a:lstStyle/>
          <a:p>
            <a:pPr algn="ctr">
              <a:lnSpc>
                <a:spcPts val="7560"/>
              </a:lnSpc>
            </a:pPr>
            <a:r>
              <a:rPr lang="en-US" sz="5400" spc="1458" dirty="0">
                <a:solidFill>
                  <a:srgbClr val="1D4E86"/>
                </a:solidFill>
                <a:latin typeface="Playfair Display Bold"/>
              </a:rPr>
              <a:t>ACTS 2:22-24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84" b="184"/>
          <a:stretch>
            <a:fillRect/>
          </a:stretch>
        </p:blipFill>
        <p:spPr>
          <a:xfrm>
            <a:off x="0" y="0"/>
            <a:ext cx="18288000" cy="10287000"/>
          </a:xfrm>
          <a:prstGeom prst="rect">
            <a:avLst/>
          </a:prstGeom>
        </p:spPr>
      </p:pic>
      <p:sp>
        <p:nvSpPr>
          <p:cNvPr id="3" name="TextBox 3"/>
          <p:cNvSpPr txBox="1"/>
          <p:nvPr/>
        </p:nvSpPr>
        <p:spPr>
          <a:xfrm>
            <a:off x="1028700" y="542925"/>
            <a:ext cx="13200017" cy="1257300"/>
          </a:xfrm>
          <a:prstGeom prst="rect">
            <a:avLst/>
          </a:prstGeom>
        </p:spPr>
        <p:txBody>
          <a:bodyPr lIns="0" tIns="0" rIns="0" bIns="0" rtlCol="0" anchor="t">
            <a:spAutoFit/>
          </a:bodyPr>
          <a:lstStyle/>
          <a:p>
            <a:pPr algn="l">
              <a:lnSpc>
                <a:spcPts val="9600"/>
              </a:lnSpc>
            </a:pPr>
            <a:r>
              <a:rPr lang="en-US" sz="8000">
                <a:solidFill>
                  <a:srgbClr val="2F71A0"/>
                </a:solidFill>
                <a:latin typeface="Arimo Bold"/>
              </a:rPr>
              <a:t>Acts of God</a:t>
            </a:r>
          </a:p>
        </p:txBody>
      </p:sp>
      <p:sp>
        <p:nvSpPr>
          <p:cNvPr id="4" name="TextBox 4"/>
          <p:cNvSpPr txBox="1"/>
          <p:nvPr/>
        </p:nvSpPr>
        <p:spPr>
          <a:xfrm>
            <a:off x="986244" y="2270890"/>
            <a:ext cx="16273056" cy="1857375"/>
          </a:xfrm>
          <a:prstGeom prst="rect">
            <a:avLst/>
          </a:prstGeom>
        </p:spPr>
        <p:txBody>
          <a:bodyPr lIns="0" tIns="0" rIns="0" bIns="0" rtlCol="0" anchor="t">
            <a:spAutoFit/>
          </a:bodyPr>
          <a:lstStyle/>
          <a:p>
            <a:pPr algn="l">
              <a:lnSpc>
                <a:spcPts val="7200"/>
              </a:lnSpc>
            </a:pPr>
            <a:r>
              <a:rPr lang="en-US" sz="6000">
                <a:solidFill>
                  <a:srgbClr val="2F71A0"/>
                </a:solidFill>
                <a:latin typeface="Arimo"/>
              </a:rPr>
              <a:t>1. God sent and attested to this Jesus of Nazareth.</a:t>
            </a:r>
          </a:p>
        </p:txBody>
      </p:sp>
      <p:sp>
        <p:nvSpPr>
          <p:cNvPr id="5" name="TextBox 5"/>
          <p:cNvSpPr txBox="1"/>
          <p:nvPr/>
        </p:nvSpPr>
        <p:spPr>
          <a:xfrm>
            <a:off x="986244" y="8587060"/>
            <a:ext cx="15205526" cy="1552575"/>
          </a:xfrm>
          <a:prstGeom prst="rect">
            <a:avLst/>
          </a:prstGeom>
        </p:spPr>
        <p:txBody>
          <a:bodyPr lIns="0" tIns="0" rIns="0" bIns="0" rtlCol="0" anchor="t">
            <a:spAutoFit/>
          </a:bodyPr>
          <a:lstStyle/>
          <a:p>
            <a:pPr algn="l">
              <a:lnSpc>
                <a:spcPts val="6000"/>
              </a:lnSpc>
            </a:pPr>
            <a:r>
              <a:rPr lang="en-US" sz="5000">
                <a:solidFill>
                  <a:srgbClr val="ECF2F5"/>
                </a:solidFill>
                <a:latin typeface="Arimo"/>
              </a:rPr>
              <a:t>Men of Israel, hear these words: Jesus of Nazareth, a man attested to you by God…</a:t>
            </a:r>
          </a:p>
        </p:txBody>
      </p:sp>
      <p:sp>
        <p:nvSpPr>
          <p:cNvPr id="6" name="TextBox 6"/>
          <p:cNvSpPr txBox="1"/>
          <p:nvPr/>
        </p:nvSpPr>
        <p:spPr>
          <a:xfrm>
            <a:off x="986244" y="7756560"/>
            <a:ext cx="1356479" cy="422275"/>
          </a:xfrm>
          <a:prstGeom prst="rect">
            <a:avLst/>
          </a:prstGeom>
        </p:spPr>
        <p:txBody>
          <a:bodyPr lIns="0" tIns="0" rIns="0" bIns="0" rtlCol="0" anchor="t">
            <a:spAutoFit/>
          </a:bodyPr>
          <a:lstStyle/>
          <a:p>
            <a:pPr algn="ctr">
              <a:lnSpc>
                <a:spcPts val="3499"/>
              </a:lnSpc>
            </a:pPr>
            <a:r>
              <a:rPr lang="en-US" sz="2499">
                <a:solidFill>
                  <a:srgbClr val="1D4E86"/>
                </a:solidFill>
                <a:latin typeface="Roboto Condensed Bold"/>
              </a:rPr>
              <a:t>ACTS 2:22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84" b="184"/>
          <a:stretch>
            <a:fillRect/>
          </a:stretch>
        </p:blipFill>
        <p:spPr>
          <a:xfrm>
            <a:off x="0" y="0"/>
            <a:ext cx="18288000" cy="10287000"/>
          </a:xfrm>
          <a:prstGeom prst="rect">
            <a:avLst/>
          </a:prstGeom>
        </p:spPr>
      </p:pic>
      <p:sp>
        <p:nvSpPr>
          <p:cNvPr id="3" name="TextBox 3"/>
          <p:cNvSpPr txBox="1"/>
          <p:nvPr/>
        </p:nvSpPr>
        <p:spPr>
          <a:xfrm>
            <a:off x="1028700" y="542925"/>
            <a:ext cx="13200017" cy="1257300"/>
          </a:xfrm>
          <a:prstGeom prst="rect">
            <a:avLst/>
          </a:prstGeom>
        </p:spPr>
        <p:txBody>
          <a:bodyPr lIns="0" tIns="0" rIns="0" bIns="0" rtlCol="0" anchor="t">
            <a:spAutoFit/>
          </a:bodyPr>
          <a:lstStyle/>
          <a:p>
            <a:pPr algn="l">
              <a:lnSpc>
                <a:spcPts val="9600"/>
              </a:lnSpc>
            </a:pPr>
            <a:r>
              <a:rPr lang="en-US" sz="8000">
                <a:solidFill>
                  <a:srgbClr val="2F71A0"/>
                </a:solidFill>
                <a:latin typeface="Arimo Bold"/>
              </a:rPr>
              <a:t>Acts of God</a:t>
            </a:r>
          </a:p>
        </p:txBody>
      </p:sp>
      <p:sp>
        <p:nvSpPr>
          <p:cNvPr id="4" name="TextBox 4"/>
          <p:cNvSpPr txBox="1"/>
          <p:nvPr/>
        </p:nvSpPr>
        <p:spPr>
          <a:xfrm>
            <a:off x="986244" y="2270890"/>
            <a:ext cx="16273056" cy="1857375"/>
          </a:xfrm>
          <a:prstGeom prst="rect">
            <a:avLst/>
          </a:prstGeom>
        </p:spPr>
        <p:txBody>
          <a:bodyPr lIns="0" tIns="0" rIns="0" bIns="0" rtlCol="0" anchor="t">
            <a:spAutoFit/>
          </a:bodyPr>
          <a:lstStyle/>
          <a:p>
            <a:pPr algn="l">
              <a:lnSpc>
                <a:spcPts val="7200"/>
              </a:lnSpc>
            </a:pPr>
            <a:r>
              <a:rPr lang="en-US" sz="6000">
                <a:solidFill>
                  <a:srgbClr val="2F71A0"/>
                </a:solidFill>
                <a:latin typeface="Arimo"/>
              </a:rPr>
              <a:t>2. God did divine works through this Jesus proving his deity.</a:t>
            </a:r>
          </a:p>
        </p:txBody>
      </p:sp>
      <p:sp>
        <p:nvSpPr>
          <p:cNvPr id="5" name="TextBox 5"/>
          <p:cNvSpPr txBox="1"/>
          <p:nvPr/>
        </p:nvSpPr>
        <p:spPr>
          <a:xfrm>
            <a:off x="986244" y="8353425"/>
            <a:ext cx="15283165" cy="1790700"/>
          </a:xfrm>
          <a:prstGeom prst="rect">
            <a:avLst/>
          </a:prstGeom>
        </p:spPr>
        <p:txBody>
          <a:bodyPr lIns="0" tIns="0" rIns="0" bIns="0" rtlCol="0" anchor="t">
            <a:spAutoFit/>
          </a:bodyPr>
          <a:lstStyle/>
          <a:p>
            <a:pPr algn="l">
              <a:lnSpc>
                <a:spcPts val="4680"/>
              </a:lnSpc>
            </a:pPr>
            <a:r>
              <a:rPr lang="en-US" sz="3900">
                <a:solidFill>
                  <a:srgbClr val="ECF2F5"/>
                </a:solidFill>
                <a:latin typeface="Arimo"/>
              </a:rPr>
              <a:t>Men of Israel, hear these words: Jesus of Nazareth, a man attested to you by God with mighty works and wonders and signs that God did through him in your midst, as you yourselves know…</a:t>
            </a:r>
          </a:p>
        </p:txBody>
      </p:sp>
      <p:sp>
        <p:nvSpPr>
          <p:cNvPr id="6" name="TextBox 6"/>
          <p:cNvSpPr txBox="1"/>
          <p:nvPr/>
        </p:nvSpPr>
        <p:spPr>
          <a:xfrm>
            <a:off x="986244" y="7786819"/>
            <a:ext cx="1356479" cy="422275"/>
          </a:xfrm>
          <a:prstGeom prst="rect">
            <a:avLst/>
          </a:prstGeom>
        </p:spPr>
        <p:txBody>
          <a:bodyPr lIns="0" tIns="0" rIns="0" bIns="0" rtlCol="0" anchor="t">
            <a:spAutoFit/>
          </a:bodyPr>
          <a:lstStyle/>
          <a:p>
            <a:pPr algn="ctr">
              <a:lnSpc>
                <a:spcPts val="3499"/>
              </a:lnSpc>
            </a:pPr>
            <a:r>
              <a:rPr lang="en-US" sz="2499">
                <a:solidFill>
                  <a:srgbClr val="1D4E86"/>
                </a:solidFill>
                <a:latin typeface="Roboto Condensed Bold"/>
              </a:rPr>
              <a:t>ACTS 2:22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1335</Words>
  <Application>Microsoft Office PowerPoint</Application>
  <PresentationFormat>Custom</PresentationFormat>
  <Paragraphs>99</Paragraphs>
  <Slides>29</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Playfair Display Black Italics</vt:lpstr>
      <vt:lpstr>Arimo</vt:lpstr>
      <vt:lpstr>Roboto Condensed Bold</vt:lpstr>
      <vt:lpstr>Arimo Bold</vt:lpstr>
      <vt:lpstr>Arimo Italics</vt:lpstr>
      <vt:lpstr>Roboto Slab Regular</vt:lpstr>
      <vt:lpstr>Calibri</vt:lpstr>
      <vt:lpstr>Playfair Display Bold</vt:lpstr>
      <vt:lpstr>Roboto Slab Regular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Death Hold</dc:title>
  <dc:creator>Pastor Marc Ramirez</dc:creator>
  <cp:lastModifiedBy>Marc Ramirez</cp:lastModifiedBy>
  <cp:revision>2</cp:revision>
  <dcterms:created xsi:type="dcterms:W3CDTF">2006-08-16T00:00:00Z</dcterms:created>
  <dcterms:modified xsi:type="dcterms:W3CDTF">2023-04-09T13:24:08Z</dcterms:modified>
  <dc:identifier>DAFfcoK7rzE</dc:identifier>
</cp:coreProperties>
</file>