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League Gothic" panose="020B0604020202020204" charset="0"/>
      <p:regular r:id="rId31"/>
    </p:embeddedFont>
    <p:embeddedFont>
      <p:font typeface="Regular Brush" panose="020B0604020202020204" charset="0"/>
      <p:regular r:id="rId32"/>
    </p:embeddedFont>
    <p:embeddedFont>
      <p:font typeface="Roboto" panose="02000000000000000000" pitchFamily="2" charset="0"/>
      <p:regular r:id="rId33"/>
    </p:embeddedFont>
    <p:embeddedFont>
      <p:font typeface="Roboto Bold" panose="020B0604020202020204" charset="0"/>
      <p:regular r:id="rId34"/>
    </p:embeddedFont>
    <p:embeddedFont>
      <p:font typeface="Roboto Condensed Bold" panose="020B0604020202020204" charset="0"/>
      <p:regular r:id="rId35"/>
    </p:embeddedFont>
    <p:embeddedFont>
      <p:font typeface="Roboto Italic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535" b="653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4158912" y="412858"/>
            <a:ext cx="3608451" cy="1231684"/>
          </a:xfrm>
          <a:prstGeom prst="rect">
            <a:avLst/>
          </a:prstGeom>
        </p:spPr>
      </p:pic>
      <p:sp>
        <p:nvSpPr>
          <p:cNvPr id="4" name="TextBox 4"/>
          <p:cNvSpPr txBox="1"/>
          <p:nvPr/>
        </p:nvSpPr>
        <p:spPr>
          <a:xfrm>
            <a:off x="-631763" y="8054975"/>
            <a:ext cx="19551525" cy="1203325"/>
          </a:xfrm>
          <a:prstGeom prst="rect">
            <a:avLst/>
          </a:prstGeom>
        </p:spPr>
        <p:txBody>
          <a:bodyPr lIns="0" tIns="0" rIns="0" bIns="0" rtlCol="0" anchor="t">
            <a:spAutoFit/>
          </a:bodyPr>
          <a:lstStyle/>
          <a:p>
            <a:pPr marL="0" lvl="0" indent="0" algn="ctr">
              <a:lnSpc>
                <a:spcPts val="9799"/>
              </a:lnSpc>
              <a:spcBef>
                <a:spcPct val="0"/>
              </a:spcBef>
            </a:pPr>
            <a:r>
              <a:rPr lang="en-US" sz="6999" u="none" spc="209">
                <a:solidFill>
                  <a:srgbClr val="FFFFFF"/>
                </a:solidFill>
                <a:latin typeface="Roboto Bold"/>
              </a:rPr>
              <a:t>WORSHIPPING. GROWING. SERVING.</a:t>
            </a:r>
          </a:p>
        </p:txBody>
      </p:sp>
      <p:sp>
        <p:nvSpPr>
          <p:cNvPr id="5" name="TextBox 5"/>
          <p:cNvSpPr txBox="1"/>
          <p:nvPr/>
        </p:nvSpPr>
        <p:spPr>
          <a:xfrm>
            <a:off x="2743298" y="2106537"/>
            <a:ext cx="12801403" cy="5464327"/>
          </a:xfrm>
          <a:prstGeom prst="rect">
            <a:avLst/>
          </a:prstGeom>
        </p:spPr>
        <p:txBody>
          <a:bodyPr lIns="0" tIns="0" rIns="0" bIns="0" rtlCol="0" anchor="t">
            <a:spAutoFit/>
          </a:bodyPr>
          <a:lstStyle/>
          <a:p>
            <a:pPr algn="ctr">
              <a:lnSpc>
                <a:spcPts val="44671"/>
              </a:lnSpc>
            </a:pPr>
            <a:r>
              <a:rPr lang="en-US" sz="31908">
                <a:solidFill>
                  <a:srgbClr val="FFFFFF"/>
                </a:solidFill>
                <a:latin typeface="Regular Brush"/>
              </a:rPr>
              <a:t>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51" t="23138" b="22260"/>
          <a:stretch>
            <a:fillRect/>
          </a:stretch>
        </p:blipFill>
        <p:spPr>
          <a:xfrm>
            <a:off x="0" y="0"/>
            <a:ext cx="18288000" cy="10287000"/>
          </a:xfrm>
          <a:prstGeom prst="rect">
            <a:avLst/>
          </a:prstGeom>
        </p:spPr>
      </p:pic>
      <p:sp>
        <p:nvSpPr>
          <p:cNvPr id="3" name="AutoShape 3"/>
          <p:cNvSpPr/>
          <p:nvPr/>
        </p:nvSpPr>
        <p:spPr>
          <a:xfrm>
            <a:off x="1028700" y="2263401"/>
            <a:ext cx="16230600" cy="76200"/>
          </a:xfrm>
          <a:prstGeom prst="rect">
            <a:avLst/>
          </a:prstGeom>
          <a:solidFill>
            <a:srgbClr val="AFDAEE"/>
          </a:solidFill>
        </p:spPr>
      </p:sp>
      <p:sp>
        <p:nvSpPr>
          <p:cNvPr id="4" name="TextBox 4"/>
          <p:cNvSpPr txBox="1"/>
          <p:nvPr/>
        </p:nvSpPr>
        <p:spPr>
          <a:xfrm>
            <a:off x="1028700" y="2631920"/>
            <a:ext cx="15612844" cy="5953125"/>
          </a:xfrm>
          <a:prstGeom prst="rect">
            <a:avLst/>
          </a:prstGeom>
        </p:spPr>
        <p:txBody>
          <a:bodyPr lIns="0" tIns="0" rIns="0" bIns="0" rtlCol="0" anchor="t">
            <a:spAutoFit/>
          </a:bodyPr>
          <a:lstStyle/>
          <a:p>
            <a:pPr>
              <a:lnSpc>
                <a:spcPts val="5880"/>
              </a:lnSpc>
            </a:pPr>
            <a:r>
              <a:rPr lang="en-US" sz="4900" spc="98">
                <a:solidFill>
                  <a:srgbClr val="16243F"/>
                </a:solidFill>
                <a:latin typeface="Roboto"/>
              </a:rPr>
              <a:t> 12 Moses said to the Lord, “See, you say to me, ‘Bring up this people,’ but you have not let me know whom you will send with me. Yet you have said, ‘I know you by name, and you have also found favor in my sight.’ 13 Now therefore, if I have found favor in your sight, please show me now your ways, that I may know you in order to find favor in your sight. Consider too that this nation is your people.”</a:t>
            </a:r>
          </a:p>
        </p:txBody>
      </p:sp>
      <p:sp>
        <p:nvSpPr>
          <p:cNvPr id="5" name="TextBox 5"/>
          <p:cNvSpPr txBox="1"/>
          <p:nvPr/>
        </p:nvSpPr>
        <p:spPr>
          <a:xfrm>
            <a:off x="1028700" y="1219334"/>
            <a:ext cx="17259300" cy="1044067"/>
          </a:xfrm>
          <a:prstGeom prst="rect">
            <a:avLst/>
          </a:prstGeom>
        </p:spPr>
        <p:txBody>
          <a:bodyPr lIns="0" tIns="0" rIns="0" bIns="0" rtlCol="0" anchor="t">
            <a:spAutoFit/>
          </a:bodyPr>
          <a:lstStyle/>
          <a:p>
            <a:pPr>
              <a:lnSpc>
                <a:spcPts val="8383"/>
              </a:lnSpc>
            </a:pPr>
            <a:r>
              <a:rPr lang="en-US" sz="6399" spc="127">
                <a:solidFill>
                  <a:srgbClr val="16243F"/>
                </a:solidFill>
                <a:latin typeface="Roboto Bold"/>
              </a:rPr>
              <a:t>IV. Moses Makes Request to God.</a:t>
            </a:r>
          </a:p>
        </p:txBody>
      </p:sp>
      <p:sp>
        <p:nvSpPr>
          <p:cNvPr id="6" name="TextBox 6"/>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1D4E86"/>
                </a:solidFill>
                <a:latin typeface="Roboto Bold"/>
              </a:rPr>
              <a:t>EXODUS 33:12-13</a:t>
            </a:r>
          </a:p>
        </p:txBody>
      </p:sp>
      <p:pic>
        <p:nvPicPr>
          <p:cNvPr id="7" name="Picture 7"/>
          <p:cNvPicPr>
            <a:picLocks noChangeAspect="1"/>
          </p:cNvPicPr>
          <p:nvPr/>
        </p:nvPicPr>
        <p:blipFill>
          <a:blip r:embed="rId3"/>
          <a:srcRect/>
          <a:stretch>
            <a:fillRect/>
          </a:stretch>
        </p:blipFill>
        <p:spPr>
          <a:xfrm>
            <a:off x="16641544" y="8320752"/>
            <a:ext cx="1302179" cy="15987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51" t="23138" b="22260"/>
          <a:stretch>
            <a:fillRect/>
          </a:stretch>
        </p:blipFill>
        <p:spPr>
          <a:xfrm>
            <a:off x="0" y="0"/>
            <a:ext cx="18288000" cy="10287000"/>
          </a:xfrm>
          <a:prstGeom prst="rect">
            <a:avLst/>
          </a:prstGeom>
        </p:spPr>
      </p:pic>
      <p:sp>
        <p:nvSpPr>
          <p:cNvPr id="3" name="AutoShape 3"/>
          <p:cNvSpPr/>
          <p:nvPr/>
        </p:nvSpPr>
        <p:spPr>
          <a:xfrm>
            <a:off x="1028700" y="2263401"/>
            <a:ext cx="16230600" cy="76200"/>
          </a:xfrm>
          <a:prstGeom prst="rect">
            <a:avLst/>
          </a:prstGeom>
          <a:solidFill>
            <a:srgbClr val="AFDAEE"/>
          </a:solidFill>
        </p:spPr>
      </p:sp>
      <p:sp>
        <p:nvSpPr>
          <p:cNvPr id="4" name="TextBox 4"/>
          <p:cNvSpPr txBox="1"/>
          <p:nvPr/>
        </p:nvSpPr>
        <p:spPr>
          <a:xfrm>
            <a:off x="1028700" y="2641445"/>
            <a:ext cx="15612844" cy="2486025"/>
          </a:xfrm>
          <a:prstGeom prst="rect">
            <a:avLst/>
          </a:prstGeom>
        </p:spPr>
        <p:txBody>
          <a:bodyPr lIns="0" tIns="0" rIns="0" bIns="0" rtlCol="0" anchor="t">
            <a:spAutoFit/>
          </a:bodyPr>
          <a:lstStyle/>
          <a:p>
            <a:pPr>
              <a:lnSpc>
                <a:spcPts val="6599"/>
              </a:lnSpc>
            </a:pPr>
            <a:r>
              <a:rPr lang="en-US" sz="5499" spc="109">
                <a:solidFill>
                  <a:srgbClr val="16243F"/>
                </a:solidFill>
                <a:latin typeface="Roboto"/>
              </a:rPr>
              <a:t> And he said, “My presence will go with you, and I will give you rest.”</a:t>
            </a:r>
          </a:p>
          <a:p>
            <a:pPr>
              <a:lnSpc>
                <a:spcPts val="6599"/>
              </a:lnSpc>
            </a:pPr>
            <a:endParaRPr lang="en-US" sz="5499" spc="109">
              <a:solidFill>
                <a:srgbClr val="16243F"/>
              </a:solidFill>
              <a:latin typeface="Roboto"/>
            </a:endParaRPr>
          </a:p>
        </p:txBody>
      </p:sp>
      <p:sp>
        <p:nvSpPr>
          <p:cNvPr id="5" name="TextBox 5"/>
          <p:cNvSpPr txBox="1"/>
          <p:nvPr/>
        </p:nvSpPr>
        <p:spPr>
          <a:xfrm>
            <a:off x="1028700" y="1219334"/>
            <a:ext cx="17259300" cy="1044067"/>
          </a:xfrm>
          <a:prstGeom prst="rect">
            <a:avLst/>
          </a:prstGeom>
        </p:spPr>
        <p:txBody>
          <a:bodyPr lIns="0" tIns="0" rIns="0" bIns="0" rtlCol="0" anchor="t">
            <a:spAutoFit/>
          </a:bodyPr>
          <a:lstStyle/>
          <a:p>
            <a:pPr>
              <a:lnSpc>
                <a:spcPts val="8383"/>
              </a:lnSpc>
            </a:pPr>
            <a:r>
              <a:rPr lang="en-US" sz="6399" spc="127">
                <a:solidFill>
                  <a:srgbClr val="16243F"/>
                </a:solidFill>
                <a:latin typeface="Roboto Bold"/>
              </a:rPr>
              <a:t>V. God Answers</a:t>
            </a:r>
          </a:p>
        </p:txBody>
      </p:sp>
      <p:sp>
        <p:nvSpPr>
          <p:cNvPr id="6" name="TextBox 6"/>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1D4E86"/>
                </a:solidFill>
                <a:latin typeface="Roboto Bold"/>
              </a:rPr>
              <a:t>EXODUS 33:14</a:t>
            </a:r>
          </a:p>
        </p:txBody>
      </p:sp>
      <p:pic>
        <p:nvPicPr>
          <p:cNvPr id="7" name="Picture 7"/>
          <p:cNvPicPr>
            <a:picLocks noChangeAspect="1"/>
          </p:cNvPicPr>
          <p:nvPr/>
        </p:nvPicPr>
        <p:blipFill>
          <a:blip r:embed="rId3"/>
          <a:srcRect/>
          <a:stretch>
            <a:fillRect/>
          </a:stretch>
        </p:blipFill>
        <p:spPr>
          <a:xfrm>
            <a:off x="16641544" y="8320752"/>
            <a:ext cx="1302179" cy="15987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66061" y="7839760"/>
            <a:ext cx="4155878" cy="1418540"/>
          </a:xfrm>
          <a:prstGeom prst="rect">
            <a:avLst/>
          </a:prstGeom>
        </p:spPr>
      </p:pic>
      <p:sp>
        <p:nvSpPr>
          <p:cNvPr id="3" name="TextBox 3"/>
          <p:cNvSpPr txBox="1"/>
          <p:nvPr/>
        </p:nvSpPr>
        <p:spPr>
          <a:xfrm>
            <a:off x="1028700" y="4689477"/>
            <a:ext cx="16230600" cy="1060447"/>
          </a:xfrm>
          <a:prstGeom prst="rect">
            <a:avLst/>
          </a:prstGeom>
        </p:spPr>
        <p:txBody>
          <a:bodyPr lIns="0" tIns="0" rIns="0" bIns="0" rtlCol="0" anchor="t">
            <a:spAutoFit/>
          </a:bodyPr>
          <a:lstStyle/>
          <a:p>
            <a:pPr marL="0" lvl="0" indent="0" algn="ctr">
              <a:lnSpc>
                <a:spcPts val="7999"/>
              </a:lnSpc>
            </a:pPr>
            <a:r>
              <a:rPr lang="en-US" sz="7999">
                <a:solidFill>
                  <a:srgbClr val="FFFAFA"/>
                </a:solidFill>
                <a:latin typeface="Roboto"/>
              </a:rPr>
              <a:t>Seek the presence of God.</a:t>
            </a:r>
          </a:p>
        </p:txBody>
      </p:sp>
      <p:sp>
        <p:nvSpPr>
          <p:cNvPr id="4" name="TextBox 4"/>
          <p:cNvSpPr txBox="1"/>
          <p:nvPr/>
        </p:nvSpPr>
        <p:spPr>
          <a:xfrm>
            <a:off x="1028700" y="1886686"/>
            <a:ext cx="16230600" cy="990600"/>
          </a:xfrm>
          <a:prstGeom prst="rect">
            <a:avLst/>
          </a:prstGeom>
        </p:spPr>
        <p:txBody>
          <a:bodyPr lIns="0" tIns="0" rIns="0" bIns="0" rtlCol="0" anchor="t">
            <a:spAutoFit/>
          </a:bodyPr>
          <a:lstStyle/>
          <a:p>
            <a:pPr marL="0" lvl="0" indent="0" algn="ctr">
              <a:lnSpc>
                <a:spcPts val="7499"/>
              </a:lnSpc>
            </a:pPr>
            <a:r>
              <a:rPr lang="en-US" sz="7499">
                <a:solidFill>
                  <a:srgbClr val="FFFAFA"/>
                </a:solidFill>
                <a:latin typeface="Roboto Bold"/>
              </a:rPr>
              <a:t>Do You Want Rest?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51" t="23138" b="22260"/>
          <a:stretch>
            <a:fillRect/>
          </a:stretch>
        </p:blipFill>
        <p:spPr>
          <a:xfrm>
            <a:off x="0" y="0"/>
            <a:ext cx="18288000" cy="10287000"/>
          </a:xfrm>
          <a:prstGeom prst="rect">
            <a:avLst/>
          </a:prstGeom>
        </p:spPr>
      </p:pic>
      <p:sp>
        <p:nvSpPr>
          <p:cNvPr id="3" name="AutoShape 3"/>
          <p:cNvSpPr/>
          <p:nvPr/>
        </p:nvSpPr>
        <p:spPr>
          <a:xfrm>
            <a:off x="1028700" y="2263401"/>
            <a:ext cx="16230600" cy="76200"/>
          </a:xfrm>
          <a:prstGeom prst="rect">
            <a:avLst/>
          </a:prstGeom>
          <a:solidFill>
            <a:srgbClr val="AFDAEE"/>
          </a:solidFill>
        </p:spPr>
      </p:sp>
      <p:sp>
        <p:nvSpPr>
          <p:cNvPr id="4" name="TextBox 4"/>
          <p:cNvSpPr txBox="1"/>
          <p:nvPr/>
        </p:nvSpPr>
        <p:spPr>
          <a:xfrm>
            <a:off x="1028700" y="2631920"/>
            <a:ext cx="15612844" cy="2724150"/>
          </a:xfrm>
          <a:prstGeom prst="rect">
            <a:avLst/>
          </a:prstGeom>
        </p:spPr>
        <p:txBody>
          <a:bodyPr lIns="0" tIns="0" rIns="0" bIns="0" rtlCol="0" anchor="t">
            <a:spAutoFit/>
          </a:bodyPr>
          <a:lstStyle/>
          <a:p>
            <a:pPr>
              <a:lnSpc>
                <a:spcPts val="7199"/>
              </a:lnSpc>
            </a:pPr>
            <a:r>
              <a:rPr lang="en-US" sz="5999" spc="119">
                <a:solidFill>
                  <a:srgbClr val="16243F"/>
                </a:solidFill>
                <a:latin typeface="Roboto"/>
              </a:rPr>
              <a:t> And he said to him, “If your presence will not go with me, do not bring us up from here.</a:t>
            </a:r>
          </a:p>
        </p:txBody>
      </p:sp>
      <p:sp>
        <p:nvSpPr>
          <p:cNvPr id="5" name="TextBox 5"/>
          <p:cNvSpPr txBox="1"/>
          <p:nvPr/>
        </p:nvSpPr>
        <p:spPr>
          <a:xfrm>
            <a:off x="1028700" y="1219334"/>
            <a:ext cx="17259300" cy="1044067"/>
          </a:xfrm>
          <a:prstGeom prst="rect">
            <a:avLst/>
          </a:prstGeom>
        </p:spPr>
        <p:txBody>
          <a:bodyPr lIns="0" tIns="0" rIns="0" bIns="0" rtlCol="0" anchor="t">
            <a:spAutoFit/>
          </a:bodyPr>
          <a:lstStyle/>
          <a:p>
            <a:pPr>
              <a:lnSpc>
                <a:spcPts val="8383"/>
              </a:lnSpc>
            </a:pPr>
            <a:r>
              <a:rPr lang="en-US" sz="6399" spc="127">
                <a:solidFill>
                  <a:srgbClr val="16243F"/>
                </a:solidFill>
                <a:latin typeface="Roboto Bold"/>
              </a:rPr>
              <a:t>VI. Moses Makes a Conditional Request</a:t>
            </a:r>
          </a:p>
        </p:txBody>
      </p:sp>
      <p:sp>
        <p:nvSpPr>
          <p:cNvPr id="6" name="TextBox 6"/>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1D4E86"/>
                </a:solidFill>
                <a:latin typeface="Roboto Bold"/>
              </a:rPr>
              <a:t>EXODUS 33:15</a:t>
            </a:r>
          </a:p>
        </p:txBody>
      </p:sp>
      <p:pic>
        <p:nvPicPr>
          <p:cNvPr id="7" name="Picture 7"/>
          <p:cNvPicPr>
            <a:picLocks noChangeAspect="1"/>
          </p:cNvPicPr>
          <p:nvPr/>
        </p:nvPicPr>
        <p:blipFill>
          <a:blip r:embed="rId3"/>
          <a:srcRect/>
          <a:stretch>
            <a:fillRect/>
          </a:stretch>
        </p:blipFill>
        <p:spPr>
          <a:xfrm>
            <a:off x="16641544" y="8320752"/>
            <a:ext cx="1302179" cy="15987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4E8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66061" y="7839760"/>
            <a:ext cx="4155878" cy="1418540"/>
          </a:xfrm>
          <a:prstGeom prst="rect">
            <a:avLst/>
          </a:prstGeom>
        </p:spPr>
      </p:pic>
      <p:sp>
        <p:nvSpPr>
          <p:cNvPr id="3" name="TextBox 3"/>
          <p:cNvSpPr txBox="1"/>
          <p:nvPr/>
        </p:nvSpPr>
        <p:spPr>
          <a:xfrm>
            <a:off x="1028700" y="3527327"/>
            <a:ext cx="16230600" cy="2070097"/>
          </a:xfrm>
          <a:prstGeom prst="rect">
            <a:avLst/>
          </a:prstGeom>
        </p:spPr>
        <p:txBody>
          <a:bodyPr lIns="0" tIns="0" rIns="0" bIns="0" rtlCol="0" anchor="t">
            <a:spAutoFit/>
          </a:bodyPr>
          <a:lstStyle/>
          <a:p>
            <a:pPr algn="ctr">
              <a:lnSpc>
                <a:spcPts val="7999"/>
              </a:lnSpc>
            </a:pPr>
            <a:r>
              <a:rPr lang="en-US" sz="7999">
                <a:solidFill>
                  <a:srgbClr val="FFFAFA"/>
                </a:solidFill>
                <a:latin typeface="Roboto"/>
              </a:rPr>
              <a:t>The Promised Land or God himself? </a:t>
            </a:r>
          </a:p>
          <a:p>
            <a:pPr marL="0" lvl="0" indent="0" algn="ctr">
              <a:lnSpc>
                <a:spcPts val="7999"/>
              </a:lnSpc>
            </a:pPr>
            <a:endParaRPr lang="en-US" sz="7999">
              <a:solidFill>
                <a:srgbClr val="FFFAFA"/>
              </a:solidFill>
              <a:latin typeface="Roboto"/>
            </a:endParaRPr>
          </a:p>
        </p:txBody>
      </p:sp>
      <p:sp>
        <p:nvSpPr>
          <p:cNvPr id="4" name="TextBox 4"/>
          <p:cNvSpPr txBox="1"/>
          <p:nvPr/>
        </p:nvSpPr>
        <p:spPr>
          <a:xfrm>
            <a:off x="1028700" y="1856525"/>
            <a:ext cx="16230600" cy="1060447"/>
          </a:xfrm>
          <a:prstGeom prst="rect">
            <a:avLst/>
          </a:prstGeom>
        </p:spPr>
        <p:txBody>
          <a:bodyPr lIns="0" tIns="0" rIns="0" bIns="0" rtlCol="0" anchor="t">
            <a:spAutoFit/>
          </a:bodyPr>
          <a:lstStyle/>
          <a:p>
            <a:pPr marL="0" lvl="0" indent="0" algn="ctr">
              <a:lnSpc>
                <a:spcPts val="7999"/>
              </a:lnSpc>
            </a:pPr>
            <a:r>
              <a:rPr lang="en-US" sz="7999" u="sng">
                <a:solidFill>
                  <a:srgbClr val="FFFAFA"/>
                </a:solidFill>
                <a:latin typeface="Roboto Bold"/>
              </a:rPr>
              <a:t>What did Moses want more?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D4E8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66061" y="7839760"/>
            <a:ext cx="4155878" cy="1418540"/>
          </a:xfrm>
          <a:prstGeom prst="rect">
            <a:avLst/>
          </a:prstGeom>
        </p:spPr>
      </p:pic>
      <p:sp>
        <p:nvSpPr>
          <p:cNvPr id="3" name="TextBox 3"/>
          <p:cNvSpPr txBox="1"/>
          <p:nvPr/>
        </p:nvSpPr>
        <p:spPr>
          <a:xfrm>
            <a:off x="1028700" y="3527327"/>
            <a:ext cx="16230600" cy="2070097"/>
          </a:xfrm>
          <a:prstGeom prst="rect">
            <a:avLst/>
          </a:prstGeom>
        </p:spPr>
        <p:txBody>
          <a:bodyPr lIns="0" tIns="0" rIns="0" bIns="0" rtlCol="0" anchor="t">
            <a:spAutoFit/>
          </a:bodyPr>
          <a:lstStyle/>
          <a:p>
            <a:pPr algn="ctr">
              <a:lnSpc>
                <a:spcPts val="7999"/>
              </a:lnSpc>
            </a:pPr>
            <a:r>
              <a:rPr lang="en-US" sz="7999">
                <a:solidFill>
                  <a:srgbClr val="FFFAFA"/>
                </a:solidFill>
                <a:latin typeface="Roboto"/>
              </a:rPr>
              <a:t>The Promised Land or God himself? </a:t>
            </a:r>
          </a:p>
          <a:p>
            <a:pPr marL="0" lvl="0" indent="0" algn="ctr">
              <a:lnSpc>
                <a:spcPts val="7999"/>
              </a:lnSpc>
            </a:pPr>
            <a:endParaRPr lang="en-US" sz="7999">
              <a:solidFill>
                <a:srgbClr val="FFFAFA"/>
              </a:solidFill>
              <a:latin typeface="Roboto"/>
            </a:endParaRPr>
          </a:p>
        </p:txBody>
      </p:sp>
      <p:sp>
        <p:nvSpPr>
          <p:cNvPr id="4" name="TextBox 4"/>
          <p:cNvSpPr txBox="1"/>
          <p:nvPr/>
        </p:nvSpPr>
        <p:spPr>
          <a:xfrm>
            <a:off x="1028700" y="1856525"/>
            <a:ext cx="16230600" cy="1060447"/>
          </a:xfrm>
          <a:prstGeom prst="rect">
            <a:avLst/>
          </a:prstGeom>
        </p:spPr>
        <p:txBody>
          <a:bodyPr lIns="0" tIns="0" rIns="0" bIns="0" rtlCol="0" anchor="t">
            <a:spAutoFit/>
          </a:bodyPr>
          <a:lstStyle/>
          <a:p>
            <a:pPr marL="0" lvl="0" indent="0" algn="ctr">
              <a:lnSpc>
                <a:spcPts val="7999"/>
              </a:lnSpc>
            </a:pPr>
            <a:r>
              <a:rPr lang="en-US" sz="7999" u="sng">
                <a:solidFill>
                  <a:srgbClr val="FFFAFA"/>
                </a:solidFill>
                <a:latin typeface="Roboto Bold"/>
              </a:rPr>
              <a:t>What did Moses want more? </a:t>
            </a:r>
          </a:p>
        </p:txBody>
      </p:sp>
      <p:sp>
        <p:nvSpPr>
          <p:cNvPr id="5" name="TextBox 5"/>
          <p:cNvSpPr txBox="1"/>
          <p:nvPr/>
        </p:nvSpPr>
        <p:spPr>
          <a:xfrm>
            <a:off x="1028700" y="6547518"/>
            <a:ext cx="16230600" cy="1060447"/>
          </a:xfrm>
          <a:prstGeom prst="rect">
            <a:avLst/>
          </a:prstGeom>
        </p:spPr>
        <p:txBody>
          <a:bodyPr lIns="0" tIns="0" rIns="0" bIns="0" rtlCol="0" anchor="t">
            <a:spAutoFit/>
          </a:bodyPr>
          <a:lstStyle/>
          <a:p>
            <a:pPr marL="0" lvl="0" indent="0" algn="ctr">
              <a:lnSpc>
                <a:spcPts val="7999"/>
              </a:lnSpc>
            </a:pPr>
            <a:r>
              <a:rPr lang="en-US" sz="7999">
                <a:solidFill>
                  <a:srgbClr val="FFFAFA"/>
                </a:solidFill>
                <a:latin typeface="Roboto Bold"/>
              </a:rPr>
              <a:t>Moses chose the presence of God!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D4E86"/>
        </a:solidFill>
        <a:effectLst/>
      </p:bgPr>
    </p:bg>
    <p:spTree>
      <p:nvGrpSpPr>
        <p:cNvPr id="1" name=""/>
        <p:cNvGrpSpPr/>
        <p:nvPr/>
      </p:nvGrpSpPr>
      <p:grpSpPr>
        <a:xfrm>
          <a:off x="0" y="0"/>
          <a:ext cx="0" cy="0"/>
          <a:chOff x="0" y="0"/>
          <a:chExt cx="0" cy="0"/>
        </a:xfrm>
      </p:grpSpPr>
      <p:sp>
        <p:nvSpPr>
          <p:cNvPr id="2" name="TextBox 2"/>
          <p:cNvSpPr txBox="1"/>
          <p:nvPr/>
        </p:nvSpPr>
        <p:spPr>
          <a:xfrm>
            <a:off x="1028700" y="677605"/>
            <a:ext cx="15859398" cy="7208831"/>
          </a:xfrm>
          <a:prstGeom prst="rect">
            <a:avLst/>
          </a:prstGeom>
        </p:spPr>
        <p:txBody>
          <a:bodyPr lIns="0" tIns="0" rIns="0" bIns="0" rtlCol="0" anchor="t">
            <a:spAutoFit/>
          </a:bodyPr>
          <a:lstStyle/>
          <a:p>
            <a:pPr>
              <a:lnSpc>
                <a:spcPts val="8138"/>
              </a:lnSpc>
            </a:pPr>
            <a:r>
              <a:rPr lang="en-US" sz="6459" spc="58">
                <a:solidFill>
                  <a:srgbClr val="FFFAFA"/>
                </a:solidFill>
                <a:latin typeface="Roboto"/>
              </a:rPr>
              <a:t>For how shall it be known that I have found favor in your sight, I and your people? Is it not in your going with us, so that we are distinct, I and your people, from every other people on the face of the earth?”</a:t>
            </a:r>
          </a:p>
          <a:p>
            <a:pPr>
              <a:lnSpc>
                <a:spcPts val="8138"/>
              </a:lnSpc>
            </a:pPr>
            <a:endParaRPr lang="en-US" sz="6459" spc="58">
              <a:solidFill>
                <a:srgbClr val="FFFAFA"/>
              </a:solidFill>
              <a:latin typeface="Roboto"/>
            </a:endParaRPr>
          </a:p>
        </p:txBody>
      </p:sp>
      <p:sp>
        <p:nvSpPr>
          <p:cNvPr id="3" name="TextBox 3"/>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FFFAFA"/>
                </a:solidFill>
                <a:latin typeface="Roboto Bold"/>
              </a:rPr>
              <a:t>EXODUS 33:16</a:t>
            </a:r>
          </a:p>
        </p:txBody>
      </p:sp>
      <p:sp>
        <p:nvSpPr>
          <p:cNvPr id="4" name="AutoShape 4"/>
          <p:cNvSpPr/>
          <p:nvPr/>
        </p:nvSpPr>
        <p:spPr>
          <a:xfrm>
            <a:off x="1028700" y="8796774"/>
            <a:ext cx="4662291" cy="182680"/>
          </a:xfrm>
          <a:prstGeom prst="rect">
            <a:avLst/>
          </a:prstGeom>
          <a:solidFill>
            <a:srgbClr val="AFDAEE"/>
          </a:solidFill>
        </p:spPr>
      </p:sp>
      <p:pic>
        <p:nvPicPr>
          <p:cNvPr id="5" name="Picture 5"/>
          <p:cNvPicPr>
            <a:picLocks noChangeAspect="1"/>
          </p:cNvPicPr>
          <p:nvPr/>
        </p:nvPicPr>
        <p:blipFill>
          <a:blip r:embed="rId2"/>
          <a:srcRect/>
          <a:stretch>
            <a:fillRect/>
          </a:stretch>
        </p:blipFill>
        <p:spPr>
          <a:xfrm>
            <a:off x="16574877" y="8421414"/>
            <a:ext cx="1368846" cy="14980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1643" b="31958"/>
          <a:stretch>
            <a:fillRect/>
          </a:stretch>
        </p:blipFill>
        <p:spPr>
          <a:xfrm>
            <a:off x="0" y="0"/>
            <a:ext cx="18288000" cy="10287000"/>
          </a:xfrm>
          <a:prstGeom prst="rect">
            <a:avLst/>
          </a:prstGeom>
        </p:spPr>
      </p:pic>
      <p:grpSp>
        <p:nvGrpSpPr>
          <p:cNvPr id="3" name="Group 3"/>
          <p:cNvGrpSpPr/>
          <p:nvPr/>
        </p:nvGrpSpPr>
        <p:grpSpPr>
          <a:xfrm>
            <a:off x="1451309" y="793441"/>
            <a:ext cx="15385382" cy="2813232"/>
            <a:chOff x="0" y="0"/>
            <a:chExt cx="23436856" cy="4285452"/>
          </a:xfrm>
        </p:grpSpPr>
        <p:sp>
          <p:nvSpPr>
            <p:cNvPr id="4" name="Freeform 4"/>
            <p:cNvSpPr/>
            <p:nvPr/>
          </p:nvSpPr>
          <p:spPr>
            <a:xfrm>
              <a:off x="0" y="0"/>
              <a:ext cx="23436856" cy="4285452"/>
            </a:xfrm>
            <a:custGeom>
              <a:avLst/>
              <a:gdLst/>
              <a:ahLst/>
              <a:cxnLst/>
              <a:rect l="l" t="t" r="r" b="b"/>
              <a:pathLst>
                <a:path w="23436856" h="4285452">
                  <a:moveTo>
                    <a:pt x="0" y="0"/>
                  </a:moveTo>
                  <a:lnTo>
                    <a:pt x="0" y="4285452"/>
                  </a:lnTo>
                  <a:lnTo>
                    <a:pt x="23436856" y="4285452"/>
                  </a:lnTo>
                  <a:lnTo>
                    <a:pt x="23436856" y="0"/>
                  </a:lnTo>
                  <a:lnTo>
                    <a:pt x="0" y="0"/>
                  </a:lnTo>
                  <a:close/>
                  <a:moveTo>
                    <a:pt x="23375896" y="4224492"/>
                  </a:moveTo>
                  <a:lnTo>
                    <a:pt x="59690" y="4224492"/>
                  </a:lnTo>
                  <a:lnTo>
                    <a:pt x="59690" y="59690"/>
                  </a:lnTo>
                  <a:lnTo>
                    <a:pt x="23375896" y="59690"/>
                  </a:lnTo>
                  <a:lnTo>
                    <a:pt x="23375896" y="4224492"/>
                  </a:lnTo>
                  <a:close/>
                </a:path>
              </a:pathLst>
            </a:custGeom>
            <a:solidFill>
              <a:srgbClr val="FCFFFF"/>
            </a:solidFill>
          </p:spPr>
        </p:sp>
      </p:grpSp>
      <p:pic>
        <p:nvPicPr>
          <p:cNvPr id="5" name="Picture 5"/>
          <p:cNvPicPr>
            <a:picLocks noChangeAspect="1"/>
          </p:cNvPicPr>
          <p:nvPr/>
        </p:nvPicPr>
        <p:blipFill>
          <a:blip r:embed="rId3"/>
          <a:srcRect/>
          <a:stretch>
            <a:fillRect/>
          </a:stretch>
        </p:blipFill>
        <p:spPr>
          <a:xfrm>
            <a:off x="16574877" y="8421414"/>
            <a:ext cx="1368846" cy="1498053"/>
          </a:xfrm>
          <a:prstGeom prst="rect">
            <a:avLst/>
          </a:prstGeom>
        </p:spPr>
      </p:pic>
      <p:sp>
        <p:nvSpPr>
          <p:cNvPr id="6" name="TextBox 6"/>
          <p:cNvSpPr txBox="1"/>
          <p:nvPr/>
        </p:nvSpPr>
        <p:spPr>
          <a:xfrm>
            <a:off x="2638969" y="1019175"/>
            <a:ext cx="13459635" cy="2600325"/>
          </a:xfrm>
          <a:prstGeom prst="rect">
            <a:avLst/>
          </a:prstGeom>
        </p:spPr>
        <p:txBody>
          <a:bodyPr lIns="0" tIns="0" rIns="0" bIns="0" rtlCol="0" anchor="t">
            <a:spAutoFit/>
          </a:bodyPr>
          <a:lstStyle/>
          <a:p>
            <a:pPr algn="ctr">
              <a:lnSpc>
                <a:spcPts val="10239"/>
              </a:lnSpc>
            </a:pPr>
            <a:r>
              <a:rPr lang="en-US" sz="8532" spc="255">
                <a:solidFill>
                  <a:srgbClr val="FCFFFF"/>
                </a:solidFill>
                <a:latin typeface="Roboto"/>
              </a:rPr>
              <a:t>What makes the people of God distinct? </a:t>
            </a:r>
          </a:p>
        </p:txBody>
      </p:sp>
      <p:sp>
        <p:nvSpPr>
          <p:cNvPr id="7" name="TextBox 7"/>
          <p:cNvSpPr txBox="1"/>
          <p:nvPr/>
        </p:nvSpPr>
        <p:spPr>
          <a:xfrm>
            <a:off x="2057931" y="7944211"/>
            <a:ext cx="14172137" cy="1314089"/>
          </a:xfrm>
          <a:prstGeom prst="rect">
            <a:avLst/>
          </a:prstGeom>
        </p:spPr>
        <p:txBody>
          <a:bodyPr lIns="0" tIns="0" rIns="0" bIns="0" rtlCol="0" anchor="t">
            <a:spAutoFit/>
          </a:bodyPr>
          <a:lstStyle/>
          <a:p>
            <a:pPr marL="0" lvl="0" indent="0" algn="ctr">
              <a:lnSpc>
                <a:spcPts val="10889"/>
              </a:lnSpc>
              <a:spcBef>
                <a:spcPct val="0"/>
              </a:spcBef>
            </a:pPr>
            <a:r>
              <a:rPr lang="en-US" sz="7259" spc="72">
                <a:solidFill>
                  <a:srgbClr val="FCFFFF"/>
                </a:solidFill>
                <a:latin typeface="Roboto Condensed Bold"/>
              </a:rPr>
              <a:t>The presence of God with his people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51" t="23138" b="22260"/>
          <a:stretch>
            <a:fillRect/>
          </a:stretch>
        </p:blipFill>
        <p:spPr>
          <a:xfrm>
            <a:off x="0" y="0"/>
            <a:ext cx="18288000" cy="10287000"/>
          </a:xfrm>
          <a:prstGeom prst="rect">
            <a:avLst/>
          </a:prstGeom>
        </p:spPr>
      </p:pic>
      <p:sp>
        <p:nvSpPr>
          <p:cNvPr id="3" name="AutoShape 3"/>
          <p:cNvSpPr/>
          <p:nvPr/>
        </p:nvSpPr>
        <p:spPr>
          <a:xfrm>
            <a:off x="1028700" y="2263401"/>
            <a:ext cx="16230600" cy="76200"/>
          </a:xfrm>
          <a:prstGeom prst="rect">
            <a:avLst/>
          </a:prstGeom>
          <a:solidFill>
            <a:srgbClr val="AFDAEE"/>
          </a:solidFill>
        </p:spPr>
      </p:sp>
      <p:sp>
        <p:nvSpPr>
          <p:cNvPr id="4" name="TextBox 4"/>
          <p:cNvSpPr txBox="1"/>
          <p:nvPr/>
        </p:nvSpPr>
        <p:spPr>
          <a:xfrm>
            <a:off x="1028700" y="2631920"/>
            <a:ext cx="15612844" cy="4533900"/>
          </a:xfrm>
          <a:prstGeom prst="rect">
            <a:avLst/>
          </a:prstGeom>
        </p:spPr>
        <p:txBody>
          <a:bodyPr lIns="0" tIns="0" rIns="0" bIns="0" rtlCol="0" anchor="t">
            <a:spAutoFit/>
          </a:bodyPr>
          <a:lstStyle/>
          <a:p>
            <a:pPr>
              <a:lnSpc>
                <a:spcPts val="7199"/>
              </a:lnSpc>
            </a:pPr>
            <a:r>
              <a:rPr lang="en-US" sz="5999" spc="119">
                <a:solidFill>
                  <a:srgbClr val="16243F"/>
                </a:solidFill>
                <a:latin typeface="Roboto"/>
              </a:rPr>
              <a:t> 17 And the Lord said to Moses, “This very thing that you have spoken I will do, for you have found favor in my sight, and I know you by name.” 18 Moses said, “Please show me your glory.”</a:t>
            </a:r>
          </a:p>
        </p:txBody>
      </p:sp>
      <p:sp>
        <p:nvSpPr>
          <p:cNvPr id="5" name="TextBox 5"/>
          <p:cNvSpPr txBox="1"/>
          <p:nvPr/>
        </p:nvSpPr>
        <p:spPr>
          <a:xfrm>
            <a:off x="1028700" y="1219334"/>
            <a:ext cx="17259300" cy="1044067"/>
          </a:xfrm>
          <a:prstGeom prst="rect">
            <a:avLst/>
          </a:prstGeom>
        </p:spPr>
        <p:txBody>
          <a:bodyPr lIns="0" tIns="0" rIns="0" bIns="0" rtlCol="0" anchor="t">
            <a:spAutoFit/>
          </a:bodyPr>
          <a:lstStyle/>
          <a:p>
            <a:pPr>
              <a:lnSpc>
                <a:spcPts val="8383"/>
              </a:lnSpc>
            </a:pPr>
            <a:r>
              <a:rPr lang="en-US" sz="6399" spc="127">
                <a:solidFill>
                  <a:srgbClr val="16243F"/>
                </a:solidFill>
                <a:latin typeface="Roboto Bold"/>
              </a:rPr>
              <a:t>VII. Moses Makes a Unique Request</a:t>
            </a:r>
          </a:p>
        </p:txBody>
      </p:sp>
      <p:sp>
        <p:nvSpPr>
          <p:cNvPr id="6" name="TextBox 6"/>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1D4E86"/>
                </a:solidFill>
                <a:latin typeface="Roboto Bold"/>
              </a:rPr>
              <a:t>EXODUS 33:17-18</a:t>
            </a:r>
          </a:p>
        </p:txBody>
      </p:sp>
      <p:pic>
        <p:nvPicPr>
          <p:cNvPr id="7" name="Picture 7"/>
          <p:cNvPicPr>
            <a:picLocks noChangeAspect="1"/>
          </p:cNvPicPr>
          <p:nvPr/>
        </p:nvPicPr>
        <p:blipFill>
          <a:blip r:embed="rId3"/>
          <a:srcRect/>
          <a:stretch>
            <a:fillRect/>
          </a:stretch>
        </p:blipFill>
        <p:spPr>
          <a:xfrm>
            <a:off x="16641544" y="8320752"/>
            <a:ext cx="1302179" cy="15987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51" t="23138" b="22260"/>
          <a:stretch>
            <a:fillRect/>
          </a:stretch>
        </p:blipFill>
        <p:spPr>
          <a:xfrm>
            <a:off x="0" y="0"/>
            <a:ext cx="18288000" cy="10287000"/>
          </a:xfrm>
          <a:prstGeom prst="rect">
            <a:avLst/>
          </a:prstGeom>
        </p:spPr>
      </p:pic>
      <p:sp>
        <p:nvSpPr>
          <p:cNvPr id="3" name="AutoShape 3"/>
          <p:cNvSpPr/>
          <p:nvPr/>
        </p:nvSpPr>
        <p:spPr>
          <a:xfrm>
            <a:off x="1028700" y="2263401"/>
            <a:ext cx="16230600" cy="76200"/>
          </a:xfrm>
          <a:prstGeom prst="rect">
            <a:avLst/>
          </a:prstGeom>
          <a:solidFill>
            <a:srgbClr val="AFDAEE"/>
          </a:solidFill>
        </p:spPr>
      </p:sp>
      <p:sp>
        <p:nvSpPr>
          <p:cNvPr id="4" name="TextBox 4"/>
          <p:cNvSpPr txBox="1"/>
          <p:nvPr/>
        </p:nvSpPr>
        <p:spPr>
          <a:xfrm>
            <a:off x="1028700" y="2631920"/>
            <a:ext cx="15612844" cy="6143625"/>
          </a:xfrm>
          <a:prstGeom prst="rect">
            <a:avLst/>
          </a:prstGeom>
        </p:spPr>
        <p:txBody>
          <a:bodyPr lIns="0" tIns="0" rIns="0" bIns="0" rtlCol="0" anchor="t">
            <a:spAutoFit/>
          </a:bodyPr>
          <a:lstStyle/>
          <a:p>
            <a:pPr>
              <a:lnSpc>
                <a:spcPts val="6959"/>
              </a:lnSpc>
            </a:pPr>
            <a:r>
              <a:rPr lang="en-US" sz="5799" spc="115">
                <a:solidFill>
                  <a:srgbClr val="16243F"/>
                </a:solidFill>
                <a:latin typeface="Roboto"/>
              </a:rPr>
              <a:t> And he said, “I will make all my goodness pass before you and will proclaim before you my name ‘The Lord.’ And I will be gracious to whom I will be gracious, and will show mercy on whom I will show mercy. 20 But,” he said, “you cannot see my face, for man shall not see me and live.”</a:t>
            </a:r>
          </a:p>
        </p:txBody>
      </p:sp>
      <p:sp>
        <p:nvSpPr>
          <p:cNvPr id="5" name="TextBox 5"/>
          <p:cNvSpPr txBox="1"/>
          <p:nvPr/>
        </p:nvSpPr>
        <p:spPr>
          <a:xfrm>
            <a:off x="1028700" y="1219334"/>
            <a:ext cx="17259300" cy="1044067"/>
          </a:xfrm>
          <a:prstGeom prst="rect">
            <a:avLst/>
          </a:prstGeom>
        </p:spPr>
        <p:txBody>
          <a:bodyPr lIns="0" tIns="0" rIns="0" bIns="0" rtlCol="0" anchor="t">
            <a:spAutoFit/>
          </a:bodyPr>
          <a:lstStyle/>
          <a:p>
            <a:pPr>
              <a:lnSpc>
                <a:spcPts val="8383"/>
              </a:lnSpc>
            </a:pPr>
            <a:r>
              <a:rPr lang="en-US" sz="6399" spc="127">
                <a:solidFill>
                  <a:srgbClr val="16243F"/>
                </a:solidFill>
                <a:latin typeface="Roboto Bold"/>
              </a:rPr>
              <a:t>VII. Moses Makes a Unique Request</a:t>
            </a:r>
          </a:p>
        </p:txBody>
      </p:sp>
      <p:sp>
        <p:nvSpPr>
          <p:cNvPr id="6" name="TextBox 6"/>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1D4E86"/>
                </a:solidFill>
                <a:latin typeface="Roboto Bold"/>
              </a:rPr>
              <a:t>EXODUS 33:19-20</a:t>
            </a:r>
          </a:p>
        </p:txBody>
      </p:sp>
      <p:pic>
        <p:nvPicPr>
          <p:cNvPr id="7" name="Picture 7"/>
          <p:cNvPicPr>
            <a:picLocks noChangeAspect="1"/>
          </p:cNvPicPr>
          <p:nvPr/>
        </p:nvPicPr>
        <p:blipFill>
          <a:blip r:embed="rId3"/>
          <a:srcRect/>
          <a:stretch>
            <a:fillRect/>
          </a:stretch>
        </p:blipFill>
        <p:spPr>
          <a:xfrm>
            <a:off x="16641544" y="8320752"/>
            <a:ext cx="1302179" cy="15987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535" b="6535"/>
          <a:stretch>
            <a:fillRect/>
          </a:stretch>
        </p:blipFill>
        <p:spPr>
          <a:xfrm>
            <a:off x="0" y="0"/>
            <a:ext cx="18288000" cy="10287000"/>
          </a:xfrm>
          <a:prstGeom prst="rect">
            <a:avLst/>
          </a:prstGeom>
        </p:spPr>
      </p:pic>
      <p:sp>
        <p:nvSpPr>
          <p:cNvPr id="3" name="TextBox 3"/>
          <p:cNvSpPr txBox="1"/>
          <p:nvPr/>
        </p:nvSpPr>
        <p:spPr>
          <a:xfrm>
            <a:off x="2743298" y="2106537"/>
            <a:ext cx="12801403" cy="5464327"/>
          </a:xfrm>
          <a:prstGeom prst="rect">
            <a:avLst/>
          </a:prstGeom>
        </p:spPr>
        <p:txBody>
          <a:bodyPr lIns="0" tIns="0" rIns="0" bIns="0" rtlCol="0" anchor="t">
            <a:spAutoFit/>
          </a:bodyPr>
          <a:lstStyle/>
          <a:p>
            <a:pPr algn="ctr">
              <a:lnSpc>
                <a:spcPts val="44671"/>
              </a:lnSpc>
            </a:pPr>
            <a:r>
              <a:rPr lang="en-US" sz="31908">
                <a:solidFill>
                  <a:srgbClr val="FFFFFF"/>
                </a:solidFill>
                <a:latin typeface="Regular Brush"/>
              </a:rPr>
              <a:t>2023</a:t>
            </a:r>
          </a:p>
        </p:txBody>
      </p:sp>
      <p:pic>
        <p:nvPicPr>
          <p:cNvPr id="4" name="Picture 4"/>
          <p:cNvPicPr>
            <a:picLocks noChangeAspect="1"/>
          </p:cNvPicPr>
          <p:nvPr/>
        </p:nvPicPr>
        <p:blipFill>
          <a:blip r:embed="rId3"/>
          <a:srcRect/>
          <a:stretch>
            <a:fillRect/>
          </a:stretch>
        </p:blipFill>
        <p:spPr>
          <a:xfrm>
            <a:off x="14158912" y="412858"/>
            <a:ext cx="3608451" cy="1231684"/>
          </a:xfrm>
          <a:prstGeom prst="rect">
            <a:avLst/>
          </a:prstGeom>
        </p:spPr>
      </p:pic>
      <p:sp>
        <p:nvSpPr>
          <p:cNvPr id="5" name="TextBox 5"/>
          <p:cNvSpPr txBox="1"/>
          <p:nvPr/>
        </p:nvSpPr>
        <p:spPr>
          <a:xfrm>
            <a:off x="-631763" y="8534400"/>
            <a:ext cx="19551525" cy="920115"/>
          </a:xfrm>
          <a:prstGeom prst="rect">
            <a:avLst/>
          </a:prstGeom>
        </p:spPr>
        <p:txBody>
          <a:bodyPr lIns="0" tIns="0" rIns="0" bIns="0" rtlCol="0" anchor="t">
            <a:spAutoFit/>
          </a:bodyPr>
          <a:lstStyle/>
          <a:p>
            <a:pPr marL="0" lvl="0" indent="0" algn="ctr">
              <a:lnSpc>
                <a:spcPts val="7559"/>
              </a:lnSpc>
              <a:spcBef>
                <a:spcPct val="0"/>
              </a:spcBef>
            </a:pPr>
            <a:r>
              <a:rPr lang="en-US" sz="5399" spc="161">
                <a:solidFill>
                  <a:srgbClr val="FFFFFF"/>
                </a:solidFill>
                <a:latin typeface="Roboto Bold"/>
              </a:rPr>
              <a:t>SHOW ME YOUR GLORY | EXODUS 33:1-23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66061" y="8611285"/>
            <a:ext cx="4155878" cy="1418540"/>
          </a:xfrm>
          <a:prstGeom prst="rect">
            <a:avLst/>
          </a:prstGeom>
        </p:spPr>
      </p:pic>
      <p:sp>
        <p:nvSpPr>
          <p:cNvPr id="3" name="TextBox 3"/>
          <p:cNvSpPr txBox="1"/>
          <p:nvPr/>
        </p:nvSpPr>
        <p:spPr>
          <a:xfrm>
            <a:off x="2146152" y="593799"/>
            <a:ext cx="13995697" cy="1887855"/>
          </a:xfrm>
          <a:prstGeom prst="rect">
            <a:avLst/>
          </a:prstGeom>
        </p:spPr>
        <p:txBody>
          <a:bodyPr lIns="0" tIns="0" rIns="0" bIns="0" rtlCol="0" anchor="t">
            <a:spAutoFit/>
          </a:bodyPr>
          <a:lstStyle/>
          <a:p>
            <a:pPr marL="0" lvl="0" indent="0" algn="ctr">
              <a:lnSpc>
                <a:spcPts val="7200"/>
              </a:lnSpc>
            </a:pPr>
            <a:r>
              <a:rPr lang="en-US" sz="7200">
                <a:solidFill>
                  <a:srgbClr val="FFFAFA"/>
                </a:solidFill>
                <a:latin typeface="Roboto Bold"/>
              </a:rPr>
              <a:t>How will God do this so that Moses can live through it?</a:t>
            </a:r>
          </a:p>
        </p:txBody>
      </p:sp>
      <p:sp>
        <p:nvSpPr>
          <p:cNvPr id="4" name="TextBox 4"/>
          <p:cNvSpPr txBox="1"/>
          <p:nvPr/>
        </p:nvSpPr>
        <p:spPr>
          <a:xfrm>
            <a:off x="1028700" y="2964815"/>
            <a:ext cx="16230600" cy="4452621"/>
          </a:xfrm>
          <a:prstGeom prst="rect">
            <a:avLst/>
          </a:prstGeom>
        </p:spPr>
        <p:txBody>
          <a:bodyPr lIns="0" tIns="0" rIns="0" bIns="0" rtlCol="0" anchor="t">
            <a:spAutoFit/>
          </a:bodyPr>
          <a:lstStyle/>
          <a:p>
            <a:pPr marL="0" lvl="0" indent="0" algn="ctr">
              <a:lnSpc>
                <a:spcPts val="5800"/>
              </a:lnSpc>
            </a:pPr>
            <a:r>
              <a:rPr lang="en-US" sz="5800">
                <a:solidFill>
                  <a:srgbClr val="FFFFFF"/>
                </a:solidFill>
                <a:latin typeface="Roboto"/>
              </a:rPr>
              <a:t>“Behold, there is a place by me where you shall stand on the rock, 22 and while my glory passes by I will put you in a cleft of the rock, and I will cover you with my hand until I have passed by. 23 Then I will take away my hand, and you shall see my back, but my face shall not be seen.”</a:t>
            </a:r>
          </a:p>
        </p:txBody>
      </p:sp>
      <p:sp>
        <p:nvSpPr>
          <p:cNvPr id="5" name="AutoShape 5"/>
          <p:cNvSpPr/>
          <p:nvPr/>
        </p:nvSpPr>
        <p:spPr>
          <a:xfrm>
            <a:off x="1028700" y="2443554"/>
            <a:ext cx="16230600" cy="76200"/>
          </a:xfrm>
          <a:prstGeom prst="rect">
            <a:avLst/>
          </a:prstGeom>
          <a:solidFill>
            <a:srgbClr val="AFDAEE"/>
          </a:solidFill>
        </p:spPr>
      </p:sp>
      <p:sp>
        <p:nvSpPr>
          <p:cNvPr id="6" name="TextBox 6"/>
          <p:cNvSpPr txBox="1"/>
          <p:nvPr/>
        </p:nvSpPr>
        <p:spPr>
          <a:xfrm>
            <a:off x="12223004" y="7674610"/>
            <a:ext cx="5036296" cy="737235"/>
          </a:xfrm>
          <a:prstGeom prst="rect">
            <a:avLst/>
          </a:prstGeom>
        </p:spPr>
        <p:txBody>
          <a:bodyPr lIns="0" tIns="0" rIns="0" bIns="0" rtlCol="0" anchor="t">
            <a:spAutoFit/>
          </a:bodyPr>
          <a:lstStyle/>
          <a:p>
            <a:pPr>
              <a:lnSpc>
                <a:spcPts val="6120"/>
              </a:lnSpc>
            </a:pPr>
            <a:r>
              <a:rPr lang="en-US" sz="4000" spc="440">
                <a:solidFill>
                  <a:srgbClr val="FCFFFF"/>
                </a:solidFill>
                <a:latin typeface="Roboto Bold"/>
              </a:rPr>
              <a:t>EXODUS 33:21-23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557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6292632" y="8266166"/>
            <a:ext cx="1368846" cy="1498053"/>
          </a:xfrm>
          <a:prstGeom prst="rect">
            <a:avLst/>
          </a:prstGeom>
        </p:spPr>
      </p:pic>
      <p:sp>
        <p:nvSpPr>
          <p:cNvPr id="4" name="TextBox 4"/>
          <p:cNvSpPr txBox="1"/>
          <p:nvPr/>
        </p:nvSpPr>
        <p:spPr>
          <a:xfrm>
            <a:off x="1069802" y="772889"/>
            <a:ext cx="16189498" cy="6268734"/>
          </a:xfrm>
          <a:prstGeom prst="rect">
            <a:avLst/>
          </a:prstGeom>
        </p:spPr>
        <p:txBody>
          <a:bodyPr lIns="0" tIns="0" rIns="0" bIns="0" rtlCol="0" anchor="t">
            <a:spAutoFit/>
          </a:bodyPr>
          <a:lstStyle/>
          <a:p>
            <a:pPr algn="ctr">
              <a:lnSpc>
                <a:spcPts val="9800"/>
              </a:lnSpc>
            </a:pPr>
            <a:r>
              <a:rPr lang="en-US" sz="9800" spc="-98">
                <a:solidFill>
                  <a:srgbClr val="FCFFFF"/>
                </a:solidFill>
                <a:latin typeface="League Gothic"/>
              </a:rPr>
              <a:t>We exist to pervade the Back Mountain, the Wyoming Valley and the world with the gospel by making disciples who make disciples and who display the glory of the Lord Jesus Christ in every phase of their lives.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569" t="33824" r="3107" b="3682"/>
          <a:stretch>
            <a:fillRect/>
          </a:stretch>
        </p:blipFill>
        <p:spPr>
          <a:xfrm>
            <a:off x="0" y="0"/>
            <a:ext cx="18288000" cy="10287000"/>
          </a:xfrm>
          <a:prstGeom prst="rect">
            <a:avLst/>
          </a:prstGeom>
        </p:spPr>
      </p:pic>
      <p:grpSp>
        <p:nvGrpSpPr>
          <p:cNvPr id="3" name="Group 3"/>
          <p:cNvGrpSpPr/>
          <p:nvPr/>
        </p:nvGrpSpPr>
        <p:grpSpPr>
          <a:xfrm>
            <a:off x="1778683" y="6580807"/>
            <a:ext cx="14730634" cy="2807694"/>
            <a:chOff x="0" y="0"/>
            <a:chExt cx="22483730" cy="4285452"/>
          </a:xfrm>
        </p:grpSpPr>
        <p:sp>
          <p:nvSpPr>
            <p:cNvPr id="4" name="Freeform 4"/>
            <p:cNvSpPr/>
            <p:nvPr/>
          </p:nvSpPr>
          <p:spPr>
            <a:xfrm>
              <a:off x="0" y="0"/>
              <a:ext cx="22483730" cy="4285452"/>
            </a:xfrm>
            <a:custGeom>
              <a:avLst/>
              <a:gdLst/>
              <a:ahLst/>
              <a:cxnLst/>
              <a:rect l="l" t="t" r="r" b="b"/>
              <a:pathLst>
                <a:path w="22483730" h="4285452">
                  <a:moveTo>
                    <a:pt x="0" y="0"/>
                  </a:moveTo>
                  <a:lnTo>
                    <a:pt x="0" y="4285452"/>
                  </a:lnTo>
                  <a:lnTo>
                    <a:pt x="22483730" y="4285452"/>
                  </a:lnTo>
                  <a:lnTo>
                    <a:pt x="22483730" y="0"/>
                  </a:lnTo>
                  <a:lnTo>
                    <a:pt x="0" y="0"/>
                  </a:lnTo>
                  <a:close/>
                  <a:moveTo>
                    <a:pt x="22422771" y="4224492"/>
                  </a:moveTo>
                  <a:lnTo>
                    <a:pt x="59690" y="4224492"/>
                  </a:lnTo>
                  <a:lnTo>
                    <a:pt x="59690" y="59690"/>
                  </a:lnTo>
                  <a:lnTo>
                    <a:pt x="22422771" y="59690"/>
                  </a:lnTo>
                  <a:lnTo>
                    <a:pt x="22422771" y="4224492"/>
                  </a:lnTo>
                  <a:close/>
                </a:path>
              </a:pathLst>
            </a:custGeom>
            <a:solidFill>
              <a:srgbClr val="FCFFFF"/>
            </a:solidFill>
          </p:spPr>
        </p:sp>
      </p:grpSp>
      <p:sp>
        <p:nvSpPr>
          <p:cNvPr id="5" name="TextBox 5"/>
          <p:cNvSpPr txBox="1"/>
          <p:nvPr/>
        </p:nvSpPr>
        <p:spPr>
          <a:xfrm>
            <a:off x="3785454" y="6701482"/>
            <a:ext cx="10717092" cy="2556818"/>
          </a:xfrm>
          <a:prstGeom prst="rect">
            <a:avLst/>
          </a:prstGeom>
        </p:spPr>
        <p:txBody>
          <a:bodyPr lIns="0" tIns="0" rIns="0" bIns="0" rtlCol="0" anchor="t">
            <a:spAutoFit/>
          </a:bodyPr>
          <a:lstStyle/>
          <a:p>
            <a:pPr algn="ctr">
              <a:lnSpc>
                <a:spcPts val="10119"/>
              </a:lnSpc>
            </a:pPr>
            <a:r>
              <a:rPr lang="en-US" sz="8432" spc="252">
                <a:solidFill>
                  <a:srgbClr val="FCFFFF"/>
                </a:solidFill>
                <a:latin typeface="Roboto"/>
              </a:rPr>
              <a:t>What phase of life are you in? </a:t>
            </a:r>
          </a:p>
        </p:txBody>
      </p:sp>
      <p:pic>
        <p:nvPicPr>
          <p:cNvPr id="6" name="Picture 6"/>
          <p:cNvPicPr>
            <a:picLocks noChangeAspect="1"/>
          </p:cNvPicPr>
          <p:nvPr/>
        </p:nvPicPr>
        <p:blipFill>
          <a:blip r:embed="rId3"/>
          <a:srcRect/>
          <a:stretch>
            <a:fillRect/>
          </a:stretch>
        </p:blipFill>
        <p:spPr>
          <a:xfrm>
            <a:off x="16574877" y="8421414"/>
            <a:ext cx="1368846" cy="14980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569" t="33824" r="3107" b="3682"/>
          <a:stretch>
            <a:fillRect/>
          </a:stretch>
        </p:blipFill>
        <p:spPr>
          <a:xfrm>
            <a:off x="0" y="0"/>
            <a:ext cx="18288000" cy="10287000"/>
          </a:xfrm>
          <a:prstGeom prst="rect">
            <a:avLst/>
          </a:prstGeom>
        </p:spPr>
      </p:pic>
      <p:grpSp>
        <p:nvGrpSpPr>
          <p:cNvPr id="3" name="Group 3"/>
          <p:cNvGrpSpPr/>
          <p:nvPr/>
        </p:nvGrpSpPr>
        <p:grpSpPr>
          <a:xfrm>
            <a:off x="769126" y="5589122"/>
            <a:ext cx="17174597" cy="4128041"/>
            <a:chOff x="0" y="0"/>
            <a:chExt cx="22483730" cy="5404130"/>
          </a:xfrm>
        </p:grpSpPr>
        <p:sp>
          <p:nvSpPr>
            <p:cNvPr id="4" name="Freeform 4"/>
            <p:cNvSpPr/>
            <p:nvPr/>
          </p:nvSpPr>
          <p:spPr>
            <a:xfrm>
              <a:off x="0" y="0"/>
              <a:ext cx="22483730" cy="5404130"/>
            </a:xfrm>
            <a:custGeom>
              <a:avLst/>
              <a:gdLst/>
              <a:ahLst/>
              <a:cxnLst/>
              <a:rect l="l" t="t" r="r" b="b"/>
              <a:pathLst>
                <a:path w="22483730" h="5404130">
                  <a:moveTo>
                    <a:pt x="0" y="0"/>
                  </a:moveTo>
                  <a:lnTo>
                    <a:pt x="0" y="5404130"/>
                  </a:lnTo>
                  <a:lnTo>
                    <a:pt x="22483730" y="5404130"/>
                  </a:lnTo>
                  <a:lnTo>
                    <a:pt x="22483730" y="0"/>
                  </a:lnTo>
                  <a:lnTo>
                    <a:pt x="0" y="0"/>
                  </a:lnTo>
                  <a:close/>
                  <a:moveTo>
                    <a:pt x="22422771" y="5343170"/>
                  </a:moveTo>
                  <a:lnTo>
                    <a:pt x="59690" y="5343170"/>
                  </a:lnTo>
                  <a:lnTo>
                    <a:pt x="59690" y="59690"/>
                  </a:lnTo>
                  <a:lnTo>
                    <a:pt x="22422771" y="59690"/>
                  </a:lnTo>
                  <a:lnTo>
                    <a:pt x="22422771" y="5343170"/>
                  </a:lnTo>
                  <a:close/>
                </a:path>
              </a:pathLst>
            </a:custGeom>
            <a:solidFill>
              <a:srgbClr val="FCFFFF"/>
            </a:solidFill>
          </p:spPr>
        </p:sp>
      </p:grpSp>
      <p:sp>
        <p:nvSpPr>
          <p:cNvPr id="5" name="TextBox 5"/>
          <p:cNvSpPr txBox="1"/>
          <p:nvPr/>
        </p:nvSpPr>
        <p:spPr>
          <a:xfrm>
            <a:off x="926092" y="6141495"/>
            <a:ext cx="16435815" cy="2628900"/>
          </a:xfrm>
          <a:prstGeom prst="rect">
            <a:avLst/>
          </a:prstGeom>
        </p:spPr>
        <p:txBody>
          <a:bodyPr lIns="0" tIns="0" rIns="0" bIns="0" rtlCol="0" anchor="t">
            <a:spAutoFit/>
          </a:bodyPr>
          <a:lstStyle/>
          <a:p>
            <a:pPr algn="ctr">
              <a:lnSpc>
                <a:spcPts val="10358"/>
              </a:lnSpc>
            </a:pPr>
            <a:r>
              <a:rPr lang="en-US" sz="8632" spc="258">
                <a:solidFill>
                  <a:srgbClr val="FCFFFF"/>
                </a:solidFill>
                <a:latin typeface="Roboto Bold"/>
              </a:rPr>
              <a:t>Will you allow your phase of life to be used for God’s glory?   </a:t>
            </a:r>
          </a:p>
        </p:txBody>
      </p:sp>
      <p:pic>
        <p:nvPicPr>
          <p:cNvPr id="6" name="Picture 6"/>
          <p:cNvPicPr>
            <a:picLocks noChangeAspect="1"/>
          </p:cNvPicPr>
          <p:nvPr/>
        </p:nvPicPr>
        <p:blipFill>
          <a:blip r:embed="rId3"/>
          <a:srcRect/>
          <a:stretch>
            <a:fillRect/>
          </a:stretch>
        </p:blipFill>
        <p:spPr>
          <a:xfrm>
            <a:off x="16574877" y="8421414"/>
            <a:ext cx="1368846" cy="149805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535" b="6535"/>
          <a:stretch>
            <a:fillRect/>
          </a:stretch>
        </p:blipFill>
        <p:spPr>
          <a:xfrm>
            <a:off x="0" y="0"/>
            <a:ext cx="18288000" cy="10287000"/>
          </a:xfrm>
          <a:prstGeom prst="rect">
            <a:avLst/>
          </a:prstGeom>
        </p:spPr>
      </p:pic>
      <p:sp>
        <p:nvSpPr>
          <p:cNvPr id="3" name="AutoShape 3"/>
          <p:cNvSpPr/>
          <p:nvPr/>
        </p:nvSpPr>
        <p:spPr>
          <a:xfrm>
            <a:off x="592051" y="377238"/>
            <a:ext cx="17351672" cy="3277614"/>
          </a:xfrm>
          <a:prstGeom prst="rect">
            <a:avLst/>
          </a:prstGeom>
          <a:solidFill>
            <a:srgbClr val="AFDAEE">
              <a:alpha val="29804"/>
            </a:srgbClr>
          </a:solidFill>
        </p:spPr>
      </p:sp>
      <p:sp>
        <p:nvSpPr>
          <p:cNvPr id="4" name="TextBox 4"/>
          <p:cNvSpPr txBox="1"/>
          <p:nvPr/>
        </p:nvSpPr>
        <p:spPr>
          <a:xfrm>
            <a:off x="1069802" y="605838"/>
            <a:ext cx="16189498" cy="3251212"/>
          </a:xfrm>
          <a:prstGeom prst="rect">
            <a:avLst/>
          </a:prstGeom>
        </p:spPr>
        <p:txBody>
          <a:bodyPr lIns="0" tIns="0" rIns="0" bIns="0" rtlCol="0" anchor="t">
            <a:spAutoFit/>
          </a:bodyPr>
          <a:lstStyle/>
          <a:p>
            <a:pPr algn="ctr">
              <a:lnSpc>
                <a:spcPts val="12500"/>
              </a:lnSpc>
            </a:pPr>
            <a:r>
              <a:rPr lang="en-US" sz="12500" spc="-125">
                <a:solidFill>
                  <a:srgbClr val="FCFFFF"/>
                </a:solidFill>
                <a:latin typeface="League Gothic"/>
              </a:rPr>
              <a:t>HOW DO YOU BRING GOD GLORY IN EVERY PHASE OF LIFE?  </a:t>
            </a:r>
          </a:p>
        </p:txBody>
      </p:sp>
      <p:pic>
        <p:nvPicPr>
          <p:cNvPr id="5" name="Picture 5"/>
          <p:cNvPicPr>
            <a:picLocks noChangeAspect="1"/>
          </p:cNvPicPr>
          <p:nvPr/>
        </p:nvPicPr>
        <p:blipFill>
          <a:blip r:embed="rId3"/>
          <a:srcRect/>
          <a:stretch>
            <a:fillRect/>
          </a:stretch>
        </p:blipFill>
        <p:spPr>
          <a:xfrm>
            <a:off x="16574877" y="8421414"/>
            <a:ext cx="1368846" cy="1498053"/>
          </a:xfrm>
          <a:prstGeom prst="rect">
            <a:avLst/>
          </a:prstGeom>
        </p:spPr>
      </p:pic>
      <p:sp>
        <p:nvSpPr>
          <p:cNvPr id="6" name="TextBox 6"/>
          <p:cNvSpPr txBox="1"/>
          <p:nvPr/>
        </p:nvSpPr>
        <p:spPr>
          <a:xfrm>
            <a:off x="839738" y="6668255"/>
            <a:ext cx="16189498" cy="3251212"/>
          </a:xfrm>
          <a:prstGeom prst="rect">
            <a:avLst/>
          </a:prstGeom>
        </p:spPr>
        <p:txBody>
          <a:bodyPr lIns="0" tIns="0" rIns="0" bIns="0" rtlCol="0" anchor="t">
            <a:spAutoFit/>
          </a:bodyPr>
          <a:lstStyle/>
          <a:p>
            <a:pPr algn="ctr">
              <a:lnSpc>
                <a:spcPts val="12500"/>
              </a:lnSpc>
            </a:pPr>
            <a:r>
              <a:rPr lang="en-US" sz="12500" spc="-125">
                <a:solidFill>
                  <a:srgbClr val="FCFFFF"/>
                </a:solidFill>
                <a:latin typeface="League Gothic"/>
              </a:rPr>
              <a:t>By desiring the presence of God more than you desire the blessing of God. </a:t>
            </a:r>
          </a:p>
        </p:txBody>
      </p:sp>
      <p:sp>
        <p:nvSpPr>
          <p:cNvPr id="7" name="AutoShape 7"/>
          <p:cNvSpPr/>
          <p:nvPr/>
        </p:nvSpPr>
        <p:spPr>
          <a:xfrm>
            <a:off x="2211380" y="3654853"/>
            <a:ext cx="13446215" cy="0"/>
          </a:xfrm>
          <a:prstGeom prst="line">
            <a:avLst/>
          </a:prstGeom>
          <a:ln w="95250" cap="rnd">
            <a:solidFill>
              <a:srgbClr val="FFFFFF"/>
            </a:solidFill>
            <a:prstDash val="solid"/>
            <a:headEnd type="none" w="sm" len="sm"/>
            <a:tailEnd type="none" w="sm" len="sm"/>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5572"/>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6722028" y="8619518"/>
            <a:ext cx="1167374" cy="1277564"/>
          </a:xfrm>
          <a:prstGeom prst="rect">
            <a:avLst/>
          </a:prstGeom>
        </p:spPr>
      </p:pic>
      <p:sp>
        <p:nvSpPr>
          <p:cNvPr id="4" name="TextBox 4"/>
          <p:cNvSpPr txBox="1"/>
          <p:nvPr/>
        </p:nvSpPr>
        <p:spPr>
          <a:xfrm>
            <a:off x="774006" y="6943626"/>
            <a:ext cx="16189498" cy="2702570"/>
          </a:xfrm>
          <a:prstGeom prst="rect">
            <a:avLst/>
          </a:prstGeom>
        </p:spPr>
        <p:txBody>
          <a:bodyPr lIns="0" tIns="0" rIns="0" bIns="0" rtlCol="0" anchor="t">
            <a:spAutoFit/>
          </a:bodyPr>
          <a:lstStyle/>
          <a:p>
            <a:pPr algn="ctr">
              <a:lnSpc>
                <a:spcPts val="10400"/>
              </a:lnSpc>
            </a:pPr>
            <a:r>
              <a:rPr lang="en-US" sz="10400" spc="-104">
                <a:solidFill>
                  <a:srgbClr val="FCFFFF"/>
                </a:solidFill>
                <a:latin typeface="League Gothic"/>
              </a:rPr>
              <a:t>...which means we’re only going where God is leading, but if he’s not going neither are we!</a:t>
            </a:r>
          </a:p>
        </p:txBody>
      </p:sp>
      <p:sp>
        <p:nvSpPr>
          <p:cNvPr id="5" name="TextBox 5"/>
          <p:cNvSpPr txBox="1"/>
          <p:nvPr/>
        </p:nvSpPr>
        <p:spPr>
          <a:xfrm>
            <a:off x="431794" y="589110"/>
            <a:ext cx="16873921" cy="2702570"/>
          </a:xfrm>
          <a:prstGeom prst="rect">
            <a:avLst/>
          </a:prstGeom>
        </p:spPr>
        <p:txBody>
          <a:bodyPr lIns="0" tIns="0" rIns="0" bIns="0" rtlCol="0" anchor="t">
            <a:spAutoFit/>
          </a:bodyPr>
          <a:lstStyle/>
          <a:p>
            <a:pPr algn="ctr">
              <a:lnSpc>
                <a:spcPts val="10400"/>
              </a:lnSpc>
            </a:pPr>
            <a:r>
              <a:rPr lang="en-US" sz="10400" spc="-104">
                <a:solidFill>
                  <a:srgbClr val="FCFFFF"/>
                </a:solidFill>
                <a:latin typeface="League Gothic"/>
              </a:rPr>
              <a:t>We desire to display the glory of God to the Back Mountain, Wyoming Valley and the world...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234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66061" y="7839760"/>
            <a:ext cx="4155878" cy="1418540"/>
          </a:xfrm>
          <a:prstGeom prst="rect">
            <a:avLst/>
          </a:prstGeom>
        </p:spPr>
      </p:pic>
      <p:sp>
        <p:nvSpPr>
          <p:cNvPr id="3" name="TextBox 3"/>
          <p:cNvSpPr txBox="1"/>
          <p:nvPr/>
        </p:nvSpPr>
        <p:spPr>
          <a:xfrm>
            <a:off x="1028700" y="3478171"/>
            <a:ext cx="16230600" cy="1887855"/>
          </a:xfrm>
          <a:prstGeom prst="rect">
            <a:avLst/>
          </a:prstGeom>
        </p:spPr>
        <p:txBody>
          <a:bodyPr lIns="0" tIns="0" rIns="0" bIns="0" rtlCol="0" anchor="t">
            <a:spAutoFit/>
          </a:bodyPr>
          <a:lstStyle/>
          <a:p>
            <a:pPr marL="0" lvl="0" indent="0" algn="ctr">
              <a:lnSpc>
                <a:spcPts val="7200"/>
              </a:lnSpc>
            </a:pPr>
            <a:r>
              <a:rPr lang="en-US" sz="7200">
                <a:solidFill>
                  <a:srgbClr val="FFFAFA"/>
                </a:solidFill>
                <a:latin typeface="Roboto Italics"/>
              </a:rPr>
              <a:t>We value God and his glory as our supreme value.</a:t>
            </a:r>
          </a:p>
        </p:txBody>
      </p:sp>
      <p:sp>
        <p:nvSpPr>
          <p:cNvPr id="4" name="TextBox 4"/>
          <p:cNvSpPr txBox="1"/>
          <p:nvPr/>
        </p:nvSpPr>
        <p:spPr>
          <a:xfrm>
            <a:off x="1028700" y="1984332"/>
            <a:ext cx="16230600" cy="973455"/>
          </a:xfrm>
          <a:prstGeom prst="rect">
            <a:avLst/>
          </a:prstGeom>
        </p:spPr>
        <p:txBody>
          <a:bodyPr lIns="0" tIns="0" rIns="0" bIns="0" rtlCol="0" anchor="t">
            <a:spAutoFit/>
          </a:bodyPr>
          <a:lstStyle/>
          <a:p>
            <a:pPr marL="0" lvl="0" indent="0" algn="ctr">
              <a:lnSpc>
                <a:spcPts val="7200"/>
              </a:lnSpc>
            </a:pPr>
            <a:r>
              <a:rPr lang="en-US" sz="7200" u="sng">
                <a:solidFill>
                  <a:srgbClr val="FFFAFA"/>
                </a:solidFill>
                <a:latin typeface="Roboto Bold"/>
              </a:rPr>
              <a:t>A God-Centered Vision for Fellowship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51" t="23138" b="22260"/>
          <a:stretch>
            <a:fillRect/>
          </a:stretch>
        </p:blipFill>
        <p:spPr>
          <a:xfrm>
            <a:off x="0" y="0"/>
            <a:ext cx="18288000" cy="10287000"/>
          </a:xfrm>
          <a:prstGeom prst="rect">
            <a:avLst/>
          </a:prstGeom>
        </p:spPr>
      </p:pic>
      <p:sp>
        <p:nvSpPr>
          <p:cNvPr id="3" name="AutoShape 3"/>
          <p:cNvSpPr/>
          <p:nvPr/>
        </p:nvSpPr>
        <p:spPr>
          <a:xfrm>
            <a:off x="1028700" y="2263401"/>
            <a:ext cx="16230600" cy="76200"/>
          </a:xfrm>
          <a:prstGeom prst="rect">
            <a:avLst/>
          </a:prstGeom>
          <a:solidFill>
            <a:srgbClr val="AFDAEE"/>
          </a:solidFill>
        </p:spPr>
      </p:sp>
      <p:sp>
        <p:nvSpPr>
          <p:cNvPr id="4" name="TextBox 4"/>
          <p:cNvSpPr txBox="1"/>
          <p:nvPr/>
        </p:nvSpPr>
        <p:spPr>
          <a:xfrm>
            <a:off x="1028700" y="2492001"/>
            <a:ext cx="16263933" cy="2714713"/>
          </a:xfrm>
          <a:prstGeom prst="rect">
            <a:avLst/>
          </a:prstGeom>
        </p:spPr>
        <p:txBody>
          <a:bodyPr lIns="0" tIns="0" rIns="0" bIns="0" rtlCol="0" anchor="t">
            <a:spAutoFit/>
          </a:bodyPr>
          <a:lstStyle/>
          <a:p>
            <a:pPr>
              <a:lnSpc>
                <a:spcPts val="7256"/>
              </a:lnSpc>
            </a:pPr>
            <a:r>
              <a:rPr lang="en-US" sz="5110" spc="143">
                <a:solidFill>
                  <a:srgbClr val="16243F"/>
                </a:solidFill>
                <a:latin typeface="Roboto"/>
              </a:rPr>
              <a:t>Israel has been rescued from the bondage of Egypt, they have been promised a new land, they have no home, they are following Moses. </a:t>
            </a:r>
          </a:p>
        </p:txBody>
      </p:sp>
      <p:sp>
        <p:nvSpPr>
          <p:cNvPr id="5" name="TextBox 5"/>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a:solidFill>
                  <a:srgbClr val="16243F"/>
                </a:solidFill>
                <a:latin typeface="Roboto Bold"/>
              </a:rPr>
              <a:t>Exodus 33</a:t>
            </a:r>
          </a:p>
        </p:txBody>
      </p:sp>
      <p:pic>
        <p:nvPicPr>
          <p:cNvPr id="6" name="Picture 6"/>
          <p:cNvPicPr>
            <a:picLocks noChangeAspect="1"/>
          </p:cNvPicPr>
          <p:nvPr/>
        </p:nvPicPr>
        <p:blipFill>
          <a:blip r:embed="rId3"/>
          <a:srcRect/>
          <a:stretch>
            <a:fillRect/>
          </a:stretch>
        </p:blipFill>
        <p:spPr>
          <a:xfrm>
            <a:off x="16641544" y="8320752"/>
            <a:ext cx="1302179" cy="15987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51" t="23138" b="22260"/>
          <a:stretch>
            <a:fillRect/>
          </a:stretch>
        </p:blipFill>
        <p:spPr>
          <a:xfrm>
            <a:off x="0" y="0"/>
            <a:ext cx="18288000" cy="10287000"/>
          </a:xfrm>
          <a:prstGeom prst="rect">
            <a:avLst/>
          </a:prstGeom>
        </p:spPr>
      </p:pic>
      <p:sp>
        <p:nvSpPr>
          <p:cNvPr id="3" name="AutoShape 3"/>
          <p:cNvSpPr/>
          <p:nvPr/>
        </p:nvSpPr>
        <p:spPr>
          <a:xfrm>
            <a:off x="1028700" y="2263401"/>
            <a:ext cx="16230600" cy="76200"/>
          </a:xfrm>
          <a:prstGeom prst="rect">
            <a:avLst/>
          </a:prstGeom>
          <a:solidFill>
            <a:srgbClr val="AFDAEE"/>
          </a:solidFill>
        </p:spPr>
      </p:sp>
      <p:sp>
        <p:nvSpPr>
          <p:cNvPr id="4" name="TextBox 4"/>
          <p:cNvSpPr txBox="1"/>
          <p:nvPr/>
        </p:nvSpPr>
        <p:spPr>
          <a:xfrm>
            <a:off x="1028700" y="3012476"/>
            <a:ext cx="16230600" cy="4638675"/>
          </a:xfrm>
          <a:prstGeom prst="rect">
            <a:avLst/>
          </a:prstGeom>
        </p:spPr>
        <p:txBody>
          <a:bodyPr lIns="0" tIns="0" rIns="0" bIns="0" rtlCol="0" anchor="t">
            <a:spAutoFit/>
          </a:bodyPr>
          <a:lstStyle/>
          <a:p>
            <a:pPr>
              <a:lnSpc>
                <a:spcPts val="6120"/>
              </a:lnSpc>
            </a:pPr>
            <a:r>
              <a:rPr lang="en-US" sz="5100" spc="102">
                <a:solidFill>
                  <a:srgbClr val="16243F"/>
                </a:solidFill>
                <a:latin typeface="Roboto"/>
              </a:rPr>
              <a:t>The Lord said to Moses, “Depart; go up from here, you and the people whom you have brought up out of the land of Egypt, to the land of which I swore to Abraham, Isaac, and Jacob, saying, ‘To your offspring I will give it.’</a:t>
            </a:r>
          </a:p>
          <a:p>
            <a:pPr>
              <a:lnSpc>
                <a:spcPts val="6120"/>
              </a:lnSpc>
            </a:pPr>
            <a:endParaRPr lang="en-US" sz="5100" spc="102">
              <a:solidFill>
                <a:srgbClr val="16243F"/>
              </a:solidFill>
              <a:latin typeface="Roboto"/>
            </a:endParaRPr>
          </a:p>
        </p:txBody>
      </p:sp>
      <p:sp>
        <p:nvSpPr>
          <p:cNvPr id="5" name="TextBox 5"/>
          <p:cNvSpPr txBox="1"/>
          <p:nvPr/>
        </p:nvSpPr>
        <p:spPr>
          <a:xfrm>
            <a:off x="1028700" y="1219334"/>
            <a:ext cx="17259300" cy="1044067"/>
          </a:xfrm>
          <a:prstGeom prst="rect">
            <a:avLst/>
          </a:prstGeom>
        </p:spPr>
        <p:txBody>
          <a:bodyPr lIns="0" tIns="0" rIns="0" bIns="0" rtlCol="0" anchor="t">
            <a:spAutoFit/>
          </a:bodyPr>
          <a:lstStyle/>
          <a:p>
            <a:pPr>
              <a:lnSpc>
                <a:spcPts val="8383"/>
              </a:lnSpc>
            </a:pPr>
            <a:r>
              <a:rPr lang="en-US" sz="6399" spc="127">
                <a:solidFill>
                  <a:srgbClr val="16243F"/>
                </a:solidFill>
                <a:latin typeface="Roboto Bold"/>
              </a:rPr>
              <a:t>I. The Instruction from God</a:t>
            </a:r>
          </a:p>
        </p:txBody>
      </p:sp>
      <p:sp>
        <p:nvSpPr>
          <p:cNvPr id="6" name="TextBox 6"/>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1D4E86"/>
                </a:solidFill>
                <a:latin typeface="Roboto Bold"/>
              </a:rPr>
              <a:t>EXODUS 33:1</a:t>
            </a:r>
          </a:p>
        </p:txBody>
      </p:sp>
      <p:pic>
        <p:nvPicPr>
          <p:cNvPr id="7" name="Picture 7"/>
          <p:cNvPicPr>
            <a:picLocks noChangeAspect="1"/>
          </p:cNvPicPr>
          <p:nvPr/>
        </p:nvPicPr>
        <p:blipFill>
          <a:blip r:embed="rId3"/>
          <a:srcRect/>
          <a:stretch>
            <a:fillRect/>
          </a:stretch>
        </p:blipFill>
        <p:spPr>
          <a:xfrm>
            <a:off x="16641544" y="8320752"/>
            <a:ext cx="1302179" cy="15987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51" t="23138" b="22260"/>
          <a:stretch>
            <a:fillRect/>
          </a:stretch>
        </p:blipFill>
        <p:spPr>
          <a:xfrm>
            <a:off x="0" y="0"/>
            <a:ext cx="18288000" cy="10287000"/>
          </a:xfrm>
          <a:prstGeom prst="rect">
            <a:avLst/>
          </a:prstGeom>
        </p:spPr>
      </p:pic>
      <p:sp>
        <p:nvSpPr>
          <p:cNvPr id="3" name="AutoShape 3"/>
          <p:cNvSpPr/>
          <p:nvPr/>
        </p:nvSpPr>
        <p:spPr>
          <a:xfrm>
            <a:off x="1028700" y="2263401"/>
            <a:ext cx="16230600" cy="76200"/>
          </a:xfrm>
          <a:prstGeom prst="rect">
            <a:avLst/>
          </a:prstGeom>
          <a:solidFill>
            <a:srgbClr val="AFDAEE"/>
          </a:solidFill>
        </p:spPr>
      </p:sp>
      <p:pic>
        <p:nvPicPr>
          <p:cNvPr id="4" name="Picture 4"/>
          <p:cNvPicPr>
            <a:picLocks noChangeAspect="1"/>
          </p:cNvPicPr>
          <p:nvPr/>
        </p:nvPicPr>
        <p:blipFill>
          <a:blip r:embed="rId3"/>
          <a:srcRect/>
          <a:stretch>
            <a:fillRect/>
          </a:stretch>
        </p:blipFill>
        <p:spPr>
          <a:xfrm>
            <a:off x="16641544" y="8320752"/>
            <a:ext cx="1302179" cy="1598715"/>
          </a:xfrm>
          <a:prstGeom prst="rect">
            <a:avLst/>
          </a:prstGeom>
        </p:spPr>
      </p:pic>
      <p:sp>
        <p:nvSpPr>
          <p:cNvPr id="5" name="TextBox 5"/>
          <p:cNvSpPr txBox="1"/>
          <p:nvPr/>
        </p:nvSpPr>
        <p:spPr>
          <a:xfrm>
            <a:off x="1028700" y="3012476"/>
            <a:ext cx="16230600" cy="3867150"/>
          </a:xfrm>
          <a:prstGeom prst="rect">
            <a:avLst/>
          </a:prstGeom>
        </p:spPr>
        <p:txBody>
          <a:bodyPr lIns="0" tIns="0" rIns="0" bIns="0" rtlCol="0" anchor="t">
            <a:spAutoFit/>
          </a:bodyPr>
          <a:lstStyle/>
          <a:p>
            <a:pPr>
              <a:lnSpc>
                <a:spcPts val="6120"/>
              </a:lnSpc>
            </a:pPr>
            <a:r>
              <a:rPr lang="en-US" sz="5100" spc="102">
                <a:solidFill>
                  <a:srgbClr val="16243F"/>
                </a:solidFill>
                <a:latin typeface="Roboto"/>
              </a:rPr>
              <a:t>I will send an angel before you, and I will drive out the Canaanites, the Amorites, the Hittites, the Perizzites, the Hivites, and the Jebusites. </a:t>
            </a:r>
          </a:p>
          <a:p>
            <a:pPr>
              <a:lnSpc>
                <a:spcPts val="6120"/>
              </a:lnSpc>
            </a:pPr>
            <a:endParaRPr lang="en-US" sz="5100" spc="102">
              <a:solidFill>
                <a:srgbClr val="16243F"/>
              </a:solidFill>
              <a:latin typeface="Roboto"/>
            </a:endParaRPr>
          </a:p>
          <a:p>
            <a:pPr>
              <a:lnSpc>
                <a:spcPts val="6120"/>
              </a:lnSpc>
            </a:pPr>
            <a:endParaRPr lang="en-US" sz="5100" spc="102">
              <a:solidFill>
                <a:srgbClr val="16243F"/>
              </a:solidFill>
              <a:latin typeface="Roboto"/>
            </a:endParaRPr>
          </a:p>
        </p:txBody>
      </p:sp>
      <p:sp>
        <p:nvSpPr>
          <p:cNvPr id="6" name="TextBox 6"/>
          <p:cNvSpPr txBox="1"/>
          <p:nvPr/>
        </p:nvSpPr>
        <p:spPr>
          <a:xfrm>
            <a:off x="1028700" y="1219334"/>
            <a:ext cx="17259300" cy="1044067"/>
          </a:xfrm>
          <a:prstGeom prst="rect">
            <a:avLst/>
          </a:prstGeom>
        </p:spPr>
        <p:txBody>
          <a:bodyPr lIns="0" tIns="0" rIns="0" bIns="0" rtlCol="0" anchor="t">
            <a:spAutoFit/>
          </a:bodyPr>
          <a:lstStyle/>
          <a:p>
            <a:pPr>
              <a:lnSpc>
                <a:spcPts val="8383"/>
              </a:lnSpc>
            </a:pPr>
            <a:r>
              <a:rPr lang="en-US" sz="6399" spc="127">
                <a:solidFill>
                  <a:srgbClr val="16243F"/>
                </a:solidFill>
                <a:latin typeface="Roboto Bold"/>
              </a:rPr>
              <a:t>I. The Instruction from God</a:t>
            </a:r>
          </a:p>
        </p:txBody>
      </p:sp>
      <p:sp>
        <p:nvSpPr>
          <p:cNvPr id="7" name="TextBox 7"/>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1D4E86"/>
                </a:solidFill>
                <a:latin typeface="Roboto Bold"/>
              </a:rPr>
              <a:t>EXODUS 33:2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51" t="23138" b="22260"/>
          <a:stretch>
            <a:fillRect/>
          </a:stretch>
        </p:blipFill>
        <p:spPr>
          <a:xfrm>
            <a:off x="0" y="0"/>
            <a:ext cx="18288000" cy="10287000"/>
          </a:xfrm>
          <a:prstGeom prst="rect">
            <a:avLst/>
          </a:prstGeom>
        </p:spPr>
      </p:pic>
      <p:sp>
        <p:nvSpPr>
          <p:cNvPr id="3" name="AutoShape 3"/>
          <p:cNvSpPr/>
          <p:nvPr/>
        </p:nvSpPr>
        <p:spPr>
          <a:xfrm>
            <a:off x="1028700" y="2263401"/>
            <a:ext cx="16230600" cy="76200"/>
          </a:xfrm>
          <a:prstGeom prst="rect">
            <a:avLst/>
          </a:prstGeom>
          <a:solidFill>
            <a:srgbClr val="AFDAEE"/>
          </a:solidFill>
        </p:spPr>
      </p:sp>
      <p:sp>
        <p:nvSpPr>
          <p:cNvPr id="4" name="TextBox 4"/>
          <p:cNvSpPr txBox="1"/>
          <p:nvPr/>
        </p:nvSpPr>
        <p:spPr>
          <a:xfrm>
            <a:off x="1028700" y="2819400"/>
            <a:ext cx="15612844" cy="2324100"/>
          </a:xfrm>
          <a:prstGeom prst="rect">
            <a:avLst/>
          </a:prstGeom>
        </p:spPr>
        <p:txBody>
          <a:bodyPr lIns="0" tIns="0" rIns="0" bIns="0" rtlCol="0" anchor="t">
            <a:spAutoFit/>
          </a:bodyPr>
          <a:lstStyle/>
          <a:p>
            <a:pPr>
              <a:lnSpc>
                <a:spcPts val="6120"/>
              </a:lnSpc>
            </a:pPr>
            <a:r>
              <a:rPr lang="en-US" sz="5100" spc="102">
                <a:solidFill>
                  <a:srgbClr val="16243F"/>
                </a:solidFill>
                <a:latin typeface="Roboto"/>
              </a:rPr>
              <a:t>Go up to a land flowing with milk and honey; but I will not go up among you, lest I consume you on the way, for you are a stiff-necked people.</a:t>
            </a:r>
          </a:p>
        </p:txBody>
      </p:sp>
      <p:sp>
        <p:nvSpPr>
          <p:cNvPr id="5" name="TextBox 5"/>
          <p:cNvSpPr txBox="1"/>
          <p:nvPr/>
        </p:nvSpPr>
        <p:spPr>
          <a:xfrm>
            <a:off x="1028700" y="952500"/>
            <a:ext cx="17259300" cy="1044067"/>
          </a:xfrm>
          <a:prstGeom prst="rect">
            <a:avLst/>
          </a:prstGeom>
        </p:spPr>
        <p:txBody>
          <a:bodyPr lIns="0" tIns="0" rIns="0" bIns="0" rtlCol="0" anchor="t">
            <a:spAutoFit/>
          </a:bodyPr>
          <a:lstStyle/>
          <a:p>
            <a:pPr>
              <a:lnSpc>
                <a:spcPts val="8383"/>
              </a:lnSpc>
            </a:pPr>
            <a:r>
              <a:rPr lang="en-US" sz="6399" spc="127">
                <a:solidFill>
                  <a:srgbClr val="16243F"/>
                </a:solidFill>
                <a:latin typeface="Roboto Bold"/>
              </a:rPr>
              <a:t>II. The Problem</a:t>
            </a:r>
          </a:p>
        </p:txBody>
      </p:sp>
      <p:sp>
        <p:nvSpPr>
          <p:cNvPr id="6" name="TextBox 6"/>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1D4E86"/>
                </a:solidFill>
                <a:latin typeface="Roboto Bold"/>
              </a:rPr>
              <a:t>EXODUS 33:3</a:t>
            </a:r>
          </a:p>
        </p:txBody>
      </p:sp>
      <p:pic>
        <p:nvPicPr>
          <p:cNvPr id="7" name="Picture 7"/>
          <p:cNvPicPr>
            <a:picLocks noChangeAspect="1"/>
          </p:cNvPicPr>
          <p:nvPr/>
        </p:nvPicPr>
        <p:blipFill>
          <a:blip r:embed="rId3"/>
          <a:srcRect/>
          <a:stretch>
            <a:fillRect/>
          </a:stretch>
        </p:blipFill>
        <p:spPr>
          <a:xfrm>
            <a:off x="16641544" y="8320752"/>
            <a:ext cx="1302179" cy="15987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51" t="23138" b="22260"/>
          <a:stretch>
            <a:fillRect/>
          </a:stretch>
        </p:blipFill>
        <p:spPr>
          <a:xfrm>
            <a:off x="0" y="0"/>
            <a:ext cx="18288000" cy="10287000"/>
          </a:xfrm>
          <a:prstGeom prst="rect">
            <a:avLst/>
          </a:prstGeom>
        </p:spPr>
      </p:pic>
      <p:sp>
        <p:nvSpPr>
          <p:cNvPr id="3" name="AutoShape 3"/>
          <p:cNvSpPr/>
          <p:nvPr/>
        </p:nvSpPr>
        <p:spPr>
          <a:xfrm>
            <a:off x="1028700" y="2263401"/>
            <a:ext cx="16230600" cy="76200"/>
          </a:xfrm>
          <a:prstGeom prst="rect">
            <a:avLst/>
          </a:prstGeom>
          <a:solidFill>
            <a:srgbClr val="AFDAEE"/>
          </a:solidFill>
        </p:spPr>
      </p:sp>
      <p:sp>
        <p:nvSpPr>
          <p:cNvPr id="4" name="TextBox 4"/>
          <p:cNvSpPr txBox="1"/>
          <p:nvPr/>
        </p:nvSpPr>
        <p:spPr>
          <a:xfrm>
            <a:off x="1028700" y="2674783"/>
            <a:ext cx="15612844" cy="6181725"/>
          </a:xfrm>
          <a:prstGeom prst="rect">
            <a:avLst/>
          </a:prstGeom>
        </p:spPr>
        <p:txBody>
          <a:bodyPr lIns="0" tIns="0" rIns="0" bIns="0" rtlCol="0" anchor="t">
            <a:spAutoFit/>
          </a:bodyPr>
          <a:lstStyle/>
          <a:p>
            <a:pPr>
              <a:lnSpc>
                <a:spcPts val="6120"/>
              </a:lnSpc>
            </a:pPr>
            <a:r>
              <a:rPr lang="en-US" sz="5100" spc="102">
                <a:solidFill>
                  <a:srgbClr val="16243F"/>
                </a:solidFill>
                <a:latin typeface="Roboto"/>
              </a:rPr>
              <a:t>7 Now Moses used to take the tent and pitch it outside the camp, far off from the camp, and he called it the tent of meeting. And everyone who sought the Lord would go out to the tent of meeting, which was outside the camp. 8 Whenever Moses went out to the tent, all the people would rise up, and each would stand at his tent door, and watch Moses until he had gone into the tent. </a:t>
            </a:r>
          </a:p>
        </p:txBody>
      </p:sp>
      <p:sp>
        <p:nvSpPr>
          <p:cNvPr id="5" name="TextBox 5"/>
          <p:cNvSpPr txBox="1"/>
          <p:nvPr/>
        </p:nvSpPr>
        <p:spPr>
          <a:xfrm>
            <a:off x="1028700" y="1219334"/>
            <a:ext cx="17259300" cy="1044067"/>
          </a:xfrm>
          <a:prstGeom prst="rect">
            <a:avLst/>
          </a:prstGeom>
        </p:spPr>
        <p:txBody>
          <a:bodyPr lIns="0" tIns="0" rIns="0" bIns="0" rtlCol="0" anchor="t">
            <a:spAutoFit/>
          </a:bodyPr>
          <a:lstStyle/>
          <a:p>
            <a:pPr>
              <a:lnSpc>
                <a:spcPts val="8383"/>
              </a:lnSpc>
            </a:pPr>
            <a:r>
              <a:rPr lang="en-US" sz="6399" spc="127">
                <a:solidFill>
                  <a:srgbClr val="16243F"/>
                </a:solidFill>
                <a:latin typeface="Roboto Bold"/>
              </a:rPr>
              <a:t>III. God Meets and Talks with Moses</a:t>
            </a:r>
          </a:p>
        </p:txBody>
      </p:sp>
      <p:sp>
        <p:nvSpPr>
          <p:cNvPr id="6" name="TextBox 6"/>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1D4E86"/>
                </a:solidFill>
                <a:latin typeface="Roboto Bold"/>
              </a:rPr>
              <a:t>EXODUS 33:7-8</a:t>
            </a:r>
          </a:p>
        </p:txBody>
      </p:sp>
      <p:pic>
        <p:nvPicPr>
          <p:cNvPr id="7" name="Picture 7"/>
          <p:cNvPicPr>
            <a:picLocks noChangeAspect="1"/>
          </p:cNvPicPr>
          <p:nvPr/>
        </p:nvPicPr>
        <p:blipFill>
          <a:blip r:embed="rId3"/>
          <a:srcRect/>
          <a:stretch>
            <a:fillRect/>
          </a:stretch>
        </p:blipFill>
        <p:spPr>
          <a:xfrm>
            <a:off x="16641544" y="8320752"/>
            <a:ext cx="1302179" cy="15987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51" t="23138" b="22260"/>
          <a:stretch>
            <a:fillRect/>
          </a:stretch>
        </p:blipFill>
        <p:spPr>
          <a:xfrm>
            <a:off x="0" y="0"/>
            <a:ext cx="18288000" cy="10287000"/>
          </a:xfrm>
          <a:prstGeom prst="rect">
            <a:avLst/>
          </a:prstGeom>
        </p:spPr>
      </p:pic>
      <p:sp>
        <p:nvSpPr>
          <p:cNvPr id="3" name="AutoShape 3"/>
          <p:cNvSpPr/>
          <p:nvPr/>
        </p:nvSpPr>
        <p:spPr>
          <a:xfrm>
            <a:off x="1028700" y="2263401"/>
            <a:ext cx="16230600" cy="76200"/>
          </a:xfrm>
          <a:prstGeom prst="rect">
            <a:avLst/>
          </a:prstGeom>
          <a:solidFill>
            <a:srgbClr val="AFDAEE"/>
          </a:solidFill>
        </p:spPr>
      </p:sp>
      <p:sp>
        <p:nvSpPr>
          <p:cNvPr id="4" name="TextBox 4"/>
          <p:cNvSpPr txBox="1"/>
          <p:nvPr/>
        </p:nvSpPr>
        <p:spPr>
          <a:xfrm>
            <a:off x="1028700" y="2631920"/>
            <a:ext cx="15612844" cy="6267450"/>
          </a:xfrm>
          <a:prstGeom prst="rect">
            <a:avLst/>
          </a:prstGeom>
        </p:spPr>
        <p:txBody>
          <a:bodyPr lIns="0" tIns="0" rIns="0" bIns="0" rtlCol="0" anchor="t">
            <a:spAutoFit/>
          </a:bodyPr>
          <a:lstStyle/>
          <a:p>
            <a:pPr>
              <a:lnSpc>
                <a:spcPts val="5520"/>
              </a:lnSpc>
            </a:pPr>
            <a:r>
              <a:rPr lang="en-US" sz="4600" spc="92">
                <a:solidFill>
                  <a:srgbClr val="16243F"/>
                </a:solidFill>
                <a:latin typeface="Roboto"/>
              </a:rPr>
              <a:t> 9 When Moses entered the tent, the pillar of cloud would descend and stand at the entrance of the tent, and the Lord would speak with Moses. 10 And when all the people saw the pillar of cloud standing at the entrance of the tent, all the people would rise up and worship, each at his tent door. 11 Thus the Lord used to speak to Moses face to face, as a man speaks to his friend. When Moses turned again into the camp, his assistant Joshua the son of Nun, a young man, would not depart from the tent.</a:t>
            </a:r>
          </a:p>
        </p:txBody>
      </p:sp>
      <p:sp>
        <p:nvSpPr>
          <p:cNvPr id="5" name="TextBox 5"/>
          <p:cNvSpPr txBox="1"/>
          <p:nvPr/>
        </p:nvSpPr>
        <p:spPr>
          <a:xfrm>
            <a:off x="1028700" y="1219334"/>
            <a:ext cx="17259300" cy="1044067"/>
          </a:xfrm>
          <a:prstGeom prst="rect">
            <a:avLst/>
          </a:prstGeom>
        </p:spPr>
        <p:txBody>
          <a:bodyPr lIns="0" tIns="0" rIns="0" bIns="0" rtlCol="0" anchor="t">
            <a:spAutoFit/>
          </a:bodyPr>
          <a:lstStyle/>
          <a:p>
            <a:pPr>
              <a:lnSpc>
                <a:spcPts val="8383"/>
              </a:lnSpc>
            </a:pPr>
            <a:r>
              <a:rPr lang="en-US" sz="6399" spc="127">
                <a:solidFill>
                  <a:srgbClr val="16243F"/>
                </a:solidFill>
                <a:latin typeface="Roboto Bold"/>
              </a:rPr>
              <a:t>III. God Meets and Talks with Moses</a:t>
            </a:r>
          </a:p>
        </p:txBody>
      </p:sp>
      <p:sp>
        <p:nvSpPr>
          <p:cNvPr id="6" name="TextBox 6"/>
          <p:cNvSpPr txBox="1"/>
          <p:nvPr/>
        </p:nvSpPr>
        <p:spPr>
          <a:xfrm>
            <a:off x="1028700" y="9058340"/>
            <a:ext cx="14567502" cy="776478"/>
          </a:xfrm>
          <a:prstGeom prst="rect">
            <a:avLst/>
          </a:prstGeom>
        </p:spPr>
        <p:txBody>
          <a:bodyPr lIns="0" tIns="0" rIns="0" bIns="0" rtlCol="0" anchor="t">
            <a:spAutoFit/>
          </a:bodyPr>
          <a:lstStyle/>
          <a:p>
            <a:pPr>
              <a:lnSpc>
                <a:spcPts val="6426"/>
              </a:lnSpc>
            </a:pPr>
            <a:r>
              <a:rPr lang="en-US" sz="4200" spc="462">
                <a:solidFill>
                  <a:srgbClr val="1D4E86"/>
                </a:solidFill>
                <a:latin typeface="Roboto Bold"/>
              </a:rPr>
              <a:t>EXODUS 33:9-11</a:t>
            </a:r>
          </a:p>
        </p:txBody>
      </p:sp>
      <p:pic>
        <p:nvPicPr>
          <p:cNvPr id="7" name="Picture 7"/>
          <p:cNvPicPr>
            <a:picLocks noChangeAspect="1"/>
          </p:cNvPicPr>
          <p:nvPr/>
        </p:nvPicPr>
        <p:blipFill>
          <a:blip r:embed="rId3"/>
          <a:srcRect/>
          <a:stretch>
            <a:fillRect/>
          </a:stretch>
        </p:blipFill>
        <p:spPr>
          <a:xfrm>
            <a:off x="16641544" y="8320752"/>
            <a:ext cx="1302179" cy="15987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1062</Words>
  <Application>Microsoft Office PowerPoint</Application>
  <PresentationFormat>Custom</PresentationFormat>
  <Paragraphs>59</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League Gothic</vt:lpstr>
      <vt:lpstr>Roboto Bold</vt:lpstr>
      <vt:lpstr>Arial</vt:lpstr>
      <vt:lpstr>Roboto Italics</vt:lpstr>
      <vt:lpstr>Roboto</vt:lpstr>
      <vt:lpstr>Roboto Condensed Bold</vt:lpstr>
      <vt:lpstr>Regular Brush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 Me Your Glory</dc:title>
  <dc:creator>Pastor Marc Ramirez</dc:creator>
  <cp:lastModifiedBy>Marc Ramirez</cp:lastModifiedBy>
  <cp:revision>1</cp:revision>
  <dcterms:created xsi:type="dcterms:W3CDTF">2006-08-16T00:00:00Z</dcterms:created>
  <dcterms:modified xsi:type="dcterms:W3CDTF">2023-02-05T14:46:15Z</dcterms:modified>
  <dc:identifier>DAFZiyNEwXg</dc:identifier>
</cp:coreProperties>
</file>