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ontserrat Classic" panose="020B0604020202020204" charset="0"/>
      <p:regular r:id="rId29"/>
    </p:embeddedFont>
    <p:embeddedFont>
      <p:font typeface="Oswald" panose="020B0604020202020204" charset="0"/>
      <p:regular r:id="rId30"/>
    </p:embeddedFont>
    <p:embeddedFont>
      <p:font typeface="Roboto" panose="02000000000000000000" pitchFamily="2" charset="0"/>
      <p:regular r:id="rId31"/>
    </p:embeddedFont>
    <p:embeddedFont>
      <p:font typeface="Roboto Bold" panose="020B0604020202020204" charset="0"/>
      <p:regular r:id="rId32"/>
    </p:embeddedFont>
    <p:embeddedFont>
      <p:font typeface="Roboto Condensed" panose="020B0604020202020204" charset="0"/>
      <p:regular r:id="rId33"/>
    </p:embeddedFont>
    <p:embeddedFont>
      <p:font typeface="Roboto Italics"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 can swap out the background picture with whatever you'd like! If you want to make the picture darker, you can adjust the transparency on the top 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6516331" y="8042394"/>
            <a:ext cx="5255337" cy="1791896"/>
          </a:xfrm>
          <a:prstGeom prst="rect">
            <a:avLst/>
          </a:prstGeom>
        </p:spPr>
      </p:pic>
      <p:grpSp>
        <p:nvGrpSpPr>
          <p:cNvPr id="4" name="Group 4"/>
          <p:cNvGrpSpPr/>
          <p:nvPr/>
        </p:nvGrpSpPr>
        <p:grpSpPr>
          <a:xfrm>
            <a:off x="1028700" y="3553628"/>
            <a:ext cx="16230600" cy="3179744"/>
            <a:chOff x="0" y="0"/>
            <a:chExt cx="21640800" cy="4239658"/>
          </a:xfrm>
        </p:grpSpPr>
        <p:sp>
          <p:nvSpPr>
            <p:cNvPr id="5" name="TextBox 5"/>
            <p:cNvSpPr txBox="1"/>
            <p:nvPr/>
          </p:nvSpPr>
          <p:spPr>
            <a:xfrm>
              <a:off x="0" y="171450"/>
              <a:ext cx="21640800" cy="1941153"/>
            </a:xfrm>
            <a:prstGeom prst="rect">
              <a:avLst/>
            </a:prstGeom>
          </p:spPr>
          <p:txBody>
            <a:bodyPr lIns="0" tIns="0" rIns="0" bIns="0" rtlCol="0" anchor="t">
              <a:spAutoFit/>
            </a:bodyPr>
            <a:lstStyle/>
            <a:p>
              <a:pPr algn="ctr">
                <a:lnSpc>
                  <a:spcPts val="10504"/>
                </a:lnSpc>
              </a:pPr>
              <a:r>
                <a:rPr lang="en-US" sz="10400" spc="249">
                  <a:solidFill>
                    <a:srgbClr val="FFFFFF"/>
                  </a:solidFill>
                  <a:latin typeface="Roboto Bold"/>
                </a:rPr>
                <a:t>TRAINING TO PREPARE</a:t>
              </a:r>
            </a:p>
          </p:txBody>
        </p:sp>
        <p:sp>
          <p:nvSpPr>
            <p:cNvPr id="6" name="TextBox 6"/>
            <p:cNvSpPr txBox="1"/>
            <p:nvPr/>
          </p:nvSpPr>
          <p:spPr>
            <a:xfrm>
              <a:off x="0" y="3036333"/>
              <a:ext cx="21640800" cy="1203325"/>
            </a:xfrm>
            <a:prstGeom prst="rect">
              <a:avLst/>
            </a:prstGeom>
          </p:spPr>
          <p:txBody>
            <a:bodyPr lIns="0" tIns="0" rIns="0" bIns="0" rtlCol="0" anchor="t">
              <a:spAutoFit/>
            </a:bodyPr>
            <a:lstStyle/>
            <a:p>
              <a:pPr algn="ctr">
                <a:lnSpc>
                  <a:spcPts val="7079"/>
                </a:lnSpc>
              </a:pPr>
              <a:r>
                <a:rPr lang="en-US" sz="5899" spc="294">
                  <a:solidFill>
                    <a:srgbClr val="FFFFFF"/>
                  </a:solidFill>
                  <a:latin typeface="Roboto Condensed"/>
                </a:rPr>
                <a:t>Proverbs 22:6</a:t>
              </a:r>
            </a:p>
          </p:txBody>
        </p:sp>
      </p:grpSp>
      <p:pic>
        <p:nvPicPr>
          <p:cNvPr id="7" name="Picture 7"/>
          <p:cNvPicPr>
            <a:picLocks noChangeAspect="1"/>
          </p:cNvPicPr>
          <p:nvPr/>
        </p:nvPicPr>
        <p:blipFill>
          <a:blip r:embed="rId5"/>
          <a:srcRect/>
          <a:stretch>
            <a:fillRect/>
          </a:stretch>
        </p:blipFill>
        <p:spPr>
          <a:xfrm>
            <a:off x="2388622" y="5524870"/>
            <a:ext cx="13510756" cy="554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211745"/>
            <a:ext cx="12912199" cy="3223895"/>
          </a:xfrm>
          <a:prstGeom prst="rect">
            <a:avLst/>
          </a:prstGeom>
        </p:spPr>
        <p:txBody>
          <a:bodyPr lIns="0" tIns="0" rIns="0" bIns="0" rtlCol="0" anchor="t">
            <a:spAutoFit/>
          </a:bodyPr>
          <a:lstStyle/>
          <a:p>
            <a:pPr>
              <a:lnSpc>
                <a:spcPts val="8514"/>
              </a:lnSpc>
            </a:pPr>
            <a:r>
              <a:rPr lang="en-US" sz="6499" spc="129">
                <a:solidFill>
                  <a:srgbClr val="F8FBFD"/>
                </a:solidFill>
                <a:latin typeface="Roboto Bold"/>
              </a:rPr>
              <a:t>What does it mean to ‘train up’ your children?</a:t>
            </a:r>
          </a:p>
          <a:p>
            <a:pPr>
              <a:lnSpc>
                <a:spcPts val="8515"/>
              </a:lnSpc>
            </a:pPr>
            <a:endParaRPr lang="en-US" sz="6499" spc="129">
              <a:solidFill>
                <a:srgbClr val="F8FBFD"/>
              </a:solidFill>
              <a:latin typeface="Roboto Bold"/>
            </a:endParaRPr>
          </a:p>
        </p:txBody>
      </p:sp>
      <p:sp>
        <p:nvSpPr>
          <p:cNvPr id="4" name="TextBox 4"/>
          <p:cNvSpPr txBox="1"/>
          <p:nvPr/>
        </p:nvSpPr>
        <p:spPr>
          <a:xfrm>
            <a:off x="1028700" y="3022001"/>
            <a:ext cx="16230600" cy="828675"/>
          </a:xfrm>
          <a:prstGeom prst="rect">
            <a:avLst/>
          </a:prstGeom>
        </p:spPr>
        <p:txBody>
          <a:bodyPr lIns="0" tIns="0" rIns="0" bIns="0" rtlCol="0" anchor="t">
            <a:spAutoFit/>
          </a:bodyPr>
          <a:lstStyle/>
          <a:p>
            <a:pPr>
              <a:lnSpc>
                <a:spcPts val="6599"/>
              </a:lnSpc>
            </a:pPr>
            <a:r>
              <a:rPr lang="en-US" sz="5499" spc="109">
                <a:solidFill>
                  <a:srgbClr val="F8FBFD"/>
                </a:solidFill>
                <a:latin typeface="Roboto"/>
              </a:rPr>
              <a:t>1.Training is intentional not passive. </a:t>
            </a:r>
          </a:p>
        </p:txBody>
      </p:sp>
      <p:sp>
        <p:nvSpPr>
          <p:cNvPr id="5" name="TextBox 5"/>
          <p:cNvSpPr txBox="1"/>
          <p:nvPr/>
        </p:nvSpPr>
        <p:spPr>
          <a:xfrm>
            <a:off x="1028700" y="4159340"/>
            <a:ext cx="16230600" cy="2486025"/>
          </a:xfrm>
          <a:prstGeom prst="rect">
            <a:avLst/>
          </a:prstGeom>
        </p:spPr>
        <p:txBody>
          <a:bodyPr lIns="0" tIns="0" rIns="0" bIns="0" rtlCol="0" anchor="t">
            <a:spAutoFit/>
          </a:bodyPr>
          <a:lstStyle/>
          <a:p>
            <a:pPr>
              <a:lnSpc>
                <a:spcPts val="6599"/>
              </a:lnSpc>
            </a:pPr>
            <a:r>
              <a:rPr lang="en-US" sz="5499" spc="109">
                <a:solidFill>
                  <a:srgbClr val="F8FBFD"/>
                </a:solidFill>
                <a:latin typeface="Roboto Bold"/>
              </a:rPr>
              <a:t>2.Training shepherds your child’s heart it does not only focus on their behavior or actions.</a:t>
            </a:r>
          </a:p>
          <a:p>
            <a:pPr>
              <a:lnSpc>
                <a:spcPts val="6599"/>
              </a:lnSpc>
            </a:pPr>
            <a:endParaRPr lang="en-US" sz="5499" spc="109">
              <a:solidFill>
                <a:srgbClr val="F8FBFD"/>
              </a:solidFill>
              <a:latin typeface="Roboto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211745"/>
            <a:ext cx="12912199" cy="3223895"/>
          </a:xfrm>
          <a:prstGeom prst="rect">
            <a:avLst/>
          </a:prstGeom>
        </p:spPr>
        <p:txBody>
          <a:bodyPr lIns="0" tIns="0" rIns="0" bIns="0" rtlCol="0" anchor="t">
            <a:spAutoFit/>
          </a:bodyPr>
          <a:lstStyle/>
          <a:p>
            <a:pPr>
              <a:lnSpc>
                <a:spcPts val="8514"/>
              </a:lnSpc>
            </a:pPr>
            <a:r>
              <a:rPr lang="en-US" sz="6499" spc="129">
                <a:solidFill>
                  <a:srgbClr val="F8FBFD"/>
                </a:solidFill>
                <a:latin typeface="Roboto Bold"/>
              </a:rPr>
              <a:t>What does it mean to ‘train up’ your children?</a:t>
            </a:r>
          </a:p>
          <a:p>
            <a:pPr>
              <a:lnSpc>
                <a:spcPts val="8515"/>
              </a:lnSpc>
            </a:pPr>
            <a:endParaRPr lang="en-US" sz="6499" spc="129">
              <a:solidFill>
                <a:srgbClr val="F8FBFD"/>
              </a:solidFill>
              <a:latin typeface="Roboto Bold"/>
            </a:endParaRPr>
          </a:p>
        </p:txBody>
      </p:sp>
      <p:sp>
        <p:nvSpPr>
          <p:cNvPr id="4" name="TextBox 4"/>
          <p:cNvSpPr txBox="1"/>
          <p:nvPr/>
        </p:nvSpPr>
        <p:spPr>
          <a:xfrm>
            <a:off x="1028700" y="3022001"/>
            <a:ext cx="16230600" cy="1657350"/>
          </a:xfrm>
          <a:prstGeom prst="rect">
            <a:avLst/>
          </a:prstGeom>
        </p:spPr>
        <p:txBody>
          <a:bodyPr lIns="0" tIns="0" rIns="0" bIns="0" rtlCol="0" anchor="t">
            <a:spAutoFit/>
          </a:bodyPr>
          <a:lstStyle/>
          <a:p>
            <a:pPr>
              <a:lnSpc>
                <a:spcPts val="6599"/>
              </a:lnSpc>
            </a:pPr>
            <a:r>
              <a:rPr lang="en-US" sz="5499" spc="109">
                <a:solidFill>
                  <a:srgbClr val="F8FBFD"/>
                </a:solidFill>
                <a:latin typeface="Roboto"/>
              </a:rPr>
              <a:t>3) Training absolutely requires discipline.</a:t>
            </a:r>
          </a:p>
          <a:p>
            <a:pPr>
              <a:lnSpc>
                <a:spcPts val="6599"/>
              </a:lnSpc>
            </a:pPr>
            <a:endParaRPr lang="en-US" sz="5499" spc="109">
              <a:solidFill>
                <a:srgbClr val="F8FBFD"/>
              </a:solidFill>
              <a:latin typeface="Roboto"/>
            </a:endParaRPr>
          </a:p>
        </p:txBody>
      </p:sp>
      <p:sp>
        <p:nvSpPr>
          <p:cNvPr id="5" name="TextBox 5"/>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PROVERBS 22:15</a:t>
            </a:r>
          </a:p>
        </p:txBody>
      </p:sp>
      <p:sp>
        <p:nvSpPr>
          <p:cNvPr id="6" name="TextBox 6"/>
          <p:cNvSpPr txBox="1"/>
          <p:nvPr/>
        </p:nvSpPr>
        <p:spPr>
          <a:xfrm>
            <a:off x="1028700" y="7391465"/>
            <a:ext cx="14567502" cy="1924050"/>
          </a:xfrm>
          <a:prstGeom prst="rect">
            <a:avLst/>
          </a:prstGeom>
        </p:spPr>
        <p:txBody>
          <a:bodyPr lIns="0" tIns="0" rIns="0" bIns="0" rtlCol="0" anchor="t">
            <a:spAutoFit/>
          </a:bodyPr>
          <a:lstStyle/>
          <a:p>
            <a:pPr>
              <a:lnSpc>
                <a:spcPts val="5039"/>
              </a:lnSpc>
            </a:pPr>
            <a:r>
              <a:rPr lang="en-US" sz="4199" spc="83">
                <a:solidFill>
                  <a:srgbClr val="F8FBFD"/>
                </a:solidFill>
                <a:latin typeface="Roboto Italics"/>
              </a:rPr>
              <a:t>Folly is bound up in the heart of a child, but the rod of discipline drives it far from him. </a:t>
            </a:r>
          </a:p>
          <a:p>
            <a:pPr>
              <a:lnSpc>
                <a:spcPts val="5039"/>
              </a:lnSpc>
            </a:pPr>
            <a:endParaRPr lang="en-US" sz="4199" spc="83">
              <a:solidFill>
                <a:srgbClr val="F8FBFD"/>
              </a:solidFill>
              <a:latin typeface="Roboto Itali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211745"/>
            <a:ext cx="12912199" cy="3223895"/>
          </a:xfrm>
          <a:prstGeom prst="rect">
            <a:avLst/>
          </a:prstGeom>
        </p:spPr>
        <p:txBody>
          <a:bodyPr lIns="0" tIns="0" rIns="0" bIns="0" rtlCol="0" anchor="t">
            <a:spAutoFit/>
          </a:bodyPr>
          <a:lstStyle/>
          <a:p>
            <a:pPr>
              <a:lnSpc>
                <a:spcPts val="8514"/>
              </a:lnSpc>
            </a:pPr>
            <a:r>
              <a:rPr lang="en-US" sz="6499" spc="129">
                <a:solidFill>
                  <a:srgbClr val="F8FBFD"/>
                </a:solidFill>
                <a:latin typeface="Roboto Bold"/>
              </a:rPr>
              <a:t>What does it mean to ‘train up’ your children?</a:t>
            </a:r>
          </a:p>
          <a:p>
            <a:pPr>
              <a:lnSpc>
                <a:spcPts val="8515"/>
              </a:lnSpc>
            </a:pPr>
            <a:endParaRPr lang="en-US" sz="6499" spc="129">
              <a:solidFill>
                <a:srgbClr val="F8FBFD"/>
              </a:solidFill>
              <a:latin typeface="Roboto Bold"/>
            </a:endParaRPr>
          </a:p>
        </p:txBody>
      </p:sp>
      <p:sp>
        <p:nvSpPr>
          <p:cNvPr id="4" name="TextBox 4"/>
          <p:cNvSpPr txBox="1"/>
          <p:nvPr/>
        </p:nvSpPr>
        <p:spPr>
          <a:xfrm>
            <a:off x="1028700" y="3022001"/>
            <a:ext cx="16230600" cy="1657350"/>
          </a:xfrm>
          <a:prstGeom prst="rect">
            <a:avLst/>
          </a:prstGeom>
        </p:spPr>
        <p:txBody>
          <a:bodyPr lIns="0" tIns="0" rIns="0" bIns="0" rtlCol="0" anchor="t">
            <a:spAutoFit/>
          </a:bodyPr>
          <a:lstStyle/>
          <a:p>
            <a:pPr>
              <a:lnSpc>
                <a:spcPts val="6599"/>
              </a:lnSpc>
            </a:pPr>
            <a:r>
              <a:rPr lang="en-US" sz="5499" spc="109">
                <a:solidFill>
                  <a:srgbClr val="F8FBFD"/>
                </a:solidFill>
                <a:latin typeface="Roboto"/>
              </a:rPr>
              <a:t>3) Training absolutely requires discipline.</a:t>
            </a:r>
          </a:p>
          <a:p>
            <a:pPr>
              <a:lnSpc>
                <a:spcPts val="6599"/>
              </a:lnSpc>
            </a:pPr>
            <a:endParaRPr lang="en-US" sz="5499" spc="109">
              <a:solidFill>
                <a:srgbClr val="F8FBFD"/>
              </a:solidFill>
              <a:latin typeface="Roboto"/>
            </a:endParaRPr>
          </a:p>
        </p:txBody>
      </p:sp>
      <p:sp>
        <p:nvSpPr>
          <p:cNvPr id="5" name="TextBox 5"/>
          <p:cNvSpPr txBox="1"/>
          <p:nvPr/>
        </p:nvSpPr>
        <p:spPr>
          <a:xfrm>
            <a:off x="1028700" y="4159340"/>
            <a:ext cx="16230600" cy="2486025"/>
          </a:xfrm>
          <a:prstGeom prst="rect">
            <a:avLst/>
          </a:prstGeom>
        </p:spPr>
        <p:txBody>
          <a:bodyPr lIns="0" tIns="0" rIns="0" bIns="0" rtlCol="0" anchor="t">
            <a:spAutoFit/>
          </a:bodyPr>
          <a:lstStyle/>
          <a:p>
            <a:pPr>
              <a:lnSpc>
                <a:spcPts val="6599"/>
              </a:lnSpc>
            </a:pPr>
            <a:r>
              <a:rPr lang="en-US" sz="5499" spc="109">
                <a:solidFill>
                  <a:srgbClr val="F8FBFD"/>
                </a:solidFill>
                <a:latin typeface="Roboto Bold"/>
              </a:rPr>
              <a:t>4) Training requires the child’s awareness. </a:t>
            </a:r>
          </a:p>
          <a:p>
            <a:pPr>
              <a:lnSpc>
                <a:spcPts val="6599"/>
              </a:lnSpc>
            </a:pPr>
            <a:endParaRPr lang="en-US" sz="5499" spc="109">
              <a:solidFill>
                <a:srgbClr val="F8FBFD"/>
              </a:solidFill>
              <a:latin typeface="Roboto Bold"/>
            </a:endParaRPr>
          </a:p>
          <a:p>
            <a:pPr>
              <a:lnSpc>
                <a:spcPts val="6599"/>
              </a:lnSpc>
            </a:pPr>
            <a:endParaRPr lang="en-US" sz="5499" spc="109">
              <a:solidFill>
                <a:srgbClr val="F8FBFD"/>
              </a:solidFill>
              <a:latin typeface="Robot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1028700" y="942343"/>
            <a:ext cx="15859398" cy="4461510"/>
          </a:xfrm>
          <a:prstGeom prst="rect">
            <a:avLst/>
          </a:prstGeom>
        </p:spPr>
        <p:txBody>
          <a:bodyPr lIns="0" tIns="0" rIns="0" bIns="0" rtlCol="0" anchor="t">
            <a:spAutoFit/>
          </a:bodyPr>
          <a:lstStyle/>
          <a:p>
            <a:pPr>
              <a:lnSpc>
                <a:spcPts val="8819"/>
              </a:lnSpc>
            </a:pPr>
            <a:r>
              <a:rPr lang="en-US" sz="6999" spc="62">
                <a:solidFill>
                  <a:srgbClr val="2F2F2F"/>
                </a:solidFill>
                <a:latin typeface="Roboto"/>
              </a:rPr>
              <a:t>Train up a child </a:t>
            </a:r>
            <a:r>
              <a:rPr lang="en-US" sz="6999" spc="62">
                <a:solidFill>
                  <a:srgbClr val="2F2F2F"/>
                </a:solidFill>
                <a:latin typeface="Roboto Bold"/>
              </a:rPr>
              <a:t>in the way he should go</a:t>
            </a:r>
            <a:r>
              <a:rPr lang="en-US" sz="6999" spc="62">
                <a:solidFill>
                  <a:srgbClr val="2F2F2F"/>
                </a:solidFill>
                <a:latin typeface="Roboto"/>
              </a:rPr>
              <a:t>; even when he is old he will not depart from it.</a:t>
            </a:r>
          </a:p>
          <a:p>
            <a:pPr>
              <a:lnSpc>
                <a:spcPts val="8819"/>
              </a:lnSpc>
            </a:pPr>
            <a:endParaRPr lang="en-US" sz="6999" spc="62">
              <a:solidFill>
                <a:srgbClr val="2F2F2F"/>
              </a:solidFill>
              <a:latin typeface="Roboto"/>
            </a:endParaRPr>
          </a:p>
        </p:txBody>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PROVERBS 22:6</a:t>
            </a:r>
          </a:p>
        </p:txBody>
      </p:sp>
      <p:sp>
        <p:nvSpPr>
          <p:cNvPr id="5" name="AutoShape 5"/>
          <p:cNvSpPr/>
          <p:nvPr/>
        </p:nvSpPr>
        <p:spPr>
          <a:xfrm>
            <a:off x="1028700" y="8796774"/>
            <a:ext cx="4662291" cy="182680"/>
          </a:xfrm>
          <a:prstGeom prst="rect">
            <a:avLst/>
          </a:prstGeom>
          <a:solidFill>
            <a:srgbClr val="16234F"/>
          </a:solid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1028700" y="942343"/>
            <a:ext cx="15859398" cy="4461510"/>
          </a:xfrm>
          <a:prstGeom prst="rect">
            <a:avLst/>
          </a:prstGeom>
        </p:spPr>
        <p:txBody>
          <a:bodyPr lIns="0" tIns="0" rIns="0" bIns="0" rtlCol="0" anchor="t">
            <a:spAutoFit/>
          </a:bodyPr>
          <a:lstStyle/>
          <a:p>
            <a:pPr>
              <a:lnSpc>
                <a:spcPts val="8819"/>
              </a:lnSpc>
            </a:pPr>
            <a:r>
              <a:rPr lang="en-US" sz="6999" spc="62">
                <a:solidFill>
                  <a:srgbClr val="2F2F2F"/>
                </a:solidFill>
                <a:latin typeface="Roboto"/>
              </a:rPr>
              <a:t>Train up a child </a:t>
            </a:r>
            <a:r>
              <a:rPr lang="en-US" sz="6999" spc="62">
                <a:solidFill>
                  <a:srgbClr val="2F2F2F"/>
                </a:solidFill>
                <a:latin typeface="Roboto Bold"/>
              </a:rPr>
              <a:t>in the way he should go</a:t>
            </a:r>
            <a:r>
              <a:rPr lang="en-US" sz="6999" spc="62">
                <a:solidFill>
                  <a:srgbClr val="2F2F2F"/>
                </a:solidFill>
                <a:latin typeface="Roboto"/>
              </a:rPr>
              <a:t>; even when he is old he will not depart from it.</a:t>
            </a:r>
          </a:p>
          <a:p>
            <a:pPr>
              <a:lnSpc>
                <a:spcPts val="8819"/>
              </a:lnSpc>
            </a:pPr>
            <a:endParaRPr lang="en-US" sz="6999" spc="62">
              <a:solidFill>
                <a:srgbClr val="2F2F2F"/>
              </a:solidFill>
              <a:latin typeface="Roboto"/>
            </a:endParaRPr>
          </a:p>
        </p:txBody>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PROVERBS 22:6</a:t>
            </a:r>
          </a:p>
        </p:txBody>
      </p:sp>
      <p:sp>
        <p:nvSpPr>
          <p:cNvPr id="5" name="AutoShape 5"/>
          <p:cNvSpPr/>
          <p:nvPr/>
        </p:nvSpPr>
        <p:spPr>
          <a:xfrm>
            <a:off x="1028700" y="8796774"/>
            <a:ext cx="4662291" cy="182680"/>
          </a:xfrm>
          <a:prstGeom prst="rect">
            <a:avLst/>
          </a:prstGeom>
          <a:solidFill>
            <a:srgbClr val="16234F"/>
          </a:solidFill>
        </p:spPr>
      </p:sp>
      <p:sp>
        <p:nvSpPr>
          <p:cNvPr id="6" name="TextBox 6"/>
          <p:cNvSpPr txBox="1"/>
          <p:nvPr/>
        </p:nvSpPr>
        <p:spPr>
          <a:xfrm>
            <a:off x="1028700" y="5430523"/>
            <a:ext cx="15859398" cy="2074545"/>
          </a:xfrm>
          <a:prstGeom prst="rect">
            <a:avLst/>
          </a:prstGeom>
        </p:spPr>
        <p:txBody>
          <a:bodyPr lIns="0" tIns="0" rIns="0" bIns="0" rtlCol="0" anchor="t">
            <a:spAutoFit/>
          </a:bodyPr>
          <a:lstStyle/>
          <a:p>
            <a:pPr>
              <a:lnSpc>
                <a:spcPts val="8189"/>
              </a:lnSpc>
            </a:pPr>
            <a:r>
              <a:rPr lang="en-US" sz="6499" spc="58">
                <a:solidFill>
                  <a:srgbClr val="2F2F2F"/>
                </a:solidFill>
                <a:latin typeface="Roboto Italics"/>
              </a:rPr>
              <a:t>'according to what his way demands’</a:t>
            </a:r>
          </a:p>
          <a:p>
            <a:pPr>
              <a:lnSpc>
                <a:spcPts val="8189"/>
              </a:lnSpc>
            </a:pPr>
            <a:endParaRPr lang="en-US" sz="6499" spc="58">
              <a:solidFill>
                <a:srgbClr val="2F2F2F"/>
              </a:solidFill>
              <a:latin typeface="Roboto Itali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821" b="9821"/>
          <a:stretch>
            <a:fillRect/>
          </a:stretch>
        </p:blipFill>
        <p:spPr>
          <a:xfrm>
            <a:off x="0" y="0"/>
            <a:ext cx="18288000" cy="10287000"/>
          </a:xfrm>
          <a:prstGeom prst="rect">
            <a:avLst/>
          </a:prstGeom>
        </p:spPr>
      </p:pic>
      <p:sp>
        <p:nvSpPr>
          <p:cNvPr id="3" name="TextBox 3"/>
          <p:cNvSpPr txBox="1"/>
          <p:nvPr/>
        </p:nvSpPr>
        <p:spPr>
          <a:xfrm>
            <a:off x="5448209" y="323850"/>
            <a:ext cx="8121629" cy="2762250"/>
          </a:xfrm>
          <a:prstGeom prst="rect">
            <a:avLst/>
          </a:prstGeom>
        </p:spPr>
        <p:txBody>
          <a:bodyPr lIns="0" tIns="0" rIns="0" bIns="0" rtlCol="0" anchor="t">
            <a:spAutoFit/>
          </a:bodyPr>
          <a:lstStyle/>
          <a:p>
            <a:pPr algn="ctr">
              <a:lnSpc>
                <a:spcPts val="10800"/>
              </a:lnSpc>
            </a:pPr>
            <a:r>
              <a:rPr lang="en-US" sz="9000">
                <a:solidFill>
                  <a:srgbClr val="2F2F2F"/>
                </a:solidFill>
                <a:latin typeface="Roboto"/>
              </a:rPr>
              <a:t>Two Ways to Live</a:t>
            </a:r>
          </a:p>
        </p:txBody>
      </p:sp>
      <p:sp>
        <p:nvSpPr>
          <p:cNvPr id="4" name="TextBox 4"/>
          <p:cNvSpPr txBox="1"/>
          <p:nvPr/>
        </p:nvSpPr>
        <p:spPr>
          <a:xfrm>
            <a:off x="372320" y="6421545"/>
            <a:ext cx="5597128" cy="828675"/>
          </a:xfrm>
          <a:prstGeom prst="rect">
            <a:avLst/>
          </a:prstGeom>
        </p:spPr>
        <p:txBody>
          <a:bodyPr lIns="0" tIns="0" rIns="0" bIns="0" rtlCol="0" anchor="t">
            <a:spAutoFit/>
          </a:bodyPr>
          <a:lstStyle/>
          <a:p>
            <a:pPr algn="ctr">
              <a:lnSpc>
                <a:spcPts val="6599"/>
              </a:lnSpc>
              <a:spcBef>
                <a:spcPct val="0"/>
              </a:spcBef>
            </a:pPr>
            <a:r>
              <a:rPr lang="en-US" sz="5499" spc="109">
                <a:solidFill>
                  <a:srgbClr val="2F2F2F"/>
                </a:solidFill>
                <a:latin typeface="Roboto"/>
              </a:rPr>
              <a:t>The Way of Fools</a:t>
            </a:r>
          </a:p>
        </p:txBody>
      </p:sp>
      <p:sp>
        <p:nvSpPr>
          <p:cNvPr id="5" name="TextBox 5"/>
          <p:cNvSpPr txBox="1"/>
          <p:nvPr/>
        </p:nvSpPr>
        <p:spPr>
          <a:xfrm>
            <a:off x="10960699" y="6421545"/>
            <a:ext cx="6601867" cy="828675"/>
          </a:xfrm>
          <a:prstGeom prst="rect">
            <a:avLst/>
          </a:prstGeom>
        </p:spPr>
        <p:txBody>
          <a:bodyPr lIns="0" tIns="0" rIns="0" bIns="0" rtlCol="0" anchor="t">
            <a:spAutoFit/>
          </a:bodyPr>
          <a:lstStyle/>
          <a:p>
            <a:pPr algn="ctr">
              <a:lnSpc>
                <a:spcPts val="6599"/>
              </a:lnSpc>
              <a:spcBef>
                <a:spcPct val="0"/>
              </a:spcBef>
            </a:pPr>
            <a:r>
              <a:rPr lang="en-US" sz="5499" spc="109">
                <a:solidFill>
                  <a:srgbClr val="2F2F2F"/>
                </a:solidFill>
                <a:latin typeface="Roboto"/>
              </a:rPr>
              <a:t>The Way of the Wise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821" b="9821"/>
          <a:stretch>
            <a:fillRect/>
          </a:stretch>
        </p:blipFill>
        <p:spPr>
          <a:xfrm>
            <a:off x="0" y="0"/>
            <a:ext cx="18288000" cy="10287000"/>
          </a:xfrm>
          <a:prstGeom prst="rect">
            <a:avLst/>
          </a:prstGeom>
        </p:spPr>
      </p:pic>
      <p:sp>
        <p:nvSpPr>
          <p:cNvPr id="3" name="TextBox 3"/>
          <p:cNvSpPr txBox="1"/>
          <p:nvPr/>
        </p:nvSpPr>
        <p:spPr>
          <a:xfrm>
            <a:off x="5448209" y="323850"/>
            <a:ext cx="8121629" cy="2762250"/>
          </a:xfrm>
          <a:prstGeom prst="rect">
            <a:avLst/>
          </a:prstGeom>
        </p:spPr>
        <p:txBody>
          <a:bodyPr lIns="0" tIns="0" rIns="0" bIns="0" rtlCol="0" anchor="t">
            <a:spAutoFit/>
          </a:bodyPr>
          <a:lstStyle/>
          <a:p>
            <a:pPr algn="ctr">
              <a:lnSpc>
                <a:spcPts val="10800"/>
              </a:lnSpc>
            </a:pPr>
            <a:r>
              <a:rPr lang="en-US" sz="9000">
                <a:solidFill>
                  <a:srgbClr val="2F2F2F"/>
                </a:solidFill>
                <a:latin typeface="Roboto"/>
              </a:rPr>
              <a:t>Two Ways to Live</a:t>
            </a:r>
          </a:p>
        </p:txBody>
      </p:sp>
      <p:sp>
        <p:nvSpPr>
          <p:cNvPr id="4" name="TextBox 4"/>
          <p:cNvSpPr txBox="1"/>
          <p:nvPr/>
        </p:nvSpPr>
        <p:spPr>
          <a:xfrm>
            <a:off x="609600" y="6372226"/>
            <a:ext cx="5867400" cy="828675"/>
          </a:xfrm>
          <a:prstGeom prst="rect">
            <a:avLst/>
          </a:prstGeom>
        </p:spPr>
        <p:txBody>
          <a:bodyPr wrap="square" lIns="0" tIns="0" rIns="0" bIns="0" rtlCol="0" anchor="t">
            <a:spAutoFit/>
          </a:bodyPr>
          <a:lstStyle/>
          <a:p>
            <a:pPr algn="ctr">
              <a:lnSpc>
                <a:spcPts val="6599"/>
              </a:lnSpc>
              <a:spcBef>
                <a:spcPct val="0"/>
              </a:spcBef>
            </a:pPr>
            <a:r>
              <a:rPr lang="en-US" sz="5499" spc="109" dirty="0">
                <a:solidFill>
                  <a:srgbClr val="2F2F2F"/>
                </a:solidFill>
                <a:latin typeface="Roboto Italics"/>
              </a:rPr>
              <a:t>The Way of Fools</a:t>
            </a:r>
          </a:p>
        </p:txBody>
      </p:sp>
      <p:sp>
        <p:nvSpPr>
          <p:cNvPr id="5" name="TextBox 5"/>
          <p:cNvSpPr txBox="1"/>
          <p:nvPr/>
        </p:nvSpPr>
        <p:spPr>
          <a:xfrm>
            <a:off x="11023653" y="6421545"/>
            <a:ext cx="6475958" cy="828675"/>
          </a:xfrm>
          <a:prstGeom prst="rect">
            <a:avLst/>
          </a:prstGeom>
        </p:spPr>
        <p:txBody>
          <a:bodyPr lIns="0" tIns="0" rIns="0" bIns="0" rtlCol="0" anchor="t">
            <a:spAutoFit/>
          </a:bodyPr>
          <a:lstStyle/>
          <a:p>
            <a:pPr algn="ctr">
              <a:lnSpc>
                <a:spcPts val="6599"/>
              </a:lnSpc>
              <a:spcBef>
                <a:spcPct val="0"/>
              </a:spcBef>
            </a:pPr>
            <a:r>
              <a:rPr lang="en-US" sz="5499" spc="109">
                <a:solidFill>
                  <a:srgbClr val="2F2F2F"/>
                </a:solidFill>
                <a:latin typeface="Roboto Italics"/>
              </a:rPr>
              <a:t>The Way of the Wise</a:t>
            </a:r>
          </a:p>
        </p:txBody>
      </p:sp>
      <p:sp>
        <p:nvSpPr>
          <p:cNvPr id="6" name="TextBox 6"/>
          <p:cNvSpPr txBox="1"/>
          <p:nvPr/>
        </p:nvSpPr>
        <p:spPr>
          <a:xfrm>
            <a:off x="0" y="7600950"/>
            <a:ext cx="18288000" cy="3314700"/>
          </a:xfrm>
          <a:prstGeom prst="rect">
            <a:avLst/>
          </a:prstGeom>
        </p:spPr>
        <p:txBody>
          <a:bodyPr lIns="0" tIns="0" rIns="0" bIns="0" rtlCol="0" anchor="t">
            <a:spAutoFit/>
          </a:bodyPr>
          <a:lstStyle/>
          <a:p>
            <a:pPr algn="ctr">
              <a:lnSpc>
                <a:spcPts val="6599"/>
              </a:lnSpc>
            </a:pPr>
            <a:r>
              <a:rPr lang="en-US" sz="5499" spc="109">
                <a:solidFill>
                  <a:srgbClr val="000000"/>
                </a:solidFill>
                <a:latin typeface="Roboto"/>
              </a:rPr>
              <a:t>The rod and reproof give wisdom, but a child left to himself brings shame to his mother.</a:t>
            </a:r>
          </a:p>
          <a:p>
            <a:pPr algn="ctr">
              <a:lnSpc>
                <a:spcPts val="6599"/>
              </a:lnSpc>
            </a:pPr>
            <a:r>
              <a:rPr lang="en-US" sz="5499" spc="109">
                <a:solidFill>
                  <a:srgbClr val="000000"/>
                </a:solidFill>
                <a:latin typeface="Roboto Bold"/>
              </a:rPr>
              <a:t>Proverbs 29:15</a:t>
            </a:r>
          </a:p>
          <a:p>
            <a:pPr algn="ctr">
              <a:lnSpc>
                <a:spcPts val="6599"/>
              </a:lnSpc>
              <a:spcBef>
                <a:spcPct val="0"/>
              </a:spcBef>
            </a:pPr>
            <a:endParaRPr lang="en-US" sz="5499" spc="109">
              <a:solidFill>
                <a:srgbClr val="000000"/>
              </a:solidFill>
              <a:latin typeface="Robot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1831156" y="655683"/>
            <a:ext cx="14625688" cy="4133850"/>
          </a:xfrm>
          <a:prstGeom prst="rect">
            <a:avLst/>
          </a:prstGeom>
        </p:spPr>
        <p:txBody>
          <a:bodyPr lIns="0" tIns="0" rIns="0" bIns="0" rtlCol="0" anchor="t">
            <a:spAutoFit/>
          </a:bodyPr>
          <a:lstStyle/>
          <a:p>
            <a:pPr algn="ctr">
              <a:lnSpc>
                <a:spcPts val="10800"/>
              </a:lnSpc>
            </a:pPr>
            <a:r>
              <a:rPr lang="en-US" sz="9000">
                <a:solidFill>
                  <a:srgbClr val="FFFFFF"/>
                </a:solidFill>
                <a:latin typeface="Roboto Bold"/>
              </a:rPr>
              <a:t>What is the result of this kind of training?</a:t>
            </a:r>
          </a:p>
          <a:p>
            <a:pPr algn="ctr">
              <a:lnSpc>
                <a:spcPts val="10800"/>
              </a:lnSpc>
            </a:pPr>
            <a:endParaRPr lang="en-US" sz="9000">
              <a:solidFill>
                <a:srgbClr val="FFFFFF"/>
              </a:solidFill>
              <a:latin typeface="Roboto Bold"/>
            </a:endParaRPr>
          </a:p>
        </p:txBody>
      </p:sp>
      <p:sp>
        <p:nvSpPr>
          <p:cNvPr id="4" name="TextBox 4"/>
          <p:cNvSpPr txBox="1"/>
          <p:nvPr/>
        </p:nvSpPr>
        <p:spPr>
          <a:xfrm>
            <a:off x="1831156" y="3896643"/>
            <a:ext cx="14625688" cy="6877050"/>
          </a:xfrm>
          <a:prstGeom prst="rect">
            <a:avLst/>
          </a:prstGeom>
        </p:spPr>
        <p:txBody>
          <a:bodyPr lIns="0" tIns="0" rIns="0" bIns="0" rtlCol="0" anchor="t">
            <a:spAutoFit/>
          </a:bodyPr>
          <a:lstStyle/>
          <a:p>
            <a:pPr algn="ctr">
              <a:lnSpc>
                <a:spcPts val="10800"/>
              </a:lnSpc>
            </a:pPr>
            <a:r>
              <a:rPr lang="en-US" sz="9000">
                <a:solidFill>
                  <a:srgbClr val="FFFFFF"/>
                </a:solidFill>
                <a:latin typeface="Roboto"/>
              </a:rPr>
              <a:t>When our children grow older, they will not depart from the way of wisdom.</a:t>
            </a:r>
          </a:p>
          <a:p>
            <a:pPr algn="ctr">
              <a:lnSpc>
                <a:spcPts val="10800"/>
              </a:lnSpc>
            </a:pPr>
            <a:endParaRPr lang="en-US" sz="9000">
              <a:solidFill>
                <a:srgbClr val="FFFFFF"/>
              </a:solidFill>
              <a:latin typeface="Roboto"/>
            </a:endParaRPr>
          </a:p>
          <a:p>
            <a:pPr algn="ctr">
              <a:lnSpc>
                <a:spcPts val="10800"/>
              </a:lnSpc>
            </a:pPr>
            <a:endParaRPr lang="en-US" sz="9000">
              <a:solidFill>
                <a:srgbClr val="FFFFFF"/>
              </a:solidFill>
              <a:latin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464572" y="1056967"/>
            <a:ext cx="16230600" cy="1237720"/>
          </a:xfrm>
          <a:prstGeom prst="rect">
            <a:avLst/>
          </a:prstGeom>
        </p:spPr>
        <p:txBody>
          <a:bodyPr lIns="0" tIns="0" rIns="0" bIns="0" rtlCol="0" anchor="t">
            <a:spAutoFit/>
          </a:bodyPr>
          <a:lstStyle/>
          <a:p>
            <a:pPr>
              <a:lnSpc>
                <a:spcPts val="8857"/>
              </a:lnSpc>
            </a:pPr>
            <a:r>
              <a:rPr lang="en-US" sz="10065" u="sng" spc="291">
                <a:solidFill>
                  <a:srgbClr val="F8FBFD"/>
                </a:solidFill>
                <a:latin typeface="Roboto Bold"/>
              </a:rPr>
              <a:t>ENCOURAGEMENT #1</a:t>
            </a:r>
          </a:p>
        </p:txBody>
      </p:sp>
      <p:sp>
        <p:nvSpPr>
          <p:cNvPr id="4" name="TextBox 4"/>
          <p:cNvSpPr txBox="1"/>
          <p:nvPr/>
        </p:nvSpPr>
        <p:spPr>
          <a:xfrm>
            <a:off x="1758747" y="5038725"/>
            <a:ext cx="13708618" cy="4360546"/>
          </a:xfrm>
          <a:prstGeom prst="rect">
            <a:avLst/>
          </a:prstGeom>
        </p:spPr>
        <p:txBody>
          <a:bodyPr lIns="0" tIns="0" rIns="0" bIns="0" rtlCol="0" anchor="t">
            <a:spAutoFit/>
          </a:bodyPr>
          <a:lstStyle/>
          <a:p>
            <a:pPr algn="just">
              <a:lnSpc>
                <a:spcPts val="6929"/>
              </a:lnSpc>
            </a:pPr>
            <a:r>
              <a:rPr lang="en-US" sz="4949">
                <a:solidFill>
                  <a:srgbClr val="F8FBFD"/>
                </a:solidFill>
                <a:latin typeface="Roboto"/>
              </a:rPr>
              <a:t>&gt; Continue to pray in faith</a:t>
            </a:r>
          </a:p>
          <a:p>
            <a:pPr algn="just">
              <a:lnSpc>
                <a:spcPts val="6929"/>
              </a:lnSpc>
            </a:pPr>
            <a:r>
              <a:rPr lang="en-US" sz="4949">
                <a:solidFill>
                  <a:srgbClr val="F8FBFD"/>
                </a:solidFill>
                <a:latin typeface="Roboto"/>
              </a:rPr>
              <a:t>&gt; Continue to train – there is still time.</a:t>
            </a:r>
          </a:p>
          <a:p>
            <a:pPr algn="just">
              <a:lnSpc>
                <a:spcPts val="6929"/>
              </a:lnSpc>
            </a:pPr>
            <a:r>
              <a:rPr lang="en-US" sz="4949">
                <a:solidFill>
                  <a:srgbClr val="F8FBFD"/>
                </a:solidFill>
                <a:latin typeface="Roboto"/>
              </a:rPr>
              <a:t>&gt; Do not despair over past failures, instead trust in the powerful faithfulness of your God.</a:t>
            </a:r>
          </a:p>
          <a:p>
            <a:pPr algn="just">
              <a:lnSpc>
                <a:spcPts val="6929"/>
              </a:lnSpc>
            </a:pPr>
            <a:endParaRPr lang="en-US" sz="4949">
              <a:solidFill>
                <a:srgbClr val="F8FBFD"/>
              </a:solidFill>
              <a:latin typeface="Roboto"/>
            </a:endParaRPr>
          </a:p>
        </p:txBody>
      </p:sp>
      <p:sp>
        <p:nvSpPr>
          <p:cNvPr id="5" name="TextBox 5"/>
          <p:cNvSpPr txBox="1"/>
          <p:nvPr/>
        </p:nvSpPr>
        <p:spPr>
          <a:xfrm>
            <a:off x="464572" y="2287005"/>
            <a:ext cx="16230600" cy="4237357"/>
          </a:xfrm>
          <a:prstGeom prst="rect">
            <a:avLst/>
          </a:prstGeom>
        </p:spPr>
        <p:txBody>
          <a:bodyPr lIns="0" tIns="0" rIns="0" bIns="0" rtlCol="0" anchor="t">
            <a:spAutoFit/>
          </a:bodyPr>
          <a:lstStyle/>
          <a:p>
            <a:pPr>
              <a:lnSpc>
                <a:spcPts val="8469"/>
              </a:lnSpc>
            </a:pPr>
            <a:r>
              <a:rPr lang="en-US" sz="6049">
                <a:solidFill>
                  <a:srgbClr val="F8FBFD"/>
                </a:solidFill>
                <a:latin typeface="Roboto"/>
              </a:rPr>
              <a:t>To Christian parents who have adult children not walking in obedience to the Lord. </a:t>
            </a:r>
          </a:p>
          <a:p>
            <a:pPr algn="ctr">
              <a:lnSpc>
                <a:spcPts val="8469"/>
              </a:lnSpc>
            </a:pPr>
            <a:endParaRPr lang="en-US" sz="6049">
              <a:solidFill>
                <a:srgbClr val="F8FBFD"/>
              </a:solidFill>
              <a:latin typeface="Roboto"/>
            </a:endParaRPr>
          </a:p>
          <a:p>
            <a:pPr algn="ctr">
              <a:lnSpc>
                <a:spcPts val="8469"/>
              </a:lnSpc>
            </a:pPr>
            <a:endParaRPr lang="en-US" sz="6049">
              <a:solidFill>
                <a:srgbClr val="F8FBFD"/>
              </a:solidFill>
              <a:latin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464572" y="1056967"/>
            <a:ext cx="16230600" cy="1237720"/>
          </a:xfrm>
          <a:prstGeom prst="rect">
            <a:avLst/>
          </a:prstGeom>
        </p:spPr>
        <p:txBody>
          <a:bodyPr lIns="0" tIns="0" rIns="0" bIns="0" rtlCol="0" anchor="t">
            <a:spAutoFit/>
          </a:bodyPr>
          <a:lstStyle/>
          <a:p>
            <a:pPr>
              <a:lnSpc>
                <a:spcPts val="8857"/>
              </a:lnSpc>
            </a:pPr>
            <a:r>
              <a:rPr lang="en-US" sz="10065" u="sng" spc="291">
                <a:solidFill>
                  <a:srgbClr val="F8FBFD"/>
                </a:solidFill>
                <a:latin typeface="Roboto Bold"/>
              </a:rPr>
              <a:t>ENCOURAGEMENT #2</a:t>
            </a:r>
          </a:p>
        </p:txBody>
      </p:sp>
      <p:sp>
        <p:nvSpPr>
          <p:cNvPr id="4" name="TextBox 4"/>
          <p:cNvSpPr txBox="1"/>
          <p:nvPr/>
        </p:nvSpPr>
        <p:spPr>
          <a:xfrm>
            <a:off x="2591983" y="4943846"/>
            <a:ext cx="13708618" cy="4042411"/>
          </a:xfrm>
          <a:prstGeom prst="rect">
            <a:avLst/>
          </a:prstGeom>
        </p:spPr>
        <p:txBody>
          <a:bodyPr lIns="0" tIns="0" rIns="0" bIns="0" rtlCol="0" anchor="t">
            <a:spAutoFit/>
          </a:bodyPr>
          <a:lstStyle/>
          <a:p>
            <a:pPr algn="just">
              <a:lnSpc>
                <a:spcPts val="6434"/>
              </a:lnSpc>
            </a:pPr>
            <a:r>
              <a:rPr lang="en-US" sz="4949">
                <a:solidFill>
                  <a:srgbClr val="F8FBFD"/>
                </a:solidFill>
                <a:latin typeface="Roboto"/>
              </a:rPr>
              <a:t>&gt; Remember the way of wisdom taught to you.</a:t>
            </a:r>
          </a:p>
          <a:p>
            <a:pPr algn="just">
              <a:lnSpc>
                <a:spcPts val="6434"/>
              </a:lnSpc>
            </a:pPr>
            <a:r>
              <a:rPr lang="en-US" sz="4949">
                <a:solidFill>
                  <a:srgbClr val="F8FBFD"/>
                </a:solidFill>
                <a:latin typeface="Roboto"/>
              </a:rPr>
              <a:t>&gt; If you have strayed, come back to your Lord, you will find mercy, grace and forgiveness through Jesus.</a:t>
            </a:r>
          </a:p>
          <a:p>
            <a:pPr algn="just">
              <a:lnSpc>
                <a:spcPts val="6434"/>
              </a:lnSpc>
            </a:pPr>
            <a:endParaRPr lang="en-US" sz="4949">
              <a:solidFill>
                <a:srgbClr val="F8FBFD"/>
              </a:solidFill>
              <a:latin typeface="Roboto"/>
            </a:endParaRPr>
          </a:p>
        </p:txBody>
      </p:sp>
      <p:sp>
        <p:nvSpPr>
          <p:cNvPr id="5" name="TextBox 5"/>
          <p:cNvSpPr txBox="1"/>
          <p:nvPr/>
        </p:nvSpPr>
        <p:spPr>
          <a:xfrm>
            <a:off x="464572" y="2287005"/>
            <a:ext cx="16230600" cy="5304157"/>
          </a:xfrm>
          <a:prstGeom prst="rect">
            <a:avLst/>
          </a:prstGeom>
        </p:spPr>
        <p:txBody>
          <a:bodyPr lIns="0" tIns="0" rIns="0" bIns="0" rtlCol="0" anchor="t">
            <a:spAutoFit/>
          </a:bodyPr>
          <a:lstStyle/>
          <a:p>
            <a:pPr>
              <a:lnSpc>
                <a:spcPts val="8469"/>
              </a:lnSpc>
            </a:pPr>
            <a:r>
              <a:rPr lang="en-US" sz="6049">
                <a:solidFill>
                  <a:srgbClr val="F8FBFD"/>
                </a:solidFill>
                <a:latin typeface="Roboto"/>
              </a:rPr>
              <a:t>To children who had parents who were diligent in training you up in the way of wisdom.</a:t>
            </a:r>
          </a:p>
          <a:p>
            <a:pPr>
              <a:lnSpc>
                <a:spcPts val="8469"/>
              </a:lnSpc>
            </a:pPr>
            <a:endParaRPr lang="en-US" sz="6049">
              <a:solidFill>
                <a:srgbClr val="F8FBFD"/>
              </a:solidFill>
              <a:latin typeface="Roboto"/>
            </a:endParaRPr>
          </a:p>
          <a:p>
            <a:pPr algn="ctr">
              <a:lnSpc>
                <a:spcPts val="8469"/>
              </a:lnSpc>
            </a:pPr>
            <a:endParaRPr lang="en-US" sz="6049">
              <a:solidFill>
                <a:srgbClr val="F8FBFD"/>
              </a:solidFill>
              <a:latin typeface="Roboto"/>
            </a:endParaRPr>
          </a:p>
          <a:p>
            <a:pPr algn="ctr">
              <a:lnSpc>
                <a:spcPts val="8469"/>
              </a:lnSpc>
            </a:pPr>
            <a:endParaRPr lang="en-US" sz="6049">
              <a:solidFill>
                <a:srgbClr val="F8FBFD"/>
              </a:solidFill>
              <a:latin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0" y="2057400"/>
            <a:ext cx="18288000" cy="6172200"/>
          </a:xfrm>
          <a:prstGeom prst="rect">
            <a:avLst/>
          </a:prstGeom>
          <a:solidFill>
            <a:srgbClr val="16234F">
              <a:alpha val="89804"/>
            </a:srgbClr>
          </a:solidFill>
        </p:spPr>
      </p:sp>
      <p:sp>
        <p:nvSpPr>
          <p:cNvPr id="4" name="TextBox 4"/>
          <p:cNvSpPr txBox="1"/>
          <p:nvPr/>
        </p:nvSpPr>
        <p:spPr>
          <a:xfrm>
            <a:off x="1028700" y="3552823"/>
            <a:ext cx="16230600" cy="2952755"/>
          </a:xfrm>
          <a:prstGeom prst="rect">
            <a:avLst/>
          </a:prstGeom>
        </p:spPr>
        <p:txBody>
          <a:bodyPr lIns="0" tIns="0" rIns="0" bIns="0" rtlCol="0" anchor="t">
            <a:spAutoFit/>
          </a:bodyPr>
          <a:lstStyle/>
          <a:p>
            <a:pPr algn="ctr">
              <a:lnSpc>
                <a:spcPts val="11999"/>
              </a:lnSpc>
            </a:pPr>
            <a:r>
              <a:rPr lang="en-US" sz="7999" spc="79">
                <a:solidFill>
                  <a:srgbClr val="F8FBFD"/>
                </a:solidFill>
                <a:latin typeface="Roboto"/>
              </a:rPr>
              <a:t>In one word, what does it mean to biblically parent your children?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464572" y="1056967"/>
            <a:ext cx="16230600" cy="1237720"/>
          </a:xfrm>
          <a:prstGeom prst="rect">
            <a:avLst/>
          </a:prstGeom>
        </p:spPr>
        <p:txBody>
          <a:bodyPr lIns="0" tIns="0" rIns="0" bIns="0" rtlCol="0" anchor="t">
            <a:spAutoFit/>
          </a:bodyPr>
          <a:lstStyle/>
          <a:p>
            <a:pPr>
              <a:lnSpc>
                <a:spcPts val="8857"/>
              </a:lnSpc>
            </a:pPr>
            <a:r>
              <a:rPr lang="en-US" sz="10065" u="sng" spc="291">
                <a:solidFill>
                  <a:srgbClr val="F8FBFD"/>
                </a:solidFill>
                <a:latin typeface="Roboto Bold"/>
              </a:rPr>
              <a:t>ENCOURAGEMENT #3</a:t>
            </a:r>
          </a:p>
        </p:txBody>
      </p:sp>
      <p:sp>
        <p:nvSpPr>
          <p:cNvPr id="4" name="TextBox 4"/>
          <p:cNvSpPr txBox="1"/>
          <p:nvPr/>
        </p:nvSpPr>
        <p:spPr>
          <a:xfrm>
            <a:off x="2289691" y="4837656"/>
            <a:ext cx="13708618" cy="4852036"/>
          </a:xfrm>
          <a:prstGeom prst="rect">
            <a:avLst/>
          </a:prstGeom>
        </p:spPr>
        <p:txBody>
          <a:bodyPr lIns="0" tIns="0" rIns="0" bIns="0" rtlCol="0" anchor="t">
            <a:spAutoFit/>
          </a:bodyPr>
          <a:lstStyle/>
          <a:p>
            <a:pPr algn="just">
              <a:lnSpc>
                <a:spcPts val="6434"/>
              </a:lnSpc>
            </a:pPr>
            <a:r>
              <a:rPr lang="en-US" sz="4949">
                <a:solidFill>
                  <a:srgbClr val="F8FBFD"/>
                </a:solidFill>
                <a:latin typeface="Roboto"/>
              </a:rPr>
              <a:t>&gt; Your role as parents and trainers is invaluable.</a:t>
            </a:r>
          </a:p>
          <a:p>
            <a:pPr algn="just">
              <a:lnSpc>
                <a:spcPts val="6434"/>
              </a:lnSpc>
            </a:pPr>
            <a:r>
              <a:rPr lang="en-US" sz="4949">
                <a:solidFill>
                  <a:srgbClr val="F8FBFD"/>
                </a:solidFill>
                <a:latin typeface="Roboto"/>
              </a:rPr>
              <a:t>&gt; Continue to be diligent and intentional about training up your child in the way they should go, in the way of wisdom.</a:t>
            </a:r>
          </a:p>
          <a:p>
            <a:pPr algn="just">
              <a:lnSpc>
                <a:spcPts val="6434"/>
              </a:lnSpc>
            </a:pPr>
            <a:endParaRPr lang="en-US" sz="4949">
              <a:solidFill>
                <a:srgbClr val="F8FBFD"/>
              </a:solidFill>
              <a:latin typeface="Roboto"/>
            </a:endParaRPr>
          </a:p>
          <a:p>
            <a:pPr algn="just">
              <a:lnSpc>
                <a:spcPts val="6434"/>
              </a:lnSpc>
            </a:pPr>
            <a:endParaRPr lang="en-US" sz="4949">
              <a:solidFill>
                <a:srgbClr val="F8FBFD"/>
              </a:solidFill>
              <a:latin typeface="Roboto"/>
            </a:endParaRPr>
          </a:p>
        </p:txBody>
      </p:sp>
      <p:sp>
        <p:nvSpPr>
          <p:cNvPr id="5" name="TextBox 5"/>
          <p:cNvSpPr txBox="1"/>
          <p:nvPr/>
        </p:nvSpPr>
        <p:spPr>
          <a:xfrm>
            <a:off x="464572" y="2398157"/>
            <a:ext cx="12713099" cy="6370957"/>
          </a:xfrm>
          <a:prstGeom prst="rect">
            <a:avLst/>
          </a:prstGeom>
        </p:spPr>
        <p:txBody>
          <a:bodyPr lIns="0" tIns="0" rIns="0" bIns="0" rtlCol="0" anchor="t">
            <a:spAutoFit/>
          </a:bodyPr>
          <a:lstStyle/>
          <a:p>
            <a:pPr>
              <a:lnSpc>
                <a:spcPts val="8469"/>
              </a:lnSpc>
            </a:pPr>
            <a:r>
              <a:rPr lang="en-US" sz="6049">
                <a:solidFill>
                  <a:srgbClr val="F8FBFD"/>
                </a:solidFill>
                <a:latin typeface="Roboto"/>
              </a:rPr>
              <a:t>To parents of young children still living in the home.</a:t>
            </a:r>
          </a:p>
          <a:p>
            <a:pPr>
              <a:lnSpc>
                <a:spcPts val="8469"/>
              </a:lnSpc>
            </a:pPr>
            <a:endParaRPr lang="en-US" sz="6049">
              <a:solidFill>
                <a:srgbClr val="F8FBFD"/>
              </a:solidFill>
              <a:latin typeface="Roboto"/>
            </a:endParaRPr>
          </a:p>
          <a:p>
            <a:pPr>
              <a:lnSpc>
                <a:spcPts val="8469"/>
              </a:lnSpc>
            </a:pPr>
            <a:endParaRPr lang="en-US" sz="6049">
              <a:solidFill>
                <a:srgbClr val="F8FBFD"/>
              </a:solidFill>
              <a:latin typeface="Roboto"/>
            </a:endParaRPr>
          </a:p>
          <a:p>
            <a:pPr algn="ctr">
              <a:lnSpc>
                <a:spcPts val="8469"/>
              </a:lnSpc>
            </a:pPr>
            <a:endParaRPr lang="en-US" sz="6049">
              <a:solidFill>
                <a:srgbClr val="F8FBFD"/>
              </a:solidFill>
              <a:latin typeface="Roboto"/>
            </a:endParaRPr>
          </a:p>
          <a:p>
            <a:pPr algn="ctr">
              <a:lnSpc>
                <a:spcPts val="8469"/>
              </a:lnSpc>
            </a:pPr>
            <a:endParaRPr lang="en-US" sz="6049">
              <a:solidFill>
                <a:srgbClr val="F8FBFD"/>
              </a:solidFill>
              <a:latin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829596" y="626810"/>
            <a:ext cx="16230600" cy="8574405"/>
          </a:xfrm>
          <a:prstGeom prst="rect">
            <a:avLst/>
          </a:prstGeom>
        </p:spPr>
        <p:txBody>
          <a:bodyPr lIns="0" tIns="0" rIns="0" bIns="0" rtlCol="0" anchor="t">
            <a:spAutoFit/>
          </a:bodyPr>
          <a:lstStyle/>
          <a:p>
            <a:pPr>
              <a:lnSpc>
                <a:spcPts val="7559"/>
              </a:lnSpc>
            </a:pPr>
            <a:r>
              <a:rPr lang="en-US" sz="5999" spc="53">
                <a:solidFill>
                  <a:srgbClr val="2F2F2F"/>
                </a:solidFill>
                <a:latin typeface="Roboto"/>
              </a:rPr>
              <a:t>For they [our earthly fathers] disciplined us for a short time as it seemed best to them, but he [our Father in heaven] disciplines us for our good, that we may share his holiness. 11 For the moment all discipline seems painful rather than pleasant, but later it yields the peaceful fruit of righteousness to those who have been </a:t>
            </a:r>
            <a:r>
              <a:rPr lang="en-US" sz="5999" u="sng" spc="53">
                <a:solidFill>
                  <a:srgbClr val="2F2F2F"/>
                </a:solidFill>
                <a:latin typeface="Roboto"/>
              </a:rPr>
              <a:t>trained</a:t>
            </a:r>
            <a:r>
              <a:rPr lang="en-US" sz="5999" spc="53">
                <a:solidFill>
                  <a:srgbClr val="2F2F2F"/>
                </a:solidFill>
                <a:latin typeface="Roboto"/>
              </a:rPr>
              <a:t> by it.</a:t>
            </a:r>
          </a:p>
          <a:p>
            <a:pPr>
              <a:lnSpc>
                <a:spcPts val="7559"/>
              </a:lnSpc>
            </a:pPr>
            <a:endParaRPr lang="en-US" sz="5999" spc="53">
              <a:solidFill>
                <a:srgbClr val="2F2F2F"/>
              </a:solidFill>
              <a:latin typeface="Roboto"/>
            </a:endParaRPr>
          </a:p>
        </p:txBody>
      </p:sp>
      <p:sp>
        <p:nvSpPr>
          <p:cNvPr id="4" name="TextBox 4"/>
          <p:cNvSpPr txBox="1"/>
          <p:nvPr/>
        </p:nvSpPr>
        <p:spPr>
          <a:xfrm>
            <a:off x="829596" y="9115425"/>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HEBREWS 12:10-11</a:t>
            </a:r>
          </a:p>
        </p:txBody>
      </p:sp>
      <p:sp>
        <p:nvSpPr>
          <p:cNvPr id="5" name="AutoShape 5"/>
          <p:cNvSpPr/>
          <p:nvPr/>
        </p:nvSpPr>
        <p:spPr>
          <a:xfrm>
            <a:off x="1028700" y="8796774"/>
            <a:ext cx="4662291" cy="182680"/>
          </a:xfrm>
          <a:prstGeom prst="rect">
            <a:avLst/>
          </a:prstGeom>
          <a:solidFill>
            <a:srgbClr val="16234F"/>
          </a:solid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 y="2057400"/>
            <a:ext cx="18288000" cy="6172200"/>
          </a:xfrm>
          <a:prstGeom prst="rect">
            <a:avLst/>
          </a:prstGeom>
          <a:solidFill>
            <a:srgbClr val="16234F">
              <a:alpha val="74902"/>
            </a:srgbClr>
          </a:solidFill>
        </p:spPr>
      </p:sp>
      <p:sp>
        <p:nvSpPr>
          <p:cNvPr id="4" name="TextBox 4"/>
          <p:cNvSpPr txBox="1"/>
          <p:nvPr/>
        </p:nvSpPr>
        <p:spPr>
          <a:xfrm>
            <a:off x="886554" y="1847850"/>
            <a:ext cx="16514892" cy="7791426"/>
          </a:xfrm>
          <a:prstGeom prst="rect">
            <a:avLst/>
          </a:prstGeom>
        </p:spPr>
        <p:txBody>
          <a:bodyPr lIns="0" tIns="0" rIns="0" bIns="0" rtlCol="0" anchor="t">
            <a:spAutoFit/>
          </a:bodyPr>
          <a:lstStyle/>
          <a:p>
            <a:pPr algn="ctr">
              <a:lnSpc>
                <a:spcPts val="10200"/>
              </a:lnSpc>
            </a:pPr>
            <a:r>
              <a:rPr lang="en-US" sz="6800" spc="68">
                <a:solidFill>
                  <a:srgbClr val="F8FBFD"/>
                </a:solidFill>
                <a:latin typeface="Roboto"/>
              </a:rPr>
              <a:t>If our Father in heaven is training us, and loves all of us with perfect love... </a:t>
            </a:r>
          </a:p>
          <a:p>
            <a:pPr algn="ctr">
              <a:lnSpc>
                <a:spcPts val="10200"/>
              </a:lnSpc>
            </a:pPr>
            <a:r>
              <a:rPr lang="en-US" sz="6800" spc="68">
                <a:solidFill>
                  <a:srgbClr val="F8FBFD"/>
                </a:solidFill>
                <a:latin typeface="Roboto"/>
              </a:rPr>
              <a:t>How can we say we are being loving to our kids if we are not training them up in the way they should go.</a:t>
            </a:r>
          </a:p>
          <a:p>
            <a:pPr algn="ctr">
              <a:lnSpc>
                <a:spcPts val="10800"/>
              </a:lnSpc>
            </a:pPr>
            <a:endParaRPr lang="en-US" sz="6800" spc="68">
              <a:solidFill>
                <a:srgbClr val="F8FBFD"/>
              </a:solidFill>
              <a:latin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0" y="2863578"/>
            <a:ext cx="18288000" cy="5000998"/>
          </a:xfrm>
          <a:prstGeom prst="rect">
            <a:avLst/>
          </a:prstGeom>
          <a:solidFill>
            <a:srgbClr val="16234F">
              <a:alpha val="89804"/>
            </a:srgbClr>
          </a:solidFill>
        </p:spPr>
      </p:sp>
      <p:sp>
        <p:nvSpPr>
          <p:cNvPr id="4" name="TextBox 4"/>
          <p:cNvSpPr txBox="1"/>
          <p:nvPr/>
        </p:nvSpPr>
        <p:spPr>
          <a:xfrm>
            <a:off x="1028700" y="4090976"/>
            <a:ext cx="16230600" cy="1809774"/>
          </a:xfrm>
          <a:prstGeom prst="rect">
            <a:avLst/>
          </a:prstGeom>
        </p:spPr>
        <p:txBody>
          <a:bodyPr lIns="0" tIns="0" rIns="0" bIns="0" rtlCol="0" anchor="t">
            <a:spAutoFit/>
          </a:bodyPr>
          <a:lstStyle/>
          <a:p>
            <a:pPr algn="ctr">
              <a:lnSpc>
                <a:spcPts val="14999"/>
              </a:lnSpc>
            </a:pPr>
            <a:r>
              <a:rPr lang="en-US" sz="9999" spc="99">
                <a:solidFill>
                  <a:srgbClr val="F8FBFD"/>
                </a:solidFill>
                <a:latin typeface="Roboto"/>
              </a:rPr>
              <a:t>Protect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0" y="2863578"/>
            <a:ext cx="18288000" cy="5000998"/>
          </a:xfrm>
          <a:prstGeom prst="rect">
            <a:avLst/>
          </a:prstGeom>
          <a:solidFill>
            <a:srgbClr val="16234F">
              <a:alpha val="89804"/>
            </a:srgbClr>
          </a:solidFill>
        </p:spPr>
      </p:sp>
      <p:sp>
        <p:nvSpPr>
          <p:cNvPr id="4" name="TextBox 4"/>
          <p:cNvSpPr txBox="1"/>
          <p:nvPr/>
        </p:nvSpPr>
        <p:spPr>
          <a:xfrm>
            <a:off x="1028700" y="4090976"/>
            <a:ext cx="16230600" cy="1809774"/>
          </a:xfrm>
          <a:prstGeom prst="rect">
            <a:avLst/>
          </a:prstGeom>
        </p:spPr>
        <p:txBody>
          <a:bodyPr lIns="0" tIns="0" rIns="0" bIns="0" rtlCol="0" anchor="t">
            <a:spAutoFit/>
          </a:bodyPr>
          <a:lstStyle/>
          <a:p>
            <a:pPr algn="ctr">
              <a:lnSpc>
                <a:spcPts val="14999"/>
              </a:lnSpc>
            </a:pPr>
            <a:r>
              <a:rPr lang="en-US" sz="9999" spc="99">
                <a:solidFill>
                  <a:srgbClr val="F8FBFD"/>
                </a:solidFill>
                <a:latin typeface="Roboto"/>
              </a:rPr>
              <a:t>Prepare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1028700" y="942343"/>
            <a:ext cx="15859398" cy="4461510"/>
          </a:xfrm>
          <a:prstGeom prst="rect">
            <a:avLst/>
          </a:prstGeom>
        </p:spPr>
        <p:txBody>
          <a:bodyPr lIns="0" tIns="0" rIns="0" bIns="0" rtlCol="0" anchor="t">
            <a:spAutoFit/>
          </a:bodyPr>
          <a:lstStyle/>
          <a:p>
            <a:pPr>
              <a:lnSpc>
                <a:spcPts val="8819"/>
              </a:lnSpc>
            </a:pPr>
            <a:r>
              <a:rPr lang="en-US" sz="6999" spc="62">
                <a:solidFill>
                  <a:srgbClr val="2F2F2F"/>
                </a:solidFill>
                <a:latin typeface="Roboto"/>
              </a:rPr>
              <a:t>Train up a child in the way he should go; even when he is old he will not depart from it.</a:t>
            </a:r>
          </a:p>
          <a:p>
            <a:pPr>
              <a:lnSpc>
                <a:spcPts val="8819"/>
              </a:lnSpc>
            </a:pPr>
            <a:endParaRPr lang="en-US" sz="6999" spc="62">
              <a:solidFill>
                <a:srgbClr val="2F2F2F"/>
              </a:solidFill>
              <a:latin typeface="Roboto"/>
            </a:endParaRPr>
          </a:p>
        </p:txBody>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PROVERBS 22:6</a:t>
            </a:r>
          </a:p>
        </p:txBody>
      </p:sp>
      <p:sp>
        <p:nvSpPr>
          <p:cNvPr id="5" name="AutoShape 5"/>
          <p:cNvSpPr/>
          <p:nvPr/>
        </p:nvSpPr>
        <p:spPr>
          <a:xfrm>
            <a:off x="1028700" y="8796774"/>
            <a:ext cx="4662291" cy="182680"/>
          </a:xfrm>
          <a:prstGeom prst="rect">
            <a:avLst/>
          </a:prstGeom>
          <a:solidFill>
            <a:srgbClr val="16234F"/>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TextBox 2"/>
          <p:cNvSpPr txBox="1"/>
          <p:nvPr/>
        </p:nvSpPr>
        <p:spPr>
          <a:xfrm>
            <a:off x="2562060" y="5711373"/>
            <a:ext cx="13026312" cy="1567815"/>
          </a:xfrm>
          <a:prstGeom prst="rect">
            <a:avLst/>
          </a:prstGeom>
        </p:spPr>
        <p:txBody>
          <a:bodyPr lIns="0" tIns="0" rIns="0" bIns="0" rtlCol="0" anchor="t">
            <a:spAutoFit/>
          </a:bodyPr>
          <a:lstStyle/>
          <a:p>
            <a:pPr algn="ctr">
              <a:lnSpc>
                <a:spcPts val="6239"/>
              </a:lnSpc>
            </a:pPr>
            <a:r>
              <a:rPr lang="en-US" sz="4799" spc="95">
                <a:solidFill>
                  <a:srgbClr val="FFFEE6"/>
                </a:solidFill>
                <a:latin typeface="Montserrat Classic"/>
              </a:rPr>
              <a:t>a literary device whereby a general truth is brought to bear on a specific situation.</a:t>
            </a:r>
          </a:p>
        </p:txBody>
      </p:sp>
      <p:sp>
        <p:nvSpPr>
          <p:cNvPr id="3" name="AutoShape 3"/>
          <p:cNvSpPr/>
          <p:nvPr/>
        </p:nvSpPr>
        <p:spPr>
          <a:xfrm>
            <a:off x="7772400" y="1805363"/>
            <a:ext cx="2743200" cy="207818"/>
          </a:xfrm>
          <a:prstGeom prst="rect">
            <a:avLst/>
          </a:prstGeom>
          <a:solidFill>
            <a:srgbClr val="FFFEE6"/>
          </a:solidFill>
        </p:spPr>
      </p:sp>
      <p:sp>
        <p:nvSpPr>
          <p:cNvPr id="4" name="AutoShape 4"/>
          <p:cNvSpPr/>
          <p:nvPr/>
        </p:nvSpPr>
        <p:spPr>
          <a:xfrm>
            <a:off x="7772400" y="8273819"/>
            <a:ext cx="2743200" cy="207818"/>
          </a:xfrm>
          <a:prstGeom prst="rect">
            <a:avLst/>
          </a:prstGeom>
          <a:solidFill>
            <a:srgbClr val="FFFEE6"/>
          </a:solidFill>
        </p:spPr>
      </p:sp>
      <p:sp>
        <p:nvSpPr>
          <p:cNvPr id="5" name="TextBox 5"/>
          <p:cNvSpPr txBox="1"/>
          <p:nvPr/>
        </p:nvSpPr>
        <p:spPr>
          <a:xfrm>
            <a:off x="3963991" y="2987223"/>
            <a:ext cx="10222450" cy="1809750"/>
          </a:xfrm>
          <a:prstGeom prst="rect">
            <a:avLst/>
          </a:prstGeom>
        </p:spPr>
        <p:txBody>
          <a:bodyPr lIns="0" tIns="0" rIns="0" bIns="0" rtlCol="0" anchor="t">
            <a:spAutoFit/>
          </a:bodyPr>
          <a:lstStyle/>
          <a:p>
            <a:pPr algn="ctr">
              <a:lnSpc>
                <a:spcPts val="14399"/>
              </a:lnSpc>
            </a:pPr>
            <a:r>
              <a:rPr lang="en-US" sz="11999" spc="239">
                <a:solidFill>
                  <a:srgbClr val="AFDAEE"/>
                </a:solidFill>
                <a:latin typeface="Oswald"/>
              </a:rPr>
              <a:t>PROVERB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934149"/>
            <a:ext cx="17259300" cy="1071245"/>
          </a:xfrm>
          <a:prstGeom prst="rect">
            <a:avLst/>
          </a:prstGeom>
        </p:spPr>
        <p:txBody>
          <a:bodyPr lIns="0" tIns="0" rIns="0" bIns="0" rtlCol="0" anchor="t">
            <a:spAutoFit/>
          </a:bodyPr>
          <a:lstStyle/>
          <a:p>
            <a:pPr>
              <a:lnSpc>
                <a:spcPts val="8515"/>
              </a:lnSpc>
            </a:pPr>
            <a:r>
              <a:rPr lang="en-US" sz="6500" spc="130">
                <a:solidFill>
                  <a:srgbClr val="F8FBFD"/>
                </a:solidFill>
                <a:latin typeface="Roboto Bold"/>
              </a:rPr>
              <a:t>Proverbs in the Bible</a:t>
            </a:r>
          </a:p>
        </p:txBody>
      </p:sp>
      <p:sp>
        <p:nvSpPr>
          <p:cNvPr id="4" name="TextBox 4"/>
          <p:cNvSpPr txBox="1"/>
          <p:nvPr/>
        </p:nvSpPr>
        <p:spPr>
          <a:xfrm>
            <a:off x="1028700" y="2808604"/>
            <a:ext cx="16230600" cy="5627371"/>
          </a:xfrm>
          <a:prstGeom prst="rect">
            <a:avLst/>
          </a:prstGeom>
        </p:spPr>
        <p:txBody>
          <a:bodyPr lIns="0" tIns="0" rIns="0" bIns="0" rtlCol="0" anchor="t">
            <a:spAutoFit/>
          </a:bodyPr>
          <a:lstStyle/>
          <a:p>
            <a:pPr>
              <a:lnSpc>
                <a:spcPts val="8939"/>
              </a:lnSpc>
            </a:pPr>
            <a:r>
              <a:rPr lang="en-US" sz="5999" spc="119">
                <a:solidFill>
                  <a:srgbClr val="F8FBFD"/>
                </a:solidFill>
                <a:latin typeface="Roboto"/>
              </a:rPr>
              <a:t>&gt; Are not absolute guarantees – they are generally true.</a:t>
            </a:r>
          </a:p>
          <a:p>
            <a:pPr>
              <a:lnSpc>
                <a:spcPts val="8939"/>
              </a:lnSpc>
            </a:pPr>
            <a:r>
              <a:rPr lang="en-US" sz="5999" spc="119">
                <a:solidFill>
                  <a:srgbClr val="F8FBFD"/>
                </a:solidFill>
                <a:latin typeface="Roboto"/>
              </a:rPr>
              <a:t>&gt; Express truths that have circumstantial conditions which must be met.</a:t>
            </a:r>
          </a:p>
          <a:p>
            <a:pPr>
              <a:lnSpc>
                <a:spcPts val="8939"/>
              </a:lnSpc>
            </a:pPr>
            <a:endParaRPr lang="en-US" sz="5999" spc="119">
              <a:solidFill>
                <a:srgbClr val="F8FBFD"/>
              </a:solidFill>
              <a:latin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476250" y="-173913"/>
            <a:ext cx="19240500" cy="10681907"/>
          </a:xfrm>
          <a:prstGeom prst="rect">
            <a:avLst/>
          </a:prstGeom>
          <a:solidFill>
            <a:srgbClr val="F8FBFD">
              <a:alpha val="70980"/>
            </a:srgbClr>
          </a:solidFill>
        </p:spPr>
      </p:sp>
      <p:sp>
        <p:nvSpPr>
          <p:cNvPr id="3" name="TextBox 3"/>
          <p:cNvSpPr txBox="1"/>
          <p:nvPr/>
        </p:nvSpPr>
        <p:spPr>
          <a:xfrm>
            <a:off x="1028700" y="942343"/>
            <a:ext cx="15859398" cy="4461510"/>
          </a:xfrm>
          <a:prstGeom prst="rect">
            <a:avLst/>
          </a:prstGeom>
        </p:spPr>
        <p:txBody>
          <a:bodyPr lIns="0" tIns="0" rIns="0" bIns="0" rtlCol="0" anchor="t">
            <a:spAutoFit/>
          </a:bodyPr>
          <a:lstStyle/>
          <a:p>
            <a:pPr>
              <a:lnSpc>
                <a:spcPts val="8819"/>
              </a:lnSpc>
            </a:pPr>
            <a:r>
              <a:rPr lang="en-US" sz="6999" u="sng" spc="62">
                <a:solidFill>
                  <a:srgbClr val="2F2F2F"/>
                </a:solidFill>
                <a:latin typeface="Roboto"/>
              </a:rPr>
              <a:t>Train up a child</a:t>
            </a:r>
            <a:r>
              <a:rPr lang="en-US" sz="6999" spc="62">
                <a:solidFill>
                  <a:srgbClr val="2F2F2F"/>
                </a:solidFill>
                <a:latin typeface="Roboto"/>
              </a:rPr>
              <a:t> in the way he should go; even when he is old he will not depart from it.</a:t>
            </a:r>
          </a:p>
          <a:p>
            <a:pPr>
              <a:lnSpc>
                <a:spcPts val="8819"/>
              </a:lnSpc>
            </a:pPr>
            <a:endParaRPr lang="en-US" sz="6999" spc="62">
              <a:solidFill>
                <a:srgbClr val="2F2F2F"/>
              </a:solidFill>
              <a:latin typeface="Roboto"/>
            </a:endParaRPr>
          </a:p>
        </p:txBody>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F2F2F"/>
                </a:solidFill>
                <a:latin typeface="Roboto Bold"/>
              </a:rPr>
              <a:t>PROVERBS 22:6</a:t>
            </a:r>
          </a:p>
        </p:txBody>
      </p:sp>
      <p:sp>
        <p:nvSpPr>
          <p:cNvPr id="5" name="AutoShape 5"/>
          <p:cNvSpPr/>
          <p:nvPr/>
        </p:nvSpPr>
        <p:spPr>
          <a:xfrm>
            <a:off x="1028700" y="8796774"/>
            <a:ext cx="4662291" cy="182680"/>
          </a:xfrm>
          <a:prstGeom prst="rect">
            <a:avLst/>
          </a:prstGeom>
          <a:solidFill>
            <a:srgbClr val="16234F"/>
          </a:solid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234F"/>
        </a:solidFill>
        <a:effectLst/>
      </p:bgPr>
    </p:bg>
    <p:spTree>
      <p:nvGrpSpPr>
        <p:cNvPr id="1" name=""/>
        <p:cNvGrpSpPr/>
        <p:nvPr/>
      </p:nvGrpSpPr>
      <p:grpSpPr>
        <a:xfrm>
          <a:off x="0" y="0"/>
          <a:ext cx="0" cy="0"/>
          <a:chOff x="0" y="0"/>
          <a:chExt cx="0" cy="0"/>
        </a:xfrm>
      </p:grpSpPr>
      <p:sp>
        <p:nvSpPr>
          <p:cNvPr id="2" name="AutoShape 2"/>
          <p:cNvSpPr/>
          <p:nvPr/>
        </p:nvSpPr>
        <p:spPr>
          <a:xfrm>
            <a:off x="1028700" y="2263401"/>
            <a:ext cx="16230600" cy="76200"/>
          </a:xfrm>
          <a:prstGeom prst="rect">
            <a:avLst/>
          </a:prstGeom>
          <a:solidFill>
            <a:srgbClr val="AFDAEE"/>
          </a:solidFill>
        </p:spPr>
      </p:sp>
      <p:sp>
        <p:nvSpPr>
          <p:cNvPr id="3" name="TextBox 3"/>
          <p:cNvSpPr txBox="1"/>
          <p:nvPr/>
        </p:nvSpPr>
        <p:spPr>
          <a:xfrm>
            <a:off x="1028700" y="211745"/>
            <a:ext cx="12912199" cy="3223895"/>
          </a:xfrm>
          <a:prstGeom prst="rect">
            <a:avLst/>
          </a:prstGeom>
        </p:spPr>
        <p:txBody>
          <a:bodyPr lIns="0" tIns="0" rIns="0" bIns="0" rtlCol="0" anchor="t">
            <a:spAutoFit/>
          </a:bodyPr>
          <a:lstStyle/>
          <a:p>
            <a:pPr>
              <a:lnSpc>
                <a:spcPts val="8514"/>
              </a:lnSpc>
            </a:pPr>
            <a:r>
              <a:rPr lang="en-US" sz="6499" spc="129">
                <a:solidFill>
                  <a:srgbClr val="F8FBFD"/>
                </a:solidFill>
                <a:latin typeface="Roboto Bold"/>
              </a:rPr>
              <a:t>What does it mean to ‘train up’ your children?</a:t>
            </a:r>
          </a:p>
          <a:p>
            <a:pPr>
              <a:lnSpc>
                <a:spcPts val="8515"/>
              </a:lnSpc>
            </a:pPr>
            <a:endParaRPr lang="en-US" sz="6499" spc="129">
              <a:solidFill>
                <a:srgbClr val="F8FBFD"/>
              </a:solidFill>
              <a:latin typeface="Roboto Bold"/>
            </a:endParaRPr>
          </a:p>
        </p:txBody>
      </p:sp>
      <p:sp>
        <p:nvSpPr>
          <p:cNvPr id="4" name="TextBox 4"/>
          <p:cNvSpPr txBox="1"/>
          <p:nvPr/>
        </p:nvSpPr>
        <p:spPr>
          <a:xfrm>
            <a:off x="1028700" y="3022001"/>
            <a:ext cx="16230600" cy="828675"/>
          </a:xfrm>
          <a:prstGeom prst="rect">
            <a:avLst/>
          </a:prstGeom>
        </p:spPr>
        <p:txBody>
          <a:bodyPr lIns="0" tIns="0" rIns="0" bIns="0" rtlCol="0" anchor="t">
            <a:spAutoFit/>
          </a:bodyPr>
          <a:lstStyle/>
          <a:p>
            <a:pPr>
              <a:lnSpc>
                <a:spcPts val="6599"/>
              </a:lnSpc>
            </a:pPr>
            <a:r>
              <a:rPr lang="en-US" sz="5499" spc="109">
                <a:solidFill>
                  <a:srgbClr val="F8FBFD"/>
                </a:solidFill>
                <a:latin typeface="Roboto"/>
              </a:rPr>
              <a:t>1.Training is intentional not passive.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677</Words>
  <Application>Microsoft Office PowerPoint</Application>
  <PresentationFormat>Custom</PresentationFormat>
  <Paragraphs>64</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Roboto Bold</vt:lpstr>
      <vt:lpstr>Roboto Italics</vt:lpstr>
      <vt:lpstr>Roboto Condensed</vt:lpstr>
      <vt:lpstr>Oswald</vt:lpstr>
      <vt:lpstr>Calibri</vt:lpstr>
      <vt:lpstr>Montserrat Classic</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to Prepare</dc:title>
  <dc:creator>Pastor Marc Ramirez</dc:creator>
  <cp:lastModifiedBy>Marc Ramirez</cp:lastModifiedBy>
  <cp:revision>2</cp:revision>
  <dcterms:created xsi:type="dcterms:W3CDTF">2006-08-16T00:00:00Z</dcterms:created>
  <dcterms:modified xsi:type="dcterms:W3CDTF">2022-08-28T13:33:49Z</dcterms:modified>
  <dc:identifier>DAFKc5F96xk</dc:identifier>
</cp:coreProperties>
</file>