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rimo Bold" panose="020B0604020202020204" charset="0"/>
      <p:regular r:id="rId26"/>
    </p:embeddedFont>
    <p:embeddedFont>
      <p:font typeface="Calibri" panose="020F0502020204030204" pitchFamily="34" charset="0"/>
      <p:regular r:id="rId27"/>
      <p:bold r:id="rId28"/>
      <p:italic r:id="rId29"/>
      <p:boldItalic r:id="rId30"/>
    </p:embeddedFont>
    <p:embeddedFont>
      <p:font typeface="Roboto" panose="02000000000000000000" pitchFamily="2" charset="0"/>
      <p:regular r:id="rId31"/>
    </p:embeddedFont>
    <p:embeddedFont>
      <p:font typeface="Roboto Bold" panose="020B0604020202020204" charset="0"/>
      <p:regular r:id="rId32"/>
    </p:embeddedFont>
    <p:embeddedFont>
      <p:font typeface="Roboto Condensed" panose="020B0604020202020204" charset="0"/>
      <p:regular r:id="rId33"/>
    </p:embeddedFont>
    <p:embeddedFont>
      <p:font typeface="Roboto Condensed Bold Italics" panose="020B0604020202020204" charset="0"/>
      <p:regular r:id="rId34"/>
    </p:embeddedFont>
    <p:embeddedFont>
      <p:font typeface="Roboto Condensed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26.6.2022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26.6.2022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You can swap out the background picture with whatever you'd like! If you want to make the picture darker, you can adjust the transparency on the top right.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6516331" y="8042394"/>
            <a:ext cx="5255337" cy="1791896"/>
          </a:xfrm>
          <a:prstGeom prst="rect">
            <a:avLst/>
          </a:prstGeom>
        </p:spPr>
      </p:pic>
      <p:grpSp>
        <p:nvGrpSpPr>
          <p:cNvPr id="4" name="Group 4"/>
          <p:cNvGrpSpPr/>
          <p:nvPr/>
        </p:nvGrpSpPr>
        <p:grpSpPr>
          <a:xfrm>
            <a:off x="1028700" y="2886878"/>
            <a:ext cx="16230600" cy="4513244"/>
            <a:chOff x="0" y="0"/>
            <a:chExt cx="21640800" cy="6017658"/>
          </a:xfrm>
        </p:grpSpPr>
        <p:sp>
          <p:nvSpPr>
            <p:cNvPr id="5" name="TextBox 5"/>
            <p:cNvSpPr txBox="1"/>
            <p:nvPr/>
          </p:nvSpPr>
          <p:spPr>
            <a:xfrm>
              <a:off x="0" y="171450"/>
              <a:ext cx="21640800" cy="3719153"/>
            </a:xfrm>
            <a:prstGeom prst="rect">
              <a:avLst/>
            </a:prstGeom>
          </p:spPr>
          <p:txBody>
            <a:bodyPr lIns="0" tIns="0" rIns="0" bIns="0" rtlCol="0" anchor="t">
              <a:spAutoFit/>
            </a:bodyPr>
            <a:lstStyle/>
            <a:p>
              <a:pPr algn="ctr">
                <a:lnSpc>
                  <a:spcPts val="10504"/>
                </a:lnSpc>
              </a:pPr>
              <a:r>
                <a:rPr lang="en-US" sz="10400" spc="249">
                  <a:solidFill>
                    <a:srgbClr val="FFFFFF"/>
                  </a:solidFill>
                  <a:latin typeface="Roboto Bold"/>
                </a:rPr>
                <a:t>THE SILENCE OF IDOLATRY</a:t>
              </a:r>
            </a:p>
          </p:txBody>
        </p:sp>
        <p:sp>
          <p:nvSpPr>
            <p:cNvPr id="6" name="TextBox 6"/>
            <p:cNvSpPr txBox="1"/>
            <p:nvPr/>
          </p:nvSpPr>
          <p:spPr>
            <a:xfrm>
              <a:off x="0" y="4814333"/>
              <a:ext cx="21640800" cy="1203325"/>
            </a:xfrm>
            <a:prstGeom prst="rect">
              <a:avLst/>
            </a:prstGeom>
          </p:spPr>
          <p:txBody>
            <a:bodyPr lIns="0" tIns="0" rIns="0" bIns="0" rtlCol="0" anchor="t">
              <a:spAutoFit/>
            </a:bodyPr>
            <a:lstStyle/>
            <a:p>
              <a:pPr algn="ctr">
                <a:lnSpc>
                  <a:spcPts val="7079"/>
                </a:lnSpc>
              </a:pPr>
              <a:r>
                <a:rPr lang="en-US" sz="5899" spc="294">
                  <a:solidFill>
                    <a:srgbClr val="FFFFFF"/>
                  </a:solidFill>
                  <a:latin typeface="Roboto Condensed"/>
                </a:rPr>
                <a:t>Deuteronomy 4</a:t>
              </a:r>
            </a:p>
          </p:txBody>
        </p:sp>
      </p:grpSp>
      <p:pic>
        <p:nvPicPr>
          <p:cNvPr id="7" name="Picture 7"/>
          <p:cNvPicPr>
            <a:picLocks noChangeAspect="1"/>
          </p:cNvPicPr>
          <p:nvPr/>
        </p:nvPicPr>
        <p:blipFill>
          <a:blip r:embed="rId5"/>
          <a:srcRect/>
          <a:stretch>
            <a:fillRect/>
          </a:stretch>
        </p:blipFill>
        <p:spPr>
          <a:xfrm>
            <a:off x="2388622" y="5524870"/>
            <a:ext cx="13510756" cy="554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476250" y="2057400"/>
            <a:ext cx="19240500" cy="6172200"/>
          </a:xfrm>
          <a:prstGeom prst="rect">
            <a:avLst/>
          </a:prstGeom>
          <a:solidFill>
            <a:srgbClr val="16234F">
              <a:alpha val="89804"/>
            </a:srgbClr>
          </a:solidFill>
        </p:spPr>
      </p:sp>
      <p:sp>
        <p:nvSpPr>
          <p:cNvPr id="4" name="TextBox 4"/>
          <p:cNvSpPr txBox="1"/>
          <p:nvPr/>
        </p:nvSpPr>
        <p:spPr>
          <a:xfrm>
            <a:off x="1028700" y="2105020"/>
            <a:ext cx="16230600" cy="6267455"/>
          </a:xfrm>
          <a:prstGeom prst="rect">
            <a:avLst/>
          </a:prstGeom>
        </p:spPr>
        <p:txBody>
          <a:bodyPr lIns="0" tIns="0" rIns="0" bIns="0" rtlCol="0" anchor="t">
            <a:spAutoFit/>
          </a:bodyPr>
          <a:lstStyle/>
          <a:p>
            <a:pPr algn="ctr">
              <a:lnSpc>
                <a:spcPts val="11999"/>
              </a:lnSpc>
            </a:pPr>
            <a:r>
              <a:rPr lang="en-US" sz="7999" u="sng" spc="79">
                <a:solidFill>
                  <a:srgbClr val="F8FBFD"/>
                </a:solidFill>
                <a:latin typeface="Roboto"/>
              </a:rPr>
              <a:t>What is that Foundation? </a:t>
            </a:r>
          </a:p>
          <a:p>
            <a:pPr algn="ctr">
              <a:lnSpc>
                <a:spcPts val="11999"/>
              </a:lnSpc>
            </a:pPr>
            <a:endParaRPr lang="en-US" sz="7999" u="sng" spc="79">
              <a:solidFill>
                <a:srgbClr val="F8FBFD"/>
              </a:solidFill>
              <a:latin typeface="Roboto"/>
            </a:endParaRPr>
          </a:p>
          <a:p>
            <a:pPr algn="ctr">
              <a:lnSpc>
                <a:spcPts val="14249"/>
              </a:lnSpc>
            </a:pPr>
            <a:r>
              <a:rPr lang="en-US" sz="9499" spc="94">
                <a:solidFill>
                  <a:srgbClr val="F8FBFD"/>
                </a:solidFill>
                <a:latin typeface="Roboto"/>
              </a:rPr>
              <a:t>Revelation</a:t>
            </a:r>
          </a:p>
          <a:p>
            <a:pPr algn="ctr">
              <a:lnSpc>
                <a:spcPts val="11999"/>
              </a:lnSpc>
            </a:pPr>
            <a:endParaRPr lang="en-US" sz="9499" spc="94">
              <a:solidFill>
                <a:srgbClr val="F8FBFD"/>
              </a:solidFill>
              <a:latin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476250" y="2057400"/>
            <a:ext cx="19240500" cy="6172200"/>
          </a:xfrm>
          <a:prstGeom prst="rect">
            <a:avLst/>
          </a:prstGeom>
          <a:solidFill>
            <a:srgbClr val="16234F">
              <a:alpha val="89804"/>
            </a:srgbClr>
          </a:solidFill>
        </p:spPr>
      </p:sp>
      <p:sp>
        <p:nvSpPr>
          <p:cNvPr id="4" name="TextBox 4"/>
          <p:cNvSpPr txBox="1"/>
          <p:nvPr/>
        </p:nvSpPr>
        <p:spPr>
          <a:xfrm>
            <a:off x="1028700" y="2105020"/>
            <a:ext cx="16230600" cy="6267455"/>
          </a:xfrm>
          <a:prstGeom prst="rect">
            <a:avLst/>
          </a:prstGeom>
        </p:spPr>
        <p:txBody>
          <a:bodyPr lIns="0" tIns="0" rIns="0" bIns="0" rtlCol="0" anchor="t">
            <a:spAutoFit/>
          </a:bodyPr>
          <a:lstStyle/>
          <a:p>
            <a:pPr algn="ctr">
              <a:lnSpc>
                <a:spcPts val="11999"/>
              </a:lnSpc>
            </a:pPr>
            <a:r>
              <a:rPr lang="en-US" sz="7999" u="sng" spc="79">
                <a:solidFill>
                  <a:srgbClr val="F8FBFD"/>
                </a:solidFill>
                <a:latin typeface="Roboto"/>
              </a:rPr>
              <a:t>What is that Commonality?</a:t>
            </a:r>
          </a:p>
          <a:p>
            <a:pPr algn="ctr">
              <a:lnSpc>
                <a:spcPts val="11999"/>
              </a:lnSpc>
            </a:pPr>
            <a:endParaRPr lang="en-US" sz="7999" u="sng" spc="79">
              <a:solidFill>
                <a:srgbClr val="F8FBFD"/>
              </a:solidFill>
              <a:latin typeface="Roboto"/>
            </a:endParaRPr>
          </a:p>
          <a:p>
            <a:pPr algn="ctr">
              <a:lnSpc>
                <a:spcPts val="14249"/>
              </a:lnSpc>
            </a:pPr>
            <a:r>
              <a:rPr lang="en-US" sz="9499" spc="79">
                <a:solidFill>
                  <a:srgbClr val="F8FBFD"/>
                </a:solidFill>
                <a:latin typeface="Roboto"/>
              </a:rPr>
              <a:t>They do not speak.</a:t>
            </a:r>
          </a:p>
          <a:p>
            <a:pPr algn="ctr">
              <a:lnSpc>
                <a:spcPts val="11999"/>
              </a:lnSpc>
            </a:pPr>
            <a:endParaRPr lang="en-US" sz="9499" spc="79">
              <a:solidFill>
                <a:srgbClr val="F8FBFD"/>
              </a:solidFill>
              <a:latin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AFDAEE"/>
          </a:solidFill>
        </p:spPr>
      </p:sp>
      <p:sp>
        <p:nvSpPr>
          <p:cNvPr id="4" name="TextBox 4"/>
          <p:cNvSpPr txBox="1"/>
          <p:nvPr/>
        </p:nvSpPr>
        <p:spPr>
          <a:xfrm>
            <a:off x="1028700" y="860742"/>
            <a:ext cx="17259300" cy="2312035"/>
          </a:xfrm>
          <a:prstGeom prst="rect">
            <a:avLst/>
          </a:prstGeom>
        </p:spPr>
        <p:txBody>
          <a:bodyPr lIns="0" tIns="0" rIns="0" bIns="0" rtlCol="0" anchor="t">
            <a:spAutoFit/>
          </a:bodyPr>
          <a:lstStyle/>
          <a:p>
            <a:pPr>
              <a:lnSpc>
                <a:spcPts val="9169"/>
              </a:lnSpc>
            </a:pPr>
            <a:r>
              <a:rPr lang="en-US" sz="6999" spc="139">
                <a:solidFill>
                  <a:srgbClr val="172514"/>
                </a:solidFill>
                <a:latin typeface="Roboto Bold"/>
              </a:rPr>
              <a:t>What did the voice of God speak? </a:t>
            </a:r>
          </a:p>
          <a:p>
            <a:pPr>
              <a:lnSpc>
                <a:spcPts val="9169"/>
              </a:lnSpc>
            </a:pPr>
            <a:endParaRPr lang="en-US" sz="6999" spc="139">
              <a:solidFill>
                <a:srgbClr val="172514"/>
              </a:solidFill>
              <a:latin typeface="Roboto Bold"/>
            </a:endParaRPr>
          </a:p>
        </p:txBody>
      </p:sp>
      <p:sp>
        <p:nvSpPr>
          <p:cNvPr id="5" name="TextBox 5"/>
          <p:cNvSpPr txBox="1"/>
          <p:nvPr/>
        </p:nvSpPr>
        <p:spPr>
          <a:xfrm>
            <a:off x="1028700" y="2414572"/>
            <a:ext cx="16230600" cy="3583814"/>
          </a:xfrm>
          <a:prstGeom prst="rect">
            <a:avLst/>
          </a:prstGeom>
        </p:spPr>
        <p:txBody>
          <a:bodyPr lIns="0" tIns="0" rIns="0" bIns="0" rtlCol="0" anchor="t">
            <a:spAutoFit/>
          </a:bodyPr>
          <a:lstStyle/>
          <a:p>
            <a:pPr>
              <a:lnSpc>
                <a:spcPts val="9535"/>
              </a:lnSpc>
            </a:pPr>
            <a:r>
              <a:rPr lang="en-US" sz="6399" spc="127">
                <a:solidFill>
                  <a:srgbClr val="172514"/>
                </a:solidFill>
                <a:latin typeface="Roboto Bold"/>
              </a:rPr>
              <a:t>He spoke a covenant.</a:t>
            </a:r>
          </a:p>
          <a:p>
            <a:pPr>
              <a:lnSpc>
                <a:spcPts val="9535"/>
              </a:lnSpc>
            </a:pPr>
            <a:endParaRPr lang="en-US" sz="6399" spc="127">
              <a:solidFill>
                <a:srgbClr val="172514"/>
              </a:solidFill>
              <a:latin typeface="Roboto Bold"/>
            </a:endParaRPr>
          </a:p>
          <a:p>
            <a:pPr>
              <a:lnSpc>
                <a:spcPts val="9535"/>
              </a:lnSpc>
            </a:pPr>
            <a:endParaRPr lang="en-US" sz="6399" spc="127">
              <a:solidFill>
                <a:srgbClr val="172514"/>
              </a:solidFill>
              <a:latin typeface="Roboto Bold"/>
            </a:endParaRPr>
          </a:p>
        </p:txBody>
      </p:sp>
      <p:sp>
        <p:nvSpPr>
          <p:cNvPr id="6" name="TextBox 6"/>
          <p:cNvSpPr txBox="1"/>
          <p:nvPr/>
        </p:nvSpPr>
        <p:spPr>
          <a:xfrm>
            <a:off x="564128" y="7419339"/>
            <a:ext cx="17159745" cy="2867661"/>
          </a:xfrm>
          <a:prstGeom prst="rect">
            <a:avLst/>
          </a:prstGeom>
        </p:spPr>
        <p:txBody>
          <a:bodyPr lIns="0" tIns="0" rIns="0" bIns="0" rtlCol="0" anchor="t">
            <a:spAutoFit/>
          </a:bodyPr>
          <a:lstStyle/>
          <a:p>
            <a:pPr algn="ctr">
              <a:lnSpc>
                <a:spcPts val="5739"/>
              </a:lnSpc>
            </a:pPr>
            <a:r>
              <a:rPr lang="en-US" sz="4099">
                <a:solidFill>
                  <a:srgbClr val="FFFFFF"/>
                </a:solidFill>
                <a:latin typeface="Roboto Condensed Italics"/>
              </a:rPr>
              <a:t>And he declared to you his covenant, which he commanded you to perform, that is, the Ten Commandments, and he wrote them on two tablets of stone.</a:t>
            </a:r>
          </a:p>
          <a:p>
            <a:pPr algn="ctr">
              <a:lnSpc>
                <a:spcPts val="5739"/>
              </a:lnSpc>
            </a:pPr>
            <a:r>
              <a:rPr lang="en-US" sz="4099">
                <a:solidFill>
                  <a:srgbClr val="FFFFFF"/>
                </a:solidFill>
                <a:latin typeface="Roboto Condensed Bold Italics"/>
              </a:rPr>
              <a:t>Deuteronomy 4:13</a:t>
            </a:r>
          </a:p>
          <a:p>
            <a:pPr algn="ctr">
              <a:lnSpc>
                <a:spcPts val="5739"/>
              </a:lnSpc>
            </a:pPr>
            <a:endParaRPr lang="en-US" sz="4099">
              <a:solidFill>
                <a:srgbClr val="FFFFFF"/>
              </a:solidFill>
              <a:latin typeface="Roboto Condensed Bold Itali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AFDAEE"/>
          </a:solidFill>
        </p:spPr>
      </p:sp>
      <p:sp>
        <p:nvSpPr>
          <p:cNvPr id="4" name="TextBox 4"/>
          <p:cNvSpPr txBox="1"/>
          <p:nvPr/>
        </p:nvSpPr>
        <p:spPr>
          <a:xfrm>
            <a:off x="1028700" y="860742"/>
            <a:ext cx="17259300" cy="2312035"/>
          </a:xfrm>
          <a:prstGeom prst="rect">
            <a:avLst/>
          </a:prstGeom>
        </p:spPr>
        <p:txBody>
          <a:bodyPr lIns="0" tIns="0" rIns="0" bIns="0" rtlCol="0" anchor="t">
            <a:spAutoFit/>
          </a:bodyPr>
          <a:lstStyle/>
          <a:p>
            <a:pPr>
              <a:lnSpc>
                <a:spcPts val="9169"/>
              </a:lnSpc>
            </a:pPr>
            <a:r>
              <a:rPr lang="en-US" sz="6999" spc="139">
                <a:solidFill>
                  <a:srgbClr val="172514"/>
                </a:solidFill>
                <a:latin typeface="Roboto Bold"/>
              </a:rPr>
              <a:t>What is Moses reminding Israel about? </a:t>
            </a:r>
          </a:p>
          <a:p>
            <a:pPr>
              <a:lnSpc>
                <a:spcPts val="9169"/>
              </a:lnSpc>
            </a:pPr>
            <a:endParaRPr lang="en-US" sz="6999" spc="139">
              <a:solidFill>
                <a:srgbClr val="172514"/>
              </a:solidFill>
              <a:latin typeface="Roboto Bold"/>
            </a:endParaRPr>
          </a:p>
        </p:txBody>
      </p:sp>
      <p:sp>
        <p:nvSpPr>
          <p:cNvPr id="5" name="TextBox 5"/>
          <p:cNvSpPr txBox="1"/>
          <p:nvPr/>
        </p:nvSpPr>
        <p:spPr>
          <a:xfrm>
            <a:off x="1028700" y="2414572"/>
            <a:ext cx="16230600" cy="3583814"/>
          </a:xfrm>
          <a:prstGeom prst="rect">
            <a:avLst/>
          </a:prstGeom>
        </p:spPr>
        <p:txBody>
          <a:bodyPr lIns="0" tIns="0" rIns="0" bIns="0" rtlCol="0" anchor="t">
            <a:spAutoFit/>
          </a:bodyPr>
          <a:lstStyle/>
          <a:p>
            <a:pPr>
              <a:lnSpc>
                <a:spcPts val="9535"/>
              </a:lnSpc>
            </a:pPr>
            <a:r>
              <a:rPr lang="en-US" sz="6399" spc="127">
                <a:solidFill>
                  <a:srgbClr val="172514"/>
                </a:solidFill>
                <a:latin typeface="Roboto Bold"/>
              </a:rPr>
              <a:t>1) God spoke. </a:t>
            </a:r>
          </a:p>
          <a:p>
            <a:pPr>
              <a:lnSpc>
                <a:spcPts val="9535"/>
              </a:lnSpc>
            </a:pPr>
            <a:r>
              <a:rPr lang="en-US" sz="6399" spc="24">
                <a:solidFill>
                  <a:srgbClr val="172514"/>
                </a:solidFill>
                <a:latin typeface="Arimo Bold"/>
              </a:rPr>
              <a:t>2) The manner in which God spoke. </a:t>
            </a:r>
          </a:p>
          <a:p>
            <a:pPr>
              <a:lnSpc>
                <a:spcPts val="9535"/>
              </a:lnSpc>
            </a:pPr>
            <a:endParaRPr lang="en-US" sz="6399" spc="24">
              <a:solidFill>
                <a:srgbClr val="172514"/>
              </a:solidFill>
              <a:latin typeface="Arimo Bold"/>
            </a:endParaRPr>
          </a:p>
        </p:txBody>
      </p:sp>
      <p:sp>
        <p:nvSpPr>
          <p:cNvPr id="6" name="TextBox 6"/>
          <p:cNvSpPr txBox="1"/>
          <p:nvPr/>
        </p:nvSpPr>
        <p:spPr>
          <a:xfrm>
            <a:off x="564128" y="6188887"/>
            <a:ext cx="17159745" cy="4315461"/>
          </a:xfrm>
          <a:prstGeom prst="rect">
            <a:avLst/>
          </a:prstGeom>
        </p:spPr>
        <p:txBody>
          <a:bodyPr lIns="0" tIns="0" rIns="0" bIns="0" rtlCol="0" anchor="t">
            <a:spAutoFit/>
          </a:bodyPr>
          <a:lstStyle/>
          <a:p>
            <a:pPr algn="ctr">
              <a:lnSpc>
                <a:spcPts val="5739"/>
              </a:lnSpc>
            </a:pPr>
            <a:r>
              <a:rPr lang="en-US" sz="4099">
                <a:solidFill>
                  <a:srgbClr val="FFFFFF"/>
                </a:solidFill>
                <a:latin typeface="Roboto Condensed Italics"/>
              </a:rPr>
              <a:t>And you came near and stood at the foot of the mountain, while the mountain burned with fire to the heart of heaven, wrapped in darkness, cloud, and gloom. 12 Then the Lord spoke to you out of the midst of the fire.</a:t>
            </a:r>
          </a:p>
          <a:p>
            <a:pPr algn="ctr">
              <a:lnSpc>
                <a:spcPts val="5739"/>
              </a:lnSpc>
            </a:pPr>
            <a:endParaRPr lang="en-US" sz="4099">
              <a:solidFill>
                <a:srgbClr val="FFFFFF"/>
              </a:solidFill>
              <a:latin typeface="Roboto Condensed Italics"/>
            </a:endParaRPr>
          </a:p>
          <a:p>
            <a:pPr algn="ctr">
              <a:lnSpc>
                <a:spcPts val="5739"/>
              </a:lnSpc>
            </a:pPr>
            <a:r>
              <a:rPr lang="en-US" sz="4099">
                <a:solidFill>
                  <a:srgbClr val="FFFFFF"/>
                </a:solidFill>
                <a:latin typeface="Roboto Condensed Bold Italics"/>
              </a:rPr>
              <a:t>Deuteronomy 4:11-12</a:t>
            </a:r>
          </a:p>
          <a:p>
            <a:pPr algn="ctr">
              <a:lnSpc>
                <a:spcPts val="5739"/>
              </a:lnSpc>
            </a:pPr>
            <a:endParaRPr lang="en-US" sz="4099">
              <a:solidFill>
                <a:srgbClr val="FFFFFF"/>
              </a:solidFill>
              <a:latin typeface="Roboto Condensed Bold Itali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3"/>
          <p:cNvSpPr txBox="1"/>
          <p:nvPr/>
        </p:nvSpPr>
        <p:spPr>
          <a:xfrm>
            <a:off x="1831156" y="3752850"/>
            <a:ext cx="14625688" cy="1390650"/>
          </a:xfrm>
          <a:prstGeom prst="rect">
            <a:avLst/>
          </a:prstGeom>
        </p:spPr>
        <p:txBody>
          <a:bodyPr lIns="0" tIns="0" rIns="0" bIns="0" rtlCol="0" anchor="t">
            <a:spAutoFit/>
          </a:bodyPr>
          <a:lstStyle/>
          <a:p>
            <a:pPr algn="ctr">
              <a:lnSpc>
                <a:spcPts val="10800"/>
              </a:lnSpc>
            </a:pPr>
            <a:r>
              <a:rPr lang="en-US" sz="9000">
                <a:solidFill>
                  <a:srgbClr val="FFFFFF"/>
                </a:solidFill>
                <a:latin typeface="Roboto"/>
              </a:rPr>
              <a:t>What if God had not spoken?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sp>
        <p:nvSpPr>
          <p:cNvPr id="3" name="TextBox 3"/>
          <p:cNvSpPr txBox="1"/>
          <p:nvPr/>
        </p:nvSpPr>
        <p:spPr>
          <a:xfrm>
            <a:off x="1831156" y="3476625"/>
            <a:ext cx="14625688" cy="1666875"/>
          </a:xfrm>
          <a:prstGeom prst="rect">
            <a:avLst/>
          </a:prstGeom>
        </p:spPr>
        <p:txBody>
          <a:bodyPr lIns="0" tIns="0" rIns="0" bIns="0" rtlCol="0" anchor="t">
            <a:spAutoFit/>
          </a:bodyPr>
          <a:lstStyle/>
          <a:p>
            <a:pPr algn="ctr">
              <a:lnSpc>
                <a:spcPts val="13199"/>
              </a:lnSpc>
            </a:pPr>
            <a:r>
              <a:rPr lang="en-US" sz="10999">
                <a:solidFill>
                  <a:srgbClr val="FFFFFF"/>
                </a:solidFill>
                <a:latin typeface="Roboto"/>
              </a:rPr>
              <a:t>But...God has spoken!!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476250" y="2057400"/>
            <a:ext cx="19240500" cy="6172200"/>
          </a:xfrm>
          <a:prstGeom prst="rect">
            <a:avLst/>
          </a:prstGeom>
          <a:solidFill>
            <a:srgbClr val="16234F">
              <a:alpha val="89804"/>
            </a:srgbClr>
          </a:solidFill>
        </p:spPr>
      </p:sp>
      <p:sp>
        <p:nvSpPr>
          <p:cNvPr id="4" name="TextBox 4"/>
          <p:cNvSpPr txBox="1"/>
          <p:nvPr/>
        </p:nvSpPr>
        <p:spPr>
          <a:xfrm>
            <a:off x="1028700" y="2907430"/>
            <a:ext cx="16230600" cy="7781930"/>
          </a:xfrm>
          <a:prstGeom prst="rect">
            <a:avLst/>
          </a:prstGeom>
        </p:spPr>
        <p:txBody>
          <a:bodyPr lIns="0" tIns="0" rIns="0" bIns="0" rtlCol="0" anchor="t">
            <a:spAutoFit/>
          </a:bodyPr>
          <a:lstStyle/>
          <a:p>
            <a:pPr algn="ctr">
              <a:lnSpc>
                <a:spcPts val="11999"/>
              </a:lnSpc>
            </a:pPr>
            <a:r>
              <a:rPr lang="en-US" sz="7999" spc="79">
                <a:solidFill>
                  <a:srgbClr val="F8FBFD"/>
                </a:solidFill>
                <a:latin typeface="Roboto"/>
              </a:rPr>
              <a:t>Has anyone ever heard the God of the universe speak and live to tell about it?</a:t>
            </a:r>
          </a:p>
          <a:p>
            <a:pPr algn="ctr">
              <a:lnSpc>
                <a:spcPts val="14249"/>
              </a:lnSpc>
            </a:pPr>
            <a:endParaRPr lang="en-US" sz="7999" spc="79">
              <a:solidFill>
                <a:srgbClr val="F8FBFD"/>
              </a:solidFill>
              <a:latin typeface="Roboto"/>
            </a:endParaRPr>
          </a:p>
          <a:p>
            <a:pPr algn="ctr">
              <a:lnSpc>
                <a:spcPts val="11999"/>
              </a:lnSpc>
            </a:pPr>
            <a:endParaRPr lang="en-US" sz="7999" spc="79">
              <a:solidFill>
                <a:srgbClr val="F8FBFD"/>
              </a:solidFill>
              <a:latin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AFDAEE"/>
          </a:solidFill>
        </p:spPr>
      </p:sp>
      <p:sp>
        <p:nvSpPr>
          <p:cNvPr id="4" name="TextBox 4"/>
          <p:cNvSpPr txBox="1"/>
          <p:nvPr/>
        </p:nvSpPr>
        <p:spPr>
          <a:xfrm>
            <a:off x="1028700" y="860742"/>
            <a:ext cx="17259300" cy="2312035"/>
          </a:xfrm>
          <a:prstGeom prst="rect">
            <a:avLst/>
          </a:prstGeom>
        </p:spPr>
        <p:txBody>
          <a:bodyPr lIns="0" tIns="0" rIns="0" bIns="0" rtlCol="0" anchor="t">
            <a:spAutoFit/>
          </a:bodyPr>
          <a:lstStyle/>
          <a:p>
            <a:pPr>
              <a:lnSpc>
                <a:spcPts val="9169"/>
              </a:lnSpc>
            </a:pPr>
            <a:r>
              <a:rPr lang="en-US" sz="6999" spc="139">
                <a:solidFill>
                  <a:srgbClr val="172514"/>
                </a:solidFill>
                <a:latin typeface="Roboto Bold"/>
              </a:rPr>
              <a:t>Why did God speak to Israel?</a:t>
            </a:r>
          </a:p>
          <a:p>
            <a:pPr>
              <a:lnSpc>
                <a:spcPts val="9169"/>
              </a:lnSpc>
            </a:pPr>
            <a:endParaRPr lang="en-US" sz="6999" spc="139">
              <a:solidFill>
                <a:srgbClr val="172514"/>
              </a:solidFill>
              <a:latin typeface="Roboto Bold"/>
            </a:endParaRPr>
          </a:p>
        </p:txBody>
      </p:sp>
      <p:sp>
        <p:nvSpPr>
          <p:cNvPr id="5" name="TextBox 5"/>
          <p:cNvSpPr txBox="1"/>
          <p:nvPr/>
        </p:nvSpPr>
        <p:spPr>
          <a:xfrm>
            <a:off x="1028700" y="2348205"/>
            <a:ext cx="16230600" cy="4793489"/>
          </a:xfrm>
          <a:prstGeom prst="rect">
            <a:avLst/>
          </a:prstGeom>
        </p:spPr>
        <p:txBody>
          <a:bodyPr lIns="0" tIns="0" rIns="0" bIns="0" rtlCol="0" anchor="t">
            <a:spAutoFit/>
          </a:bodyPr>
          <a:lstStyle/>
          <a:p>
            <a:pPr>
              <a:lnSpc>
                <a:spcPts val="9535"/>
              </a:lnSpc>
            </a:pPr>
            <a:r>
              <a:rPr lang="en-US" sz="6399" spc="127">
                <a:solidFill>
                  <a:srgbClr val="172514"/>
                </a:solidFill>
                <a:latin typeface="Roboto Bold"/>
              </a:rPr>
              <a:t>That they might know the Lord is God and there is no other beside him. </a:t>
            </a:r>
          </a:p>
          <a:p>
            <a:pPr>
              <a:lnSpc>
                <a:spcPts val="9535"/>
              </a:lnSpc>
            </a:pPr>
            <a:endParaRPr lang="en-US" sz="6399" spc="127">
              <a:solidFill>
                <a:srgbClr val="172514"/>
              </a:solidFill>
              <a:latin typeface="Roboto Bold"/>
            </a:endParaRPr>
          </a:p>
          <a:p>
            <a:pPr>
              <a:lnSpc>
                <a:spcPts val="9535"/>
              </a:lnSpc>
            </a:pPr>
            <a:endParaRPr lang="en-US" sz="6399" spc="127">
              <a:solidFill>
                <a:srgbClr val="172514"/>
              </a:solidFill>
              <a:latin typeface="Roboto Bold"/>
            </a:endParaRPr>
          </a:p>
        </p:txBody>
      </p:sp>
      <p:sp>
        <p:nvSpPr>
          <p:cNvPr id="6" name="TextBox 6"/>
          <p:cNvSpPr txBox="1"/>
          <p:nvPr/>
        </p:nvSpPr>
        <p:spPr>
          <a:xfrm>
            <a:off x="1028700" y="6383344"/>
            <a:ext cx="16396513" cy="4315461"/>
          </a:xfrm>
          <a:prstGeom prst="rect">
            <a:avLst/>
          </a:prstGeom>
        </p:spPr>
        <p:txBody>
          <a:bodyPr lIns="0" tIns="0" rIns="0" bIns="0" rtlCol="0" anchor="t">
            <a:spAutoFit/>
          </a:bodyPr>
          <a:lstStyle/>
          <a:p>
            <a:pPr algn="ctr">
              <a:lnSpc>
                <a:spcPts val="5739"/>
              </a:lnSpc>
            </a:pPr>
            <a:r>
              <a:rPr lang="en-US" sz="4099">
                <a:solidFill>
                  <a:srgbClr val="FFFFFF"/>
                </a:solidFill>
                <a:latin typeface="Roboto Condensed Italics"/>
              </a:rPr>
              <a:t>To you it was shown, that you might know that the Lord is God; there is no other besides him. 36 Out of heaven he let you hear his voice, that he might discipline you. And on earth he let you see his great fire, and you heard his words out of the midst of the fire.</a:t>
            </a:r>
          </a:p>
          <a:p>
            <a:pPr algn="ctr">
              <a:lnSpc>
                <a:spcPts val="5739"/>
              </a:lnSpc>
            </a:pPr>
            <a:r>
              <a:rPr lang="en-US" sz="4099">
                <a:solidFill>
                  <a:srgbClr val="FFFFFF"/>
                </a:solidFill>
                <a:latin typeface="Roboto Condensed Bold Italics"/>
              </a:rPr>
              <a:t>Deuteronomy 4:35-36</a:t>
            </a:r>
          </a:p>
          <a:p>
            <a:pPr algn="ctr">
              <a:lnSpc>
                <a:spcPts val="5739"/>
              </a:lnSpc>
            </a:pPr>
            <a:endParaRPr lang="en-US" sz="4099">
              <a:solidFill>
                <a:srgbClr val="FFFFFF"/>
              </a:solidFill>
              <a:latin typeface="Roboto Condensed Bold Itali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7666" y="549091"/>
            <a:ext cx="1443490" cy="1443490"/>
          </a:xfrm>
          <a:prstGeom prst="rect">
            <a:avLst/>
          </a:prstGeom>
        </p:spPr>
      </p:pic>
      <p:sp>
        <p:nvSpPr>
          <p:cNvPr id="4" name="TextBox 4"/>
          <p:cNvSpPr txBox="1"/>
          <p:nvPr/>
        </p:nvSpPr>
        <p:spPr>
          <a:xfrm>
            <a:off x="1831156" y="1009650"/>
            <a:ext cx="14625688" cy="7981950"/>
          </a:xfrm>
          <a:prstGeom prst="rect">
            <a:avLst/>
          </a:prstGeom>
        </p:spPr>
        <p:txBody>
          <a:bodyPr lIns="0" tIns="0" rIns="0" bIns="0" rtlCol="0" anchor="t">
            <a:spAutoFit/>
          </a:bodyPr>
          <a:lstStyle/>
          <a:p>
            <a:pPr algn="ctr">
              <a:lnSpc>
                <a:spcPts val="10200"/>
              </a:lnSpc>
            </a:pPr>
            <a:r>
              <a:rPr lang="en-US" sz="8500">
                <a:solidFill>
                  <a:srgbClr val="FFFFFF"/>
                </a:solidFill>
                <a:latin typeface="Roboto"/>
              </a:rPr>
              <a:t>God has spoken so that all of humanity may know that the Lord is God in heaven above and on earth below – and there is no other!</a:t>
            </a:r>
          </a:p>
          <a:p>
            <a:pPr algn="ctr">
              <a:lnSpc>
                <a:spcPts val="11759"/>
              </a:lnSpc>
            </a:pPr>
            <a:endParaRPr lang="en-US" sz="8500">
              <a:solidFill>
                <a:srgbClr val="FFFFFF"/>
              </a:solidFill>
              <a:latin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3586" y="580703"/>
            <a:ext cx="1576226" cy="1576226"/>
          </a:xfrm>
          <a:prstGeom prst="rect">
            <a:avLst/>
          </a:prstGeom>
        </p:spPr>
      </p:pic>
      <p:sp>
        <p:nvSpPr>
          <p:cNvPr id="4" name="TextBox 4"/>
          <p:cNvSpPr txBox="1"/>
          <p:nvPr/>
        </p:nvSpPr>
        <p:spPr>
          <a:xfrm>
            <a:off x="1831156" y="1657350"/>
            <a:ext cx="14625688" cy="6686550"/>
          </a:xfrm>
          <a:prstGeom prst="rect">
            <a:avLst/>
          </a:prstGeom>
        </p:spPr>
        <p:txBody>
          <a:bodyPr lIns="0" tIns="0" rIns="0" bIns="0" rtlCol="0" anchor="t">
            <a:spAutoFit/>
          </a:bodyPr>
          <a:lstStyle/>
          <a:p>
            <a:pPr algn="ctr">
              <a:lnSpc>
                <a:spcPts val="10200"/>
              </a:lnSpc>
            </a:pPr>
            <a:r>
              <a:rPr lang="en-US" sz="8500">
                <a:solidFill>
                  <a:srgbClr val="FFFFFF"/>
                </a:solidFill>
                <a:latin typeface="Roboto"/>
              </a:rPr>
              <a:t>God has spoken so we must obey his Word with unrelenting faithfulness.</a:t>
            </a:r>
          </a:p>
          <a:p>
            <a:pPr algn="ctr">
              <a:lnSpc>
                <a:spcPts val="10200"/>
              </a:lnSpc>
            </a:pPr>
            <a:endParaRPr lang="en-US" sz="8500">
              <a:solidFill>
                <a:srgbClr val="FFFFFF"/>
              </a:solidFill>
              <a:latin typeface="Roboto"/>
            </a:endParaRPr>
          </a:p>
          <a:p>
            <a:pPr algn="ctr">
              <a:lnSpc>
                <a:spcPts val="11759"/>
              </a:lnSpc>
            </a:pPr>
            <a:endParaRPr lang="en-US" sz="8500">
              <a:solidFill>
                <a:srgbClr val="FFFFFF"/>
              </a:solidFill>
              <a:latin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1028700" y="2263401"/>
            <a:ext cx="16230600" cy="76200"/>
          </a:xfrm>
          <a:prstGeom prst="rect">
            <a:avLst/>
          </a:prstGeom>
          <a:solidFill>
            <a:srgbClr val="AFDAEE"/>
          </a:solidFill>
        </p:spPr>
      </p:sp>
      <p:sp>
        <p:nvSpPr>
          <p:cNvPr id="3" name="TextBox 3"/>
          <p:cNvSpPr txBox="1"/>
          <p:nvPr/>
        </p:nvSpPr>
        <p:spPr>
          <a:xfrm>
            <a:off x="1028700" y="894778"/>
            <a:ext cx="17259300" cy="1149985"/>
          </a:xfrm>
          <a:prstGeom prst="rect">
            <a:avLst/>
          </a:prstGeom>
        </p:spPr>
        <p:txBody>
          <a:bodyPr lIns="0" tIns="0" rIns="0" bIns="0" rtlCol="0" anchor="t">
            <a:spAutoFit/>
          </a:bodyPr>
          <a:lstStyle/>
          <a:p>
            <a:pPr>
              <a:lnSpc>
                <a:spcPts val="9169"/>
              </a:lnSpc>
            </a:pPr>
            <a:r>
              <a:rPr lang="en-US" sz="6999" spc="139">
                <a:solidFill>
                  <a:srgbClr val="F8FBFD"/>
                </a:solidFill>
                <a:latin typeface="Roboto Bold"/>
              </a:rPr>
              <a:t>Two Questions</a:t>
            </a:r>
          </a:p>
        </p:txBody>
      </p:sp>
      <p:sp>
        <p:nvSpPr>
          <p:cNvPr id="4" name="TextBox 4"/>
          <p:cNvSpPr txBox="1"/>
          <p:nvPr/>
        </p:nvSpPr>
        <p:spPr>
          <a:xfrm>
            <a:off x="1028700" y="2453901"/>
            <a:ext cx="16794728" cy="7148576"/>
          </a:xfrm>
          <a:prstGeom prst="rect">
            <a:avLst/>
          </a:prstGeom>
        </p:spPr>
        <p:txBody>
          <a:bodyPr lIns="0" tIns="0" rIns="0" bIns="0" rtlCol="0" anchor="t">
            <a:spAutoFit/>
          </a:bodyPr>
          <a:lstStyle/>
          <a:p>
            <a:pPr>
              <a:lnSpc>
                <a:spcPts val="8194"/>
              </a:lnSpc>
            </a:pPr>
            <a:r>
              <a:rPr lang="en-US" sz="5499" spc="109">
                <a:solidFill>
                  <a:srgbClr val="F8FBFD"/>
                </a:solidFill>
                <a:latin typeface="Roboto Bold"/>
              </a:rPr>
              <a:t>First Question</a:t>
            </a:r>
            <a:r>
              <a:rPr lang="en-US" sz="5499" spc="109">
                <a:solidFill>
                  <a:srgbClr val="F8FBFD"/>
                </a:solidFill>
                <a:latin typeface="Roboto"/>
              </a:rPr>
              <a:t>: What great nation is there that has a god so near to it as the Lord our God is to us? (v7)</a:t>
            </a:r>
          </a:p>
          <a:p>
            <a:pPr>
              <a:lnSpc>
                <a:spcPts val="8194"/>
              </a:lnSpc>
            </a:pPr>
            <a:endParaRPr lang="en-US" sz="5499" spc="109">
              <a:solidFill>
                <a:srgbClr val="F8FBFD"/>
              </a:solidFill>
              <a:latin typeface="Roboto"/>
            </a:endParaRPr>
          </a:p>
          <a:p>
            <a:pPr>
              <a:lnSpc>
                <a:spcPts val="8194"/>
              </a:lnSpc>
            </a:pPr>
            <a:r>
              <a:rPr lang="en-US" sz="5499" spc="109">
                <a:solidFill>
                  <a:srgbClr val="F8FBFD"/>
                </a:solidFill>
                <a:latin typeface="Roboto Bold"/>
              </a:rPr>
              <a:t>Second Question</a:t>
            </a:r>
            <a:r>
              <a:rPr lang="en-US" sz="5499" spc="109">
                <a:solidFill>
                  <a:srgbClr val="F8FBFD"/>
                </a:solidFill>
                <a:latin typeface="Roboto"/>
              </a:rPr>
              <a:t>: What great nation is there that has laws that are as righteous as the laws our God has given to us? (v8)</a:t>
            </a:r>
          </a:p>
          <a:p>
            <a:pPr>
              <a:lnSpc>
                <a:spcPts val="7598"/>
              </a:lnSpc>
            </a:pPr>
            <a:endParaRPr lang="en-US" sz="5499" spc="109">
              <a:solidFill>
                <a:srgbClr val="F8FBFD"/>
              </a:solidFill>
              <a:latin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55" t="8349" b="8349"/>
          <a:stretch>
            <a:fillRect/>
          </a:stretch>
        </p:blipFill>
        <p:spPr>
          <a:xfrm>
            <a:off x="333914" y="0"/>
            <a:ext cx="17954086" cy="10287000"/>
          </a:xfrm>
          <a:prstGeom prst="rect">
            <a:avLst/>
          </a:prstGeom>
        </p:spPr>
      </p:pic>
      <p:sp>
        <p:nvSpPr>
          <p:cNvPr id="3" name="AutoShape 3"/>
          <p:cNvSpPr/>
          <p:nvPr/>
        </p:nvSpPr>
        <p:spPr>
          <a:xfrm>
            <a:off x="333914" y="0"/>
            <a:ext cx="17954086" cy="10507994"/>
          </a:xfrm>
          <a:prstGeom prst="rect">
            <a:avLst/>
          </a:prstGeom>
          <a:solidFill>
            <a:srgbClr val="F8FBFD">
              <a:alpha val="70980"/>
            </a:srgbClr>
          </a:solidFill>
        </p:spPr>
      </p:sp>
      <p:sp>
        <p:nvSpPr>
          <p:cNvPr id="4" name="TextBox 4"/>
          <p:cNvSpPr txBox="1"/>
          <p:nvPr/>
        </p:nvSpPr>
        <p:spPr>
          <a:xfrm>
            <a:off x="1028700" y="306705"/>
            <a:ext cx="16230600" cy="9635490"/>
          </a:xfrm>
          <a:prstGeom prst="rect">
            <a:avLst/>
          </a:prstGeom>
        </p:spPr>
        <p:txBody>
          <a:bodyPr lIns="0" tIns="0" rIns="0" bIns="0" rtlCol="0" anchor="t">
            <a:spAutoFit/>
          </a:bodyPr>
          <a:lstStyle/>
          <a:p>
            <a:pPr>
              <a:lnSpc>
                <a:spcPts val="6930"/>
              </a:lnSpc>
            </a:pPr>
            <a:r>
              <a:rPr lang="en-US" sz="5500" spc="49">
                <a:solidFill>
                  <a:srgbClr val="2F2F2F"/>
                </a:solidFill>
                <a:latin typeface="Roboto"/>
              </a:rPr>
              <a:t>Long ago, at many times and in many ways, God spoke to our fathers by the prophets, 2 but in these last days he has spoken to us by his Son, whom he appointed the heir of all things, through whom also he created the world. 3 He is the radiance of the glory of God and the exact imprint of his nature, and he upholds the universe by the word of his power. After making purification for sins, he sat down at the right hand of the Majesty on high…</a:t>
            </a:r>
          </a:p>
          <a:p>
            <a:pPr>
              <a:lnSpc>
                <a:spcPts val="6930"/>
              </a:lnSpc>
            </a:pPr>
            <a:endParaRPr lang="en-US" sz="5500" spc="49">
              <a:solidFill>
                <a:srgbClr val="2F2F2F"/>
              </a:solidFill>
              <a:latin typeface="Roboto"/>
            </a:endParaRPr>
          </a:p>
          <a:p>
            <a:pPr>
              <a:lnSpc>
                <a:spcPts val="6930"/>
              </a:lnSpc>
            </a:pPr>
            <a:endParaRPr lang="en-US" sz="5500" spc="49">
              <a:solidFill>
                <a:srgbClr val="2F2F2F"/>
              </a:solidFill>
              <a:latin typeface="Roboto"/>
            </a:endParaRPr>
          </a:p>
        </p:txBody>
      </p:sp>
      <p:sp>
        <p:nvSpPr>
          <p:cNvPr id="5" name="AutoShape 5"/>
          <p:cNvSpPr/>
          <p:nvPr/>
        </p:nvSpPr>
        <p:spPr>
          <a:xfrm>
            <a:off x="1028700" y="8796774"/>
            <a:ext cx="4662291" cy="182680"/>
          </a:xfrm>
          <a:prstGeom prst="rect">
            <a:avLst/>
          </a:prstGeom>
          <a:solidFill>
            <a:srgbClr val="16234F"/>
          </a:solidFill>
        </p:spPr>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HEBREWS 1:1-3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869" b="10869"/>
          <a:stretch>
            <a:fillRect/>
          </a:stretch>
        </p:blipFill>
        <p:spPr>
          <a:xfrm>
            <a:off x="0" y="0"/>
            <a:ext cx="18288000" cy="10287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869" b="10869"/>
          <a:stretch>
            <a:fillRect/>
          </a:stretch>
        </p:blipFill>
        <p:spPr>
          <a:xfrm>
            <a:off x="0" y="0"/>
            <a:ext cx="18288000" cy="10287000"/>
          </a:xfrm>
          <a:prstGeom prst="rect">
            <a:avLst/>
          </a:prstGeom>
        </p:spPr>
      </p:pic>
      <p:sp>
        <p:nvSpPr>
          <p:cNvPr id="3" name="TextBox 3"/>
          <p:cNvSpPr txBox="1"/>
          <p:nvPr/>
        </p:nvSpPr>
        <p:spPr>
          <a:xfrm>
            <a:off x="1831156" y="3067050"/>
            <a:ext cx="14625688" cy="2762250"/>
          </a:xfrm>
          <a:prstGeom prst="rect">
            <a:avLst/>
          </a:prstGeom>
        </p:spPr>
        <p:txBody>
          <a:bodyPr lIns="0" tIns="0" rIns="0" bIns="0" rtlCol="0" anchor="t">
            <a:spAutoFit/>
          </a:bodyPr>
          <a:lstStyle/>
          <a:p>
            <a:pPr algn="ctr">
              <a:lnSpc>
                <a:spcPts val="10800"/>
              </a:lnSpc>
            </a:pPr>
            <a:r>
              <a:rPr lang="en-US" sz="9000">
                <a:solidFill>
                  <a:srgbClr val="FFFFFF"/>
                </a:solidFill>
                <a:latin typeface="Roboto"/>
              </a:rPr>
              <a:t>He upholds the universe by the word of his power!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sp>
        <p:nvSpPr>
          <p:cNvPr id="3" name="TextBox 3"/>
          <p:cNvSpPr txBox="1"/>
          <p:nvPr/>
        </p:nvSpPr>
        <p:spPr>
          <a:xfrm>
            <a:off x="1181048" y="5133975"/>
            <a:ext cx="15925904" cy="5800725"/>
          </a:xfrm>
          <a:prstGeom prst="rect">
            <a:avLst/>
          </a:prstGeom>
        </p:spPr>
        <p:txBody>
          <a:bodyPr lIns="0" tIns="0" rIns="0" bIns="0" rtlCol="0" anchor="t">
            <a:spAutoFit/>
          </a:bodyPr>
          <a:lstStyle/>
          <a:p>
            <a:pPr algn="ctr">
              <a:lnSpc>
                <a:spcPts val="11039"/>
              </a:lnSpc>
            </a:pPr>
            <a:r>
              <a:rPr lang="en-US" sz="9199">
                <a:solidFill>
                  <a:srgbClr val="FFFFFF"/>
                </a:solidFill>
                <a:latin typeface="Roboto"/>
              </a:rPr>
              <a:t>God has spoken! </a:t>
            </a:r>
          </a:p>
          <a:p>
            <a:pPr algn="ctr">
              <a:lnSpc>
                <a:spcPts val="11039"/>
              </a:lnSpc>
            </a:pPr>
            <a:endParaRPr lang="en-US" sz="9199">
              <a:solidFill>
                <a:srgbClr val="FFFFFF"/>
              </a:solidFill>
              <a:latin typeface="Roboto"/>
            </a:endParaRPr>
          </a:p>
          <a:p>
            <a:pPr algn="ctr">
              <a:lnSpc>
                <a:spcPts val="11039"/>
              </a:lnSpc>
            </a:pPr>
            <a:r>
              <a:rPr lang="en-US" sz="9199">
                <a:solidFill>
                  <a:srgbClr val="FFFFFF"/>
                </a:solidFill>
                <a:latin typeface="Roboto"/>
              </a:rPr>
              <a:t>Are you listening?</a:t>
            </a:r>
          </a:p>
          <a:p>
            <a:pPr algn="ctr">
              <a:lnSpc>
                <a:spcPts val="12599"/>
              </a:lnSpc>
            </a:pPr>
            <a:endParaRPr lang="en-US" sz="9199">
              <a:solidFill>
                <a:srgbClr val="FFFFFF"/>
              </a:solidFill>
              <a:latin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476250" y="-173913"/>
            <a:ext cx="19240500" cy="10681907"/>
          </a:xfrm>
          <a:prstGeom prst="rect">
            <a:avLst/>
          </a:prstGeom>
          <a:solidFill>
            <a:srgbClr val="F8FBFD">
              <a:alpha val="70980"/>
            </a:srgbClr>
          </a:solidFill>
        </p:spPr>
      </p:sp>
      <p:sp>
        <p:nvSpPr>
          <p:cNvPr id="3" name="AutoShape 3"/>
          <p:cNvSpPr/>
          <p:nvPr/>
        </p:nvSpPr>
        <p:spPr>
          <a:xfrm>
            <a:off x="1028700" y="8796774"/>
            <a:ext cx="4662291" cy="182680"/>
          </a:xfrm>
          <a:prstGeom prst="rect">
            <a:avLst/>
          </a:prstGeom>
          <a:solidFill>
            <a:srgbClr val="16234F"/>
          </a:solidFill>
        </p:spPr>
      </p:sp>
      <p:pic>
        <p:nvPicPr>
          <p:cNvPr id="4" name="Picture 4"/>
          <p:cNvPicPr>
            <a:picLocks noChangeAspect="1"/>
          </p:cNvPicPr>
          <p:nvPr/>
        </p:nvPicPr>
        <p:blipFill>
          <a:blip r:embed="rId2"/>
          <a:srcRect t="58035" b="1879"/>
          <a:stretch>
            <a:fillRect/>
          </a:stretch>
        </p:blipFill>
        <p:spPr>
          <a:xfrm>
            <a:off x="1028700" y="6137922"/>
            <a:ext cx="16230600" cy="2439777"/>
          </a:xfrm>
          <a:prstGeom prst="rect">
            <a:avLst/>
          </a:prstGeom>
        </p:spPr>
      </p:pic>
      <p:sp>
        <p:nvSpPr>
          <p:cNvPr id="5" name="TextBox 5"/>
          <p:cNvSpPr txBox="1"/>
          <p:nvPr/>
        </p:nvSpPr>
        <p:spPr>
          <a:xfrm>
            <a:off x="1028700" y="697194"/>
            <a:ext cx="16230600" cy="5739384"/>
          </a:xfrm>
          <a:prstGeom prst="rect">
            <a:avLst/>
          </a:prstGeom>
        </p:spPr>
        <p:txBody>
          <a:bodyPr lIns="0" tIns="0" rIns="0" bIns="0" rtlCol="0" anchor="t">
            <a:spAutoFit/>
          </a:bodyPr>
          <a:lstStyle/>
          <a:p>
            <a:pPr>
              <a:lnSpc>
                <a:spcPts val="7811"/>
              </a:lnSpc>
            </a:pPr>
            <a:r>
              <a:rPr lang="en-US" sz="6199" spc="55">
                <a:solidFill>
                  <a:srgbClr val="2F2F2F"/>
                </a:solidFill>
                <a:latin typeface="Roboto"/>
              </a:rPr>
              <a:t>Since you saw no form on the day that the Lord spoke to you at Horeb out of the midst of the fire, 16 beware lest you act corruptly by making a carved image for yourselves, in the form of any figure…</a:t>
            </a:r>
          </a:p>
          <a:p>
            <a:pPr>
              <a:lnSpc>
                <a:spcPts val="6173"/>
              </a:lnSpc>
            </a:pPr>
            <a:endParaRPr lang="en-US" sz="6199" spc="55">
              <a:solidFill>
                <a:srgbClr val="2F2F2F"/>
              </a:solidFill>
              <a:latin typeface="Roboto"/>
            </a:endParaRPr>
          </a:p>
        </p:txBody>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DEUTERONOMY 4:15-16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AFDAEE"/>
          </a:solidFill>
        </p:spPr>
      </p:sp>
      <p:sp>
        <p:nvSpPr>
          <p:cNvPr id="4" name="TextBox 4"/>
          <p:cNvSpPr txBox="1"/>
          <p:nvPr/>
        </p:nvSpPr>
        <p:spPr>
          <a:xfrm>
            <a:off x="1028700" y="934149"/>
            <a:ext cx="17259300" cy="1071245"/>
          </a:xfrm>
          <a:prstGeom prst="rect">
            <a:avLst/>
          </a:prstGeom>
        </p:spPr>
        <p:txBody>
          <a:bodyPr lIns="0" tIns="0" rIns="0" bIns="0" rtlCol="0" anchor="t">
            <a:spAutoFit/>
          </a:bodyPr>
          <a:lstStyle/>
          <a:p>
            <a:pPr>
              <a:lnSpc>
                <a:spcPts val="8515"/>
              </a:lnSpc>
            </a:pPr>
            <a:r>
              <a:rPr lang="en-US" sz="6500" spc="129">
                <a:solidFill>
                  <a:srgbClr val="D5C5B8"/>
                </a:solidFill>
                <a:latin typeface="Roboto Bold"/>
              </a:rPr>
              <a:t>Do Not Replicate My Likeness Through:</a:t>
            </a:r>
          </a:p>
        </p:txBody>
      </p:sp>
      <p:sp>
        <p:nvSpPr>
          <p:cNvPr id="5" name="TextBox 5"/>
          <p:cNvSpPr txBox="1"/>
          <p:nvPr/>
        </p:nvSpPr>
        <p:spPr>
          <a:xfrm>
            <a:off x="1028700" y="2434851"/>
            <a:ext cx="16230600" cy="8423402"/>
          </a:xfrm>
          <a:prstGeom prst="rect">
            <a:avLst/>
          </a:prstGeom>
        </p:spPr>
        <p:txBody>
          <a:bodyPr lIns="0" tIns="0" rIns="0" bIns="0" rtlCol="0" anchor="t">
            <a:spAutoFit/>
          </a:bodyPr>
          <a:lstStyle/>
          <a:p>
            <a:pPr>
              <a:lnSpc>
                <a:spcPts val="8343"/>
              </a:lnSpc>
            </a:pPr>
            <a:r>
              <a:rPr lang="en-US" sz="5599" spc="111">
                <a:solidFill>
                  <a:srgbClr val="FFFEE6"/>
                </a:solidFill>
                <a:latin typeface="Roboto Bold"/>
              </a:rPr>
              <a:t>&gt; Making a carved image</a:t>
            </a:r>
          </a:p>
          <a:p>
            <a:pPr>
              <a:lnSpc>
                <a:spcPts val="8343"/>
              </a:lnSpc>
            </a:pPr>
            <a:r>
              <a:rPr lang="en-US" sz="5599" spc="111">
                <a:solidFill>
                  <a:srgbClr val="FFFEE6"/>
                </a:solidFill>
                <a:latin typeface="Roboto Bold"/>
              </a:rPr>
              <a:t>&gt; The form of any figure</a:t>
            </a:r>
          </a:p>
          <a:p>
            <a:pPr>
              <a:lnSpc>
                <a:spcPts val="8343"/>
              </a:lnSpc>
            </a:pPr>
            <a:r>
              <a:rPr lang="en-US" sz="5599" spc="111">
                <a:solidFill>
                  <a:srgbClr val="FFFEE6"/>
                </a:solidFill>
                <a:latin typeface="Roboto Bold"/>
              </a:rPr>
              <a:t>&gt; The likeness of a male or female</a:t>
            </a:r>
          </a:p>
          <a:p>
            <a:pPr>
              <a:lnSpc>
                <a:spcPts val="8343"/>
              </a:lnSpc>
            </a:pPr>
            <a:r>
              <a:rPr lang="en-US" sz="5599" spc="111">
                <a:solidFill>
                  <a:srgbClr val="FFFEE6"/>
                </a:solidFill>
                <a:latin typeface="Roboto Bold"/>
              </a:rPr>
              <a:t>&gt; The likeness of any animal on the earth</a:t>
            </a:r>
          </a:p>
          <a:p>
            <a:pPr>
              <a:lnSpc>
                <a:spcPts val="8343"/>
              </a:lnSpc>
            </a:pPr>
            <a:r>
              <a:rPr lang="en-US" sz="5599" spc="111">
                <a:solidFill>
                  <a:srgbClr val="FFFEE6"/>
                </a:solidFill>
                <a:latin typeface="Roboto Bold"/>
              </a:rPr>
              <a:t>&gt; The likeness of any winged bird that flies</a:t>
            </a:r>
          </a:p>
          <a:p>
            <a:pPr>
              <a:lnSpc>
                <a:spcPts val="8343"/>
              </a:lnSpc>
            </a:pPr>
            <a:r>
              <a:rPr lang="en-US" sz="5599" spc="111">
                <a:solidFill>
                  <a:srgbClr val="FFFEE6"/>
                </a:solidFill>
                <a:latin typeface="Roboto Bold"/>
              </a:rPr>
              <a:t>&gt; The likeness of any creature on the ground</a:t>
            </a:r>
          </a:p>
          <a:p>
            <a:pPr>
              <a:lnSpc>
                <a:spcPts val="8343"/>
              </a:lnSpc>
            </a:pPr>
            <a:r>
              <a:rPr lang="en-US" sz="5599" spc="111">
                <a:solidFill>
                  <a:srgbClr val="FFFEE6"/>
                </a:solidFill>
                <a:latin typeface="Roboto Bold"/>
              </a:rPr>
              <a:t>&gt; The likeness of any fish in the water</a:t>
            </a:r>
          </a:p>
          <a:p>
            <a:pPr>
              <a:lnSpc>
                <a:spcPts val="8343"/>
              </a:lnSpc>
            </a:pPr>
            <a:endParaRPr lang="en-US" sz="5599" spc="111">
              <a:solidFill>
                <a:srgbClr val="FFFEE6"/>
              </a:solidFill>
              <a:latin typeface="Roboto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869" b="10869"/>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AFDAEE"/>
          </a:solidFill>
        </p:spPr>
      </p:sp>
      <p:sp>
        <p:nvSpPr>
          <p:cNvPr id="4" name="TextBox 4"/>
          <p:cNvSpPr txBox="1"/>
          <p:nvPr/>
        </p:nvSpPr>
        <p:spPr>
          <a:xfrm>
            <a:off x="1028700" y="860742"/>
            <a:ext cx="17259300" cy="2312035"/>
          </a:xfrm>
          <a:prstGeom prst="rect">
            <a:avLst/>
          </a:prstGeom>
        </p:spPr>
        <p:txBody>
          <a:bodyPr lIns="0" tIns="0" rIns="0" bIns="0" rtlCol="0" anchor="t">
            <a:spAutoFit/>
          </a:bodyPr>
          <a:lstStyle/>
          <a:p>
            <a:pPr>
              <a:lnSpc>
                <a:spcPts val="9169"/>
              </a:lnSpc>
            </a:pPr>
            <a:r>
              <a:rPr lang="en-US" sz="6999" spc="139">
                <a:solidFill>
                  <a:srgbClr val="FFFFFF"/>
                </a:solidFill>
                <a:latin typeface="Roboto Bold"/>
              </a:rPr>
              <a:t>Beware of Worshipping:</a:t>
            </a:r>
          </a:p>
          <a:p>
            <a:pPr>
              <a:lnSpc>
                <a:spcPts val="9169"/>
              </a:lnSpc>
            </a:pPr>
            <a:endParaRPr lang="en-US" sz="6999" spc="139">
              <a:solidFill>
                <a:srgbClr val="FFFFFF"/>
              </a:solidFill>
              <a:latin typeface="Roboto Bold"/>
            </a:endParaRPr>
          </a:p>
        </p:txBody>
      </p:sp>
      <p:sp>
        <p:nvSpPr>
          <p:cNvPr id="5" name="TextBox 5"/>
          <p:cNvSpPr txBox="1"/>
          <p:nvPr/>
        </p:nvSpPr>
        <p:spPr>
          <a:xfrm>
            <a:off x="1028700" y="2149101"/>
            <a:ext cx="16230600" cy="6003164"/>
          </a:xfrm>
          <a:prstGeom prst="rect">
            <a:avLst/>
          </a:prstGeom>
        </p:spPr>
        <p:txBody>
          <a:bodyPr lIns="0" tIns="0" rIns="0" bIns="0" rtlCol="0" anchor="t">
            <a:spAutoFit/>
          </a:bodyPr>
          <a:lstStyle/>
          <a:p>
            <a:pPr>
              <a:lnSpc>
                <a:spcPts val="9535"/>
              </a:lnSpc>
            </a:pPr>
            <a:r>
              <a:rPr lang="en-US" sz="6399" spc="127">
                <a:solidFill>
                  <a:srgbClr val="F8FBFD"/>
                </a:solidFill>
                <a:latin typeface="Roboto Bold"/>
              </a:rPr>
              <a:t>&gt; The sun</a:t>
            </a:r>
          </a:p>
          <a:p>
            <a:pPr>
              <a:lnSpc>
                <a:spcPts val="9535"/>
              </a:lnSpc>
            </a:pPr>
            <a:r>
              <a:rPr lang="en-US" sz="6399" spc="127">
                <a:solidFill>
                  <a:srgbClr val="F8FBFD"/>
                </a:solidFill>
                <a:latin typeface="Roboto Bold"/>
              </a:rPr>
              <a:t>&gt; The moon </a:t>
            </a:r>
          </a:p>
          <a:p>
            <a:pPr>
              <a:lnSpc>
                <a:spcPts val="9535"/>
              </a:lnSpc>
            </a:pPr>
            <a:r>
              <a:rPr lang="en-US" sz="6399" spc="127">
                <a:solidFill>
                  <a:srgbClr val="F8FBFD"/>
                </a:solidFill>
                <a:latin typeface="Roboto Bold"/>
              </a:rPr>
              <a:t>&gt; The stars</a:t>
            </a:r>
          </a:p>
          <a:p>
            <a:pPr>
              <a:lnSpc>
                <a:spcPts val="9535"/>
              </a:lnSpc>
            </a:pPr>
            <a:r>
              <a:rPr lang="en-US" sz="6399" spc="127">
                <a:solidFill>
                  <a:srgbClr val="F8FBFD"/>
                </a:solidFill>
                <a:latin typeface="Roboto Bold"/>
              </a:rPr>
              <a:t>&gt; The constellations of the skies </a:t>
            </a:r>
          </a:p>
          <a:p>
            <a:pPr>
              <a:lnSpc>
                <a:spcPts val="9535"/>
              </a:lnSpc>
            </a:pPr>
            <a:endParaRPr lang="en-US" sz="6399" spc="127">
              <a:solidFill>
                <a:srgbClr val="F8FBFD"/>
              </a:solidFill>
              <a:latin typeface="Roboto Bold"/>
            </a:endParaRPr>
          </a:p>
        </p:txBody>
      </p:sp>
      <p:sp>
        <p:nvSpPr>
          <p:cNvPr id="6" name="TextBox 6"/>
          <p:cNvSpPr txBox="1"/>
          <p:nvPr/>
        </p:nvSpPr>
        <p:spPr>
          <a:xfrm>
            <a:off x="564128" y="7212943"/>
            <a:ext cx="17159745" cy="3591561"/>
          </a:xfrm>
          <a:prstGeom prst="rect">
            <a:avLst/>
          </a:prstGeom>
        </p:spPr>
        <p:txBody>
          <a:bodyPr lIns="0" tIns="0" rIns="0" bIns="0" rtlCol="0" anchor="t">
            <a:spAutoFit/>
          </a:bodyPr>
          <a:lstStyle/>
          <a:p>
            <a:pPr algn="ctr">
              <a:lnSpc>
                <a:spcPts val="5739"/>
              </a:lnSpc>
            </a:pPr>
            <a:r>
              <a:rPr lang="en-US" sz="4099">
                <a:solidFill>
                  <a:srgbClr val="FFFFFF"/>
                </a:solidFill>
                <a:latin typeface="Roboto Condensed Italics"/>
              </a:rPr>
              <a:t>And beware lest you raise your eyes to heaven, and when you see the sun and the moon and the stars, all the host of heaven, you be drawn away and bow down to them and serve them...</a:t>
            </a:r>
          </a:p>
          <a:p>
            <a:pPr algn="ctr">
              <a:lnSpc>
                <a:spcPts val="5739"/>
              </a:lnSpc>
            </a:pPr>
            <a:r>
              <a:rPr lang="en-US" sz="4099">
                <a:solidFill>
                  <a:srgbClr val="FFFFFF"/>
                </a:solidFill>
                <a:latin typeface="Roboto Condensed Bold Italics"/>
              </a:rPr>
              <a:t>Deuteronomy 4:19</a:t>
            </a:r>
          </a:p>
          <a:p>
            <a:pPr algn="ctr">
              <a:lnSpc>
                <a:spcPts val="5739"/>
              </a:lnSpc>
            </a:pPr>
            <a:endParaRPr lang="en-US" sz="4099">
              <a:solidFill>
                <a:srgbClr val="FFFFFF"/>
              </a:solidFill>
              <a:latin typeface="Roboto Condensed Bold Itali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3"/>
          <p:cNvSpPr txBox="1"/>
          <p:nvPr/>
        </p:nvSpPr>
        <p:spPr>
          <a:xfrm>
            <a:off x="514350" y="7526159"/>
            <a:ext cx="17259300" cy="4069018"/>
          </a:xfrm>
          <a:prstGeom prst="rect">
            <a:avLst/>
          </a:prstGeom>
        </p:spPr>
        <p:txBody>
          <a:bodyPr lIns="0" tIns="0" rIns="0" bIns="0" rtlCol="0" anchor="t">
            <a:spAutoFit/>
          </a:bodyPr>
          <a:lstStyle/>
          <a:p>
            <a:pPr>
              <a:lnSpc>
                <a:spcPts val="10479"/>
              </a:lnSpc>
            </a:pPr>
            <a:r>
              <a:rPr lang="en-US" sz="7999" spc="159">
                <a:solidFill>
                  <a:srgbClr val="FFFFFF"/>
                </a:solidFill>
                <a:latin typeface="Roboto Bold"/>
              </a:rPr>
              <a:t>All of these idols have form.</a:t>
            </a:r>
          </a:p>
          <a:p>
            <a:pPr>
              <a:lnSpc>
                <a:spcPts val="11265"/>
              </a:lnSpc>
            </a:pPr>
            <a:endParaRPr lang="en-US" sz="7999" spc="159">
              <a:solidFill>
                <a:srgbClr val="FFFFFF"/>
              </a:solidFill>
              <a:latin typeface="Roboto Bold"/>
            </a:endParaRPr>
          </a:p>
          <a:p>
            <a:pPr>
              <a:lnSpc>
                <a:spcPts val="10610"/>
              </a:lnSpc>
            </a:pPr>
            <a:endParaRPr lang="en-US" sz="7999" spc="159">
              <a:solidFill>
                <a:srgbClr val="FFFFFF"/>
              </a:solidFill>
              <a:latin typeface="Roboto Bold"/>
            </a:endParaRPr>
          </a:p>
        </p:txBody>
      </p:sp>
      <p:sp>
        <p:nvSpPr>
          <p:cNvPr id="4" name="TextBox 4"/>
          <p:cNvSpPr txBox="1"/>
          <p:nvPr/>
        </p:nvSpPr>
        <p:spPr>
          <a:xfrm>
            <a:off x="514350" y="255009"/>
            <a:ext cx="16230600" cy="6937885"/>
          </a:xfrm>
          <a:prstGeom prst="rect">
            <a:avLst/>
          </a:prstGeom>
        </p:spPr>
        <p:txBody>
          <a:bodyPr lIns="0" tIns="0" rIns="0" bIns="0" rtlCol="0" anchor="t">
            <a:spAutoFit/>
          </a:bodyPr>
          <a:lstStyle/>
          <a:p>
            <a:pPr>
              <a:lnSpc>
                <a:spcPts val="11025"/>
              </a:lnSpc>
            </a:pPr>
            <a:r>
              <a:rPr lang="en-US" sz="7399" spc="147">
                <a:solidFill>
                  <a:srgbClr val="F8FBFD"/>
                </a:solidFill>
                <a:latin typeface="Roboto Bold"/>
              </a:rPr>
              <a:t>What point is being made here, by listing these specific commands against idolatry?</a:t>
            </a:r>
          </a:p>
          <a:p>
            <a:pPr>
              <a:lnSpc>
                <a:spcPts val="11025"/>
              </a:lnSpc>
            </a:pPr>
            <a:endParaRPr lang="en-US" sz="7399" spc="147">
              <a:solidFill>
                <a:srgbClr val="F8FBFD"/>
              </a:solidFill>
              <a:latin typeface="Roboto Bold"/>
            </a:endParaRPr>
          </a:p>
          <a:p>
            <a:pPr>
              <a:lnSpc>
                <a:spcPts val="11025"/>
              </a:lnSpc>
            </a:pPr>
            <a:endParaRPr lang="en-US" sz="7399" spc="147">
              <a:solidFill>
                <a:srgbClr val="F8FBFD"/>
              </a:solidFill>
              <a:latin typeface="Robot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476250" y="-173913"/>
            <a:ext cx="19240500" cy="10681907"/>
          </a:xfrm>
          <a:prstGeom prst="rect">
            <a:avLst/>
          </a:prstGeom>
          <a:solidFill>
            <a:srgbClr val="F8FBFD">
              <a:alpha val="70980"/>
            </a:srgbClr>
          </a:solidFill>
        </p:spPr>
      </p:sp>
      <p:sp>
        <p:nvSpPr>
          <p:cNvPr id="3" name="TextBox 3"/>
          <p:cNvSpPr txBox="1"/>
          <p:nvPr/>
        </p:nvSpPr>
        <p:spPr>
          <a:xfrm>
            <a:off x="1028700" y="1244906"/>
            <a:ext cx="15859398" cy="1181100"/>
          </a:xfrm>
          <a:prstGeom prst="rect">
            <a:avLst/>
          </a:prstGeom>
        </p:spPr>
        <p:txBody>
          <a:bodyPr lIns="0" tIns="0" rIns="0" bIns="0" rtlCol="0" anchor="t">
            <a:spAutoFit/>
          </a:bodyPr>
          <a:lstStyle/>
          <a:p>
            <a:pPr>
              <a:lnSpc>
                <a:spcPts val="9449"/>
              </a:lnSpc>
            </a:pPr>
            <a:r>
              <a:rPr lang="en-US" sz="7499" spc="67">
                <a:solidFill>
                  <a:srgbClr val="2F2F2F"/>
                </a:solidFill>
                <a:latin typeface="Roboto"/>
              </a:rPr>
              <a:t>What is the central truth here? </a:t>
            </a:r>
          </a:p>
        </p:txBody>
      </p:sp>
      <p:sp>
        <p:nvSpPr>
          <p:cNvPr id="4" name="AutoShape 4"/>
          <p:cNvSpPr/>
          <p:nvPr/>
        </p:nvSpPr>
        <p:spPr>
          <a:xfrm>
            <a:off x="1028700" y="8796774"/>
            <a:ext cx="4662291" cy="182680"/>
          </a:xfrm>
          <a:prstGeom prst="rect">
            <a:avLst/>
          </a:prstGeom>
          <a:solidFill>
            <a:srgbClr val="16234F"/>
          </a:solid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55" t="8349" b="8349"/>
          <a:stretch>
            <a:fillRect/>
          </a:stretch>
        </p:blipFill>
        <p:spPr>
          <a:xfrm>
            <a:off x="333914" y="0"/>
            <a:ext cx="17954086" cy="10287000"/>
          </a:xfrm>
          <a:prstGeom prst="rect">
            <a:avLst/>
          </a:prstGeom>
        </p:spPr>
      </p:pic>
      <p:sp>
        <p:nvSpPr>
          <p:cNvPr id="3" name="AutoShape 3"/>
          <p:cNvSpPr/>
          <p:nvPr/>
        </p:nvSpPr>
        <p:spPr>
          <a:xfrm>
            <a:off x="333914" y="0"/>
            <a:ext cx="17954086" cy="10507994"/>
          </a:xfrm>
          <a:prstGeom prst="rect">
            <a:avLst/>
          </a:prstGeom>
          <a:solidFill>
            <a:srgbClr val="F8FBFD">
              <a:alpha val="70980"/>
            </a:srgbClr>
          </a:solidFill>
        </p:spPr>
      </p:sp>
      <p:sp>
        <p:nvSpPr>
          <p:cNvPr id="4" name="TextBox 4"/>
          <p:cNvSpPr txBox="1"/>
          <p:nvPr/>
        </p:nvSpPr>
        <p:spPr>
          <a:xfrm>
            <a:off x="1028700" y="406146"/>
            <a:ext cx="15925765" cy="9427083"/>
          </a:xfrm>
          <a:prstGeom prst="rect">
            <a:avLst/>
          </a:prstGeom>
        </p:spPr>
        <p:txBody>
          <a:bodyPr lIns="0" tIns="0" rIns="0" bIns="0" rtlCol="0" anchor="t">
            <a:spAutoFit/>
          </a:bodyPr>
          <a:lstStyle/>
          <a:p>
            <a:pPr>
              <a:lnSpc>
                <a:spcPts val="8315"/>
              </a:lnSpc>
            </a:pPr>
            <a:r>
              <a:rPr lang="en-US" sz="6599" spc="59">
                <a:solidFill>
                  <a:srgbClr val="2F2F2F"/>
                </a:solidFill>
                <a:latin typeface="Roboto"/>
              </a:rPr>
              <a:t>And you came near and stood at the foot of the mountain, while the mountain burned with fire to the heart of heaven, wrapped in darkness, cloud, and gloom. 12 Then the Lord spoke to you out of the midst of the fire. You heard the sound of words, but saw no form; there was only a voice.</a:t>
            </a:r>
          </a:p>
          <a:p>
            <a:pPr>
              <a:lnSpc>
                <a:spcPts val="8315"/>
              </a:lnSpc>
            </a:pPr>
            <a:endParaRPr lang="en-US" sz="6599" spc="59">
              <a:solidFill>
                <a:srgbClr val="2F2F2F"/>
              </a:solidFill>
              <a:latin typeface="Roboto"/>
            </a:endParaRPr>
          </a:p>
        </p:txBody>
      </p:sp>
      <p:sp>
        <p:nvSpPr>
          <p:cNvPr id="5" name="AutoShape 5"/>
          <p:cNvSpPr/>
          <p:nvPr/>
        </p:nvSpPr>
        <p:spPr>
          <a:xfrm>
            <a:off x="1028700" y="8796774"/>
            <a:ext cx="4662291" cy="182680"/>
          </a:xfrm>
          <a:prstGeom prst="rect">
            <a:avLst/>
          </a:prstGeom>
          <a:solidFill>
            <a:srgbClr val="16234F"/>
          </a:solidFill>
        </p:spPr>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DEUTERONOMY 4:11-12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1831156" y="1662113"/>
            <a:ext cx="14625688" cy="5572125"/>
          </a:xfrm>
          <a:prstGeom prst="rect">
            <a:avLst/>
          </a:prstGeom>
        </p:spPr>
        <p:txBody>
          <a:bodyPr lIns="0" tIns="0" rIns="0" bIns="0" rtlCol="0" anchor="t">
            <a:spAutoFit/>
          </a:bodyPr>
          <a:lstStyle/>
          <a:p>
            <a:pPr algn="ctr">
              <a:lnSpc>
                <a:spcPts val="10800"/>
              </a:lnSpc>
            </a:pPr>
            <a:r>
              <a:rPr lang="en-US" sz="9000">
                <a:solidFill>
                  <a:srgbClr val="FFFFFF"/>
                </a:solidFill>
                <a:latin typeface="Roboto"/>
              </a:rPr>
              <a:t>The Central Truth:</a:t>
            </a:r>
          </a:p>
          <a:p>
            <a:pPr algn="ctr">
              <a:lnSpc>
                <a:spcPts val="10800"/>
              </a:lnSpc>
            </a:pPr>
            <a:endParaRPr lang="en-US" sz="9000">
              <a:solidFill>
                <a:srgbClr val="FFFFFF"/>
              </a:solidFill>
              <a:latin typeface="Roboto"/>
            </a:endParaRPr>
          </a:p>
          <a:p>
            <a:pPr algn="ctr">
              <a:lnSpc>
                <a:spcPts val="11399"/>
              </a:lnSpc>
            </a:pPr>
            <a:r>
              <a:rPr lang="en-US" sz="9499">
                <a:solidFill>
                  <a:srgbClr val="FFFFFF"/>
                </a:solidFill>
                <a:latin typeface="Roboto"/>
              </a:rPr>
              <a:t>God spoke. </a:t>
            </a:r>
          </a:p>
          <a:p>
            <a:pPr algn="ctr">
              <a:lnSpc>
                <a:spcPts val="10800"/>
              </a:lnSpc>
            </a:pPr>
            <a:endParaRPr lang="en-US" sz="9499">
              <a:solidFill>
                <a:srgbClr val="FFFFFF"/>
              </a:solidFill>
              <a:latin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792</Words>
  <Application>Microsoft Office PowerPoint</Application>
  <PresentationFormat>Custom</PresentationFormat>
  <Paragraphs>65</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Arimo Bold</vt:lpstr>
      <vt:lpstr>Arial</vt:lpstr>
      <vt:lpstr>Roboto Bold</vt:lpstr>
      <vt:lpstr>Roboto Condensed Bold Italics</vt:lpstr>
      <vt:lpstr>Roboto Condensed Italics</vt:lpstr>
      <vt:lpstr>Roboto</vt:lpstr>
      <vt:lpstr>Calibri</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Silence of Idolatry</dc:title>
  <dc:creator>Pastor Marc Ramirez</dc:creator>
  <cp:lastModifiedBy>Marc Ramirez</cp:lastModifiedBy>
  <cp:revision>1</cp:revision>
  <dcterms:created xsi:type="dcterms:W3CDTF">2006-08-16T00:00:00Z</dcterms:created>
  <dcterms:modified xsi:type="dcterms:W3CDTF">2022-06-26T13:46:11Z</dcterms:modified>
  <dc:identifier>DAFEi792FDY</dc:identifier>
</cp:coreProperties>
</file>