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Lato" panose="020F0502020204030203" pitchFamily="34" charset="0"/>
      <p:regular r:id="rId40"/>
    </p:embeddedFont>
    <p:embeddedFont>
      <p:font typeface="Lato Bold" panose="020F0502020204030203" charset="0"/>
      <p:regular r:id="rId41"/>
    </p:embeddedFont>
    <p:embeddedFont>
      <p:font typeface="Lato Italics" panose="020B0604020202020204" charset="0"/>
      <p:regular r:id="rId42"/>
    </p:embeddedFont>
    <p:embeddedFont>
      <p:font typeface="League Spartan" panose="020B0604020202020204" charset="0"/>
      <p:regular r:id="rId43"/>
    </p:embeddedFont>
    <p:embeddedFont>
      <p:font typeface="London" panose="020B0604020202020204" charset="0"/>
      <p:regular r:id="rId44"/>
    </p:embeddedFont>
    <p:embeddedFont>
      <p:font typeface="Roboto" panose="02000000000000000000" pitchFamily="2" charset="0"/>
      <p:regular r:id="rId45"/>
    </p:embeddedFont>
    <p:embeddedFont>
      <p:font typeface="Roboto Bold" panose="02000000000000000000"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133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05292" y="8393657"/>
            <a:ext cx="4307458" cy="1470279"/>
          </a:xfrm>
          <a:prstGeom prst="rect">
            <a:avLst/>
          </a:prstGeom>
        </p:spPr>
      </p:pic>
      <p:sp>
        <p:nvSpPr>
          <p:cNvPr id="4" name="TextBox 4"/>
          <p:cNvSpPr txBox="1"/>
          <p:nvPr/>
        </p:nvSpPr>
        <p:spPr>
          <a:xfrm>
            <a:off x="874318" y="2377524"/>
            <a:ext cx="16539364" cy="5350977"/>
          </a:xfrm>
          <a:prstGeom prst="rect">
            <a:avLst/>
          </a:prstGeom>
        </p:spPr>
        <p:txBody>
          <a:bodyPr lIns="0" tIns="0" rIns="0" bIns="0" rtlCol="0" anchor="t">
            <a:spAutoFit/>
          </a:bodyPr>
          <a:lstStyle/>
          <a:p>
            <a:pPr algn="ctr">
              <a:lnSpc>
                <a:spcPts val="14289"/>
              </a:lnSpc>
            </a:pPr>
            <a:r>
              <a:rPr lang="en-US" sz="10206" spc="5113">
                <a:solidFill>
                  <a:srgbClr val="FFFAFA"/>
                </a:solidFill>
                <a:latin typeface="London"/>
              </a:rPr>
              <a:t>REBUKE</a:t>
            </a:r>
          </a:p>
          <a:p>
            <a:pPr algn="ctr">
              <a:lnSpc>
                <a:spcPts val="14289"/>
              </a:lnSpc>
            </a:pPr>
            <a:r>
              <a:rPr lang="en-US" sz="10206" spc="3586">
                <a:solidFill>
                  <a:srgbClr val="E39B49"/>
                </a:solidFill>
                <a:latin typeface="London"/>
              </a:rPr>
              <a:t>FORGIVE</a:t>
            </a:r>
          </a:p>
          <a:p>
            <a:pPr algn="ctr">
              <a:lnSpc>
                <a:spcPts val="14289"/>
              </a:lnSpc>
            </a:pPr>
            <a:r>
              <a:rPr lang="en-US" sz="10206" spc="5184">
                <a:solidFill>
                  <a:srgbClr val="FFFFFF"/>
                </a:solidFill>
                <a:latin typeface="London"/>
              </a:rPr>
              <a:t>REPEAT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4FC0E8"/>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3813153"/>
            <a:ext cx="16230600" cy="1893360"/>
          </a:xfrm>
          <a:prstGeom prst="rect">
            <a:avLst/>
          </a:prstGeom>
        </p:spPr>
        <p:txBody>
          <a:bodyPr lIns="0" tIns="0" rIns="0" bIns="0" rtlCol="0" anchor="t">
            <a:spAutoFit/>
          </a:bodyPr>
          <a:lstStyle/>
          <a:p>
            <a:pPr algn="just">
              <a:lnSpc>
                <a:spcPts val="7439"/>
              </a:lnSpc>
            </a:pPr>
            <a:r>
              <a:rPr lang="en-US" sz="5999">
                <a:solidFill>
                  <a:srgbClr val="FFFFFF"/>
                </a:solidFill>
                <a:latin typeface="Roboto"/>
              </a:rPr>
              <a:t>"Pay attention to yourselves!"</a:t>
            </a:r>
          </a:p>
          <a:p>
            <a:pPr marL="0" lvl="0" indent="0" algn="just">
              <a:lnSpc>
                <a:spcPts val="7439"/>
              </a:lnSpc>
              <a:spcBef>
                <a:spcPct val="0"/>
              </a:spcBef>
            </a:pPr>
            <a:endParaRPr lang="en-US" sz="5999">
              <a:solidFill>
                <a:srgbClr val="FFFFFF"/>
              </a:solidFill>
              <a:latin typeface="Roboto"/>
            </a:endParaRPr>
          </a:p>
        </p:txBody>
      </p:sp>
      <p:sp>
        <p:nvSpPr>
          <p:cNvPr id="5" name="TextBox 5"/>
          <p:cNvSpPr txBox="1"/>
          <p:nvPr/>
        </p:nvSpPr>
        <p:spPr>
          <a:xfrm>
            <a:off x="1028700" y="9375944"/>
            <a:ext cx="5340347" cy="581268"/>
          </a:xfrm>
          <a:prstGeom prst="rect">
            <a:avLst/>
          </a:prstGeom>
        </p:spPr>
        <p:txBody>
          <a:bodyPr lIns="0" tIns="0" rIns="0" bIns="0" rtlCol="0" anchor="t">
            <a:spAutoFit/>
          </a:bodyPr>
          <a:lstStyle/>
          <a:p>
            <a:pPr>
              <a:lnSpc>
                <a:spcPts val="4587"/>
              </a:lnSpc>
            </a:pPr>
            <a:r>
              <a:rPr lang="en-US" sz="3699">
                <a:solidFill>
                  <a:srgbClr val="FFFFFF"/>
                </a:solidFill>
                <a:latin typeface="Lato"/>
              </a:rPr>
              <a:t>LUKE 17:3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4FC0E8"/>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3813153"/>
            <a:ext cx="16230600" cy="1893360"/>
          </a:xfrm>
          <a:prstGeom prst="rect">
            <a:avLst/>
          </a:prstGeom>
        </p:spPr>
        <p:txBody>
          <a:bodyPr lIns="0" tIns="0" rIns="0" bIns="0" rtlCol="0" anchor="t">
            <a:spAutoFit/>
          </a:bodyPr>
          <a:lstStyle/>
          <a:p>
            <a:pPr algn="just">
              <a:lnSpc>
                <a:spcPts val="7439"/>
              </a:lnSpc>
            </a:pPr>
            <a:r>
              <a:rPr lang="en-US" sz="5999">
                <a:solidFill>
                  <a:srgbClr val="FFFFFF"/>
                </a:solidFill>
                <a:latin typeface="Roboto"/>
              </a:rPr>
              <a:t>"If your brother sins, rebuke him,"</a:t>
            </a:r>
          </a:p>
          <a:p>
            <a:pPr marL="0" lvl="0" indent="0" algn="just">
              <a:lnSpc>
                <a:spcPts val="7439"/>
              </a:lnSpc>
              <a:spcBef>
                <a:spcPct val="0"/>
              </a:spcBef>
            </a:pPr>
            <a:endParaRPr lang="en-US" sz="5999">
              <a:solidFill>
                <a:srgbClr val="FFFFFF"/>
              </a:solidFill>
              <a:latin typeface="Roboto"/>
            </a:endParaRPr>
          </a:p>
        </p:txBody>
      </p:sp>
      <p:sp>
        <p:nvSpPr>
          <p:cNvPr id="5" name="TextBox 5"/>
          <p:cNvSpPr txBox="1"/>
          <p:nvPr/>
        </p:nvSpPr>
        <p:spPr>
          <a:xfrm>
            <a:off x="1028700" y="9375944"/>
            <a:ext cx="5340347" cy="581268"/>
          </a:xfrm>
          <a:prstGeom prst="rect">
            <a:avLst/>
          </a:prstGeom>
        </p:spPr>
        <p:txBody>
          <a:bodyPr lIns="0" tIns="0" rIns="0" bIns="0" rtlCol="0" anchor="t">
            <a:spAutoFit/>
          </a:bodyPr>
          <a:lstStyle/>
          <a:p>
            <a:pPr>
              <a:lnSpc>
                <a:spcPts val="4587"/>
              </a:lnSpc>
            </a:pPr>
            <a:r>
              <a:rPr lang="en-US" sz="3699">
                <a:solidFill>
                  <a:srgbClr val="FFFFFF"/>
                </a:solidFill>
                <a:latin typeface="Lato"/>
              </a:rPr>
              <a:t>LUKE 17:3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431405" y="4595363"/>
            <a:ext cx="13425190" cy="2183765"/>
          </a:xfrm>
          <a:prstGeom prst="rect">
            <a:avLst/>
          </a:prstGeom>
        </p:spPr>
        <p:txBody>
          <a:bodyPr lIns="0" tIns="0" rIns="0" bIns="0" rtlCol="0" anchor="t">
            <a:spAutoFit/>
          </a:bodyPr>
          <a:lstStyle/>
          <a:p>
            <a:pPr algn="ctr">
              <a:lnSpc>
                <a:spcPts val="8679"/>
              </a:lnSpc>
            </a:pPr>
            <a:r>
              <a:rPr lang="en-US" sz="6999">
                <a:solidFill>
                  <a:srgbClr val="FFFFFF"/>
                </a:solidFill>
                <a:latin typeface="Lato Bold"/>
              </a:rPr>
              <a:t>epitimaō</a:t>
            </a:r>
          </a:p>
          <a:p>
            <a:pPr algn="ctr">
              <a:lnSpc>
                <a:spcPts val="8679"/>
              </a:lnSpc>
            </a:pPr>
            <a:r>
              <a:rPr lang="en-US" sz="6999">
                <a:solidFill>
                  <a:srgbClr val="FFFFFF"/>
                </a:solidFill>
                <a:latin typeface="Lato Italics"/>
              </a:rPr>
              <a:t>to show honor to; admonish sharply</a:t>
            </a:r>
          </a:p>
        </p:txBody>
      </p:sp>
      <p:sp>
        <p:nvSpPr>
          <p:cNvPr id="3" name="TextBox 3"/>
          <p:cNvSpPr txBox="1"/>
          <p:nvPr/>
        </p:nvSpPr>
        <p:spPr>
          <a:xfrm>
            <a:off x="289434" y="2949546"/>
            <a:ext cx="17709131" cy="1674392"/>
          </a:xfrm>
          <a:prstGeom prst="rect">
            <a:avLst/>
          </a:prstGeom>
        </p:spPr>
        <p:txBody>
          <a:bodyPr lIns="0" tIns="0" rIns="0" bIns="0" rtlCol="0" anchor="t">
            <a:spAutoFit/>
          </a:bodyPr>
          <a:lstStyle/>
          <a:p>
            <a:pPr algn="ctr">
              <a:lnSpc>
                <a:spcPts val="9792"/>
              </a:lnSpc>
            </a:pPr>
            <a:r>
              <a:rPr lang="en-US" sz="19585">
                <a:solidFill>
                  <a:srgbClr val="FFFFFF"/>
                </a:solidFill>
                <a:latin typeface="London"/>
              </a:rPr>
              <a:t>REBUKE</a:t>
            </a:r>
          </a:p>
        </p:txBody>
      </p:sp>
      <p:pic>
        <p:nvPicPr>
          <p:cNvPr id="4" name="Picture 4"/>
          <p:cNvPicPr>
            <a:picLocks noChangeAspect="1"/>
          </p:cNvPicPr>
          <p:nvPr/>
        </p:nvPicPr>
        <p:blipFill>
          <a:blip r:embed="rId2"/>
          <a:srcRect/>
          <a:stretch>
            <a:fillRect/>
          </a:stretch>
        </p:blipFill>
        <p:spPr>
          <a:xfrm>
            <a:off x="16776152" y="8900299"/>
            <a:ext cx="966295" cy="10569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4E86"/>
        </a:solidFill>
        <a:effectLst/>
      </p:bgPr>
    </p:bg>
    <p:spTree>
      <p:nvGrpSpPr>
        <p:cNvPr id="1" name=""/>
        <p:cNvGrpSpPr/>
        <p:nvPr/>
      </p:nvGrpSpPr>
      <p:grpSpPr>
        <a:xfrm>
          <a:off x="0" y="0"/>
          <a:ext cx="0" cy="0"/>
          <a:chOff x="0" y="0"/>
          <a:chExt cx="0" cy="0"/>
        </a:xfrm>
      </p:grpSpPr>
      <p:sp>
        <p:nvSpPr>
          <p:cNvPr id="2" name="AutoShape 2"/>
          <p:cNvSpPr/>
          <p:nvPr/>
        </p:nvSpPr>
        <p:spPr>
          <a:xfrm>
            <a:off x="1028700" y="2185129"/>
            <a:ext cx="16230600" cy="76200"/>
          </a:xfrm>
          <a:prstGeom prst="rect">
            <a:avLst/>
          </a:prstGeom>
          <a:solidFill>
            <a:srgbClr val="16234F"/>
          </a:solidFill>
        </p:spPr>
      </p:sp>
      <p:sp>
        <p:nvSpPr>
          <p:cNvPr id="3" name="TextBox 3"/>
          <p:cNvSpPr txBox="1"/>
          <p:nvPr/>
        </p:nvSpPr>
        <p:spPr>
          <a:xfrm>
            <a:off x="1028700" y="952547"/>
            <a:ext cx="16230600" cy="1061627"/>
          </a:xfrm>
          <a:prstGeom prst="rect">
            <a:avLst/>
          </a:prstGeom>
        </p:spPr>
        <p:txBody>
          <a:bodyPr lIns="0" tIns="0" rIns="0" bIns="0" rtlCol="0" anchor="t">
            <a:spAutoFit/>
          </a:bodyPr>
          <a:lstStyle/>
          <a:p>
            <a:pPr>
              <a:lnSpc>
                <a:spcPts val="8514"/>
              </a:lnSpc>
            </a:pPr>
            <a:r>
              <a:rPr lang="en-US" sz="6499" spc="129">
                <a:solidFill>
                  <a:srgbClr val="FFFFFF"/>
                </a:solidFill>
                <a:latin typeface="Lato Bold"/>
              </a:rPr>
              <a:t>Rebuking Respectfully</a:t>
            </a:r>
          </a:p>
        </p:txBody>
      </p:sp>
      <p:sp>
        <p:nvSpPr>
          <p:cNvPr id="4" name="TextBox 4"/>
          <p:cNvSpPr txBox="1"/>
          <p:nvPr/>
        </p:nvSpPr>
        <p:spPr>
          <a:xfrm>
            <a:off x="545552" y="2599356"/>
            <a:ext cx="16230600" cy="962251"/>
          </a:xfrm>
          <a:prstGeom prst="rect">
            <a:avLst/>
          </a:prstGeom>
        </p:spPr>
        <p:txBody>
          <a:bodyPr lIns="0" tIns="0" rIns="0" bIns="0" rtlCol="0" anchor="t">
            <a:spAutoFit/>
          </a:bodyPr>
          <a:lstStyle/>
          <a:p>
            <a:pPr marL="1486535" lvl="1" indent="-914400" algn="just">
              <a:lnSpc>
                <a:spcPts val="8479"/>
              </a:lnSpc>
              <a:buFont typeface="+mj-lt"/>
              <a:buAutoNum type="arabicPeriod"/>
            </a:pPr>
            <a:r>
              <a:rPr lang="en-US" sz="5299" spc="105" dirty="0">
                <a:solidFill>
                  <a:srgbClr val="FFFFFF"/>
                </a:solidFill>
                <a:latin typeface="Lato"/>
              </a:rPr>
              <a:t> Check yourself before rebuking</a:t>
            </a:r>
          </a:p>
        </p:txBody>
      </p:sp>
      <p:pic>
        <p:nvPicPr>
          <p:cNvPr id="5" name="Picture 5"/>
          <p:cNvPicPr>
            <a:picLocks noChangeAspect="1"/>
          </p:cNvPicPr>
          <p:nvPr/>
        </p:nvPicPr>
        <p:blipFill>
          <a:blip r:embed="rId2"/>
          <a:srcRect/>
          <a:stretch>
            <a:fillRect/>
          </a:stretch>
        </p:blipFill>
        <p:spPr>
          <a:xfrm>
            <a:off x="16776152" y="8900299"/>
            <a:ext cx="966295" cy="1056918"/>
          </a:xfrm>
          <a:prstGeom prst="rect">
            <a:avLst/>
          </a:prstGeom>
        </p:spPr>
      </p:pic>
      <p:sp>
        <p:nvSpPr>
          <p:cNvPr id="6" name="TextBox 6"/>
          <p:cNvSpPr txBox="1"/>
          <p:nvPr/>
        </p:nvSpPr>
        <p:spPr>
          <a:xfrm>
            <a:off x="1028700" y="8969081"/>
            <a:ext cx="14567502" cy="776478"/>
          </a:xfrm>
          <a:prstGeom prst="rect">
            <a:avLst/>
          </a:prstGeom>
        </p:spPr>
        <p:txBody>
          <a:bodyPr lIns="0" tIns="0" rIns="0" bIns="0" rtlCol="0" anchor="t">
            <a:spAutoFit/>
          </a:bodyPr>
          <a:lstStyle/>
          <a:p>
            <a:pPr>
              <a:lnSpc>
                <a:spcPts val="6426"/>
              </a:lnSpc>
            </a:pPr>
            <a:r>
              <a:rPr lang="en-US" sz="4200" spc="462">
                <a:solidFill>
                  <a:srgbClr val="4FC0E8"/>
                </a:solidFill>
                <a:latin typeface="Roboto Bold"/>
              </a:rPr>
              <a:t>GALATIANS 6:1</a:t>
            </a:r>
          </a:p>
        </p:txBody>
      </p:sp>
      <p:sp>
        <p:nvSpPr>
          <p:cNvPr id="7" name="TextBox 7"/>
          <p:cNvSpPr txBox="1"/>
          <p:nvPr/>
        </p:nvSpPr>
        <p:spPr>
          <a:xfrm>
            <a:off x="1028700" y="4172090"/>
            <a:ext cx="16230600" cy="1942820"/>
          </a:xfrm>
          <a:prstGeom prst="rect">
            <a:avLst/>
          </a:prstGeom>
        </p:spPr>
        <p:txBody>
          <a:bodyPr lIns="0" tIns="0" rIns="0" bIns="0" rtlCol="0" anchor="t">
            <a:spAutoFit/>
          </a:bodyPr>
          <a:lstStyle/>
          <a:p>
            <a:pPr algn="just">
              <a:lnSpc>
                <a:spcPts val="5159"/>
              </a:lnSpc>
            </a:pPr>
            <a:r>
              <a:rPr lang="en-US" sz="4299" spc="85">
                <a:solidFill>
                  <a:srgbClr val="FFFAFA"/>
                </a:solidFill>
                <a:latin typeface="Lato Italics"/>
              </a:rPr>
              <a:t>Brothers, if anyone is caught in any transgression, you who are spiritual should restore him in a spirit of gentleness. Keep watch on yourself, lest you too be tempted.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4E86"/>
        </a:solidFill>
        <a:effectLst/>
      </p:bgPr>
    </p:bg>
    <p:spTree>
      <p:nvGrpSpPr>
        <p:cNvPr id="1" name=""/>
        <p:cNvGrpSpPr/>
        <p:nvPr/>
      </p:nvGrpSpPr>
      <p:grpSpPr>
        <a:xfrm>
          <a:off x="0" y="0"/>
          <a:ext cx="0" cy="0"/>
          <a:chOff x="0" y="0"/>
          <a:chExt cx="0" cy="0"/>
        </a:xfrm>
      </p:grpSpPr>
      <p:sp>
        <p:nvSpPr>
          <p:cNvPr id="2" name="AutoShape 2"/>
          <p:cNvSpPr/>
          <p:nvPr/>
        </p:nvSpPr>
        <p:spPr>
          <a:xfrm>
            <a:off x="1028700" y="2185129"/>
            <a:ext cx="16230600" cy="76200"/>
          </a:xfrm>
          <a:prstGeom prst="rect">
            <a:avLst/>
          </a:prstGeom>
          <a:solidFill>
            <a:srgbClr val="16234F"/>
          </a:solidFill>
        </p:spPr>
      </p:sp>
      <p:sp>
        <p:nvSpPr>
          <p:cNvPr id="3" name="TextBox 3"/>
          <p:cNvSpPr txBox="1"/>
          <p:nvPr/>
        </p:nvSpPr>
        <p:spPr>
          <a:xfrm>
            <a:off x="1028700" y="952547"/>
            <a:ext cx="16230600" cy="1061627"/>
          </a:xfrm>
          <a:prstGeom prst="rect">
            <a:avLst/>
          </a:prstGeom>
        </p:spPr>
        <p:txBody>
          <a:bodyPr lIns="0" tIns="0" rIns="0" bIns="0" rtlCol="0" anchor="t">
            <a:spAutoFit/>
          </a:bodyPr>
          <a:lstStyle/>
          <a:p>
            <a:pPr>
              <a:lnSpc>
                <a:spcPts val="8514"/>
              </a:lnSpc>
            </a:pPr>
            <a:r>
              <a:rPr lang="en-US" sz="6499" spc="129">
                <a:solidFill>
                  <a:srgbClr val="FFFFFF"/>
                </a:solidFill>
                <a:latin typeface="Lato Bold"/>
              </a:rPr>
              <a:t>Rebuking Respectfully</a:t>
            </a:r>
          </a:p>
        </p:txBody>
      </p:sp>
      <p:sp>
        <p:nvSpPr>
          <p:cNvPr id="4" name="TextBox 4"/>
          <p:cNvSpPr txBox="1"/>
          <p:nvPr/>
        </p:nvSpPr>
        <p:spPr>
          <a:xfrm>
            <a:off x="545552" y="2599356"/>
            <a:ext cx="16230600" cy="962251"/>
          </a:xfrm>
          <a:prstGeom prst="rect">
            <a:avLst/>
          </a:prstGeom>
        </p:spPr>
        <p:txBody>
          <a:bodyPr lIns="0" tIns="0" rIns="0" bIns="0" rtlCol="0" anchor="t">
            <a:spAutoFit/>
          </a:bodyPr>
          <a:lstStyle/>
          <a:p>
            <a:pPr marL="1486535" lvl="1" indent="-914400" algn="just">
              <a:lnSpc>
                <a:spcPts val="8479"/>
              </a:lnSpc>
              <a:buFont typeface="+mj-lt"/>
              <a:buAutoNum type="arabicPeriod"/>
            </a:pPr>
            <a:r>
              <a:rPr lang="en-US" sz="5299" spc="105" dirty="0">
                <a:solidFill>
                  <a:srgbClr val="FFFFFF"/>
                </a:solidFill>
                <a:latin typeface="Lato"/>
              </a:rPr>
              <a:t> Check yourself before rebuking</a:t>
            </a:r>
          </a:p>
        </p:txBody>
      </p:sp>
      <p:pic>
        <p:nvPicPr>
          <p:cNvPr id="5" name="Picture 5"/>
          <p:cNvPicPr>
            <a:picLocks noChangeAspect="1"/>
          </p:cNvPicPr>
          <p:nvPr/>
        </p:nvPicPr>
        <p:blipFill>
          <a:blip r:embed="rId2"/>
          <a:srcRect/>
          <a:stretch>
            <a:fillRect/>
          </a:stretch>
        </p:blipFill>
        <p:spPr>
          <a:xfrm>
            <a:off x="16776152" y="8900299"/>
            <a:ext cx="966295" cy="1056918"/>
          </a:xfrm>
          <a:prstGeom prst="rect">
            <a:avLst/>
          </a:prstGeom>
        </p:spPr>
      </p:pic>
      <p:sp>
        <p:nvSpPr>
          <p:cNvPr id="6" name="TextBox 6"/>
          <p:cNvSpPr txBox="1"/>
          <p:nvPr/>
        </p:nvSpPr>
        <p:spPr>
          <a:xfrm>
            <a:off x="1028700" y="8969081"/>
            <a:ext cx="14567502" cy="776478"/>
          </a:xfrm>
          <a:prstGeom prst="rect">
            <a:avLst/>
          </a:prstGeom>
        </p:spPr>
        <p:txBody>
          <a:bodyPr lIns="0" tIns="0" rIns="0" bIns="0" rtlCol="0" anchor="t">
            <a:spAutoFit/>
          </a:bodyPr>
          <a:lstStyle/>
          <a:p>
            <a:pPr>
              <a:lnSpc>
                <a:spcPts val="6426"/>
              </a:lnSpc>
            </a:pPr>
            <a:r>
              <a:rPr lang="en-US" sz="4200" spc="462">
                <a:solidFill>
                  <a:srgbClr val="4FC0E8"/>
                </a:solidFill>
                <a:latin typeface="Roboto Bold"/>
              </a:rPr>
              <a:t>LUKE 6:41-42</a:t>
            </a:r>
          </a:p>
        </p:txBody>
      </p:sp>
      <p:sp>
        <p:nvSpPr>
          <p:cNvPr id="7" name="TextBox 7"/>
          <p:cNvSpPr txBox="1"/>
          <p:nvPr/>
        </p:nvSpPr>
        <p:spPr>
          <a:xfrm>
            <a:off x="1028700" y="3799292"/>
            <a:ext cx="16230600" cy="3885640"/>
          </a:xfrm>
          <a:prstGeom prst="rect">
            <a:avLst/>
          </a:prstGeom>
        </p:spPr>
        <p:txBody>
          <a:bodyPr lIns="0" tIns="0" rIns="0" bIns="0" rtlCol="0" anchor="t">
            <a:spAutoFit/>
          </a:bodyPr>
          <a:lstStyle/>
          <a:p>
            <a:pPr algn="just">
              <a:lnSpc>
                <a:spcPts val="5159"/>
              </a:lnSpc>
            </a:pPr>
            <a:r>
              <a:rPr lang="en-US" sz="4299" spc="85">
                <a:solidFill>
                  <a:srgbClr val="FFFAFA"/>
                </a:solidFill>
                <a:latin typeface="Lato Italics"/>
              </a:rPr>
              <a:t>Why do you see the speck that is in your brother's eye, but do not notice the log that is in your own eye? How can you say to your brother, ‘Brother, let me take out the speck that is in your eye,’ when you yourself do not see the log that is in your own eye? You hypocrite, first take the log out of your own eye, and then you will see clearly to take out the speck that is in your brother's eye.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D4E86"/>
        </a:solidFill>
        <a:effectLst/>
      </p:bgPr>
    </p:bg>
    <p:spTree>
      <p:nvGrpSpPr>
        <p:cNvPr id="1" name=""/>
        <p:cNvGrpSpPr/>
        <p:nvPr/>
      </p:nvGrpSpPr>
      <p:grpSpPr>
        <a:xfrm>
          <a:off x="0" y="0"/>
          <a:ext cx="0" cy="0"/>
          <a:chOff x="0" y="0"/>
          <a:chExt cx="0" cy="0"/>
        </a:xfrm>
      </p:grpSpPr>
      <p:sp>
        <p:nvSpPr>
          <p:cNvPr id="2" name="AutoShape 2"/>
          <p:cNvSpPr/>
          <p:nvPr/>
        </p:nvSpPr>
        <p:spPr>
          <a:xfrm>
            <a:off x="1028700" y="2185129"/>
            <a:ext cx="16230600" cy="76200"/>
          </a:xfrm>
          <a:prstGeom prst="rect">
            <a:avLst/>
          </a:prstGeom>
          <a:solidFill>
            <a:srgbClr val="16234F"/>
          </a:solidFill>
        </p:spPr>
      </p:sp>
      <p:sp>
        <p:nvSpPr>
          <p:cNvPr id="3" name="TextBox 3"/>
          <p:cNvSpPr txBox="1"/>
          <p:nvPr/>
        </p:nvSpPr>
        <p:spPr>
          <a:xfrm>
            <a:off x="1028700" y="952547"/>
            <a:ext cx="16230600" cy="1061627"/>
          </a:xfrm>
          <a:prstGeom prst="rect">
            <a:avLst/>
          </a:prstGeom>
        </p:spPr>
        <p:txBody>
          <a:bodyPr lIns="0" tIns="0" rIns="0" bIns="0" rtlCol="0" anchor="t">
            <a:spAutoFit/>
          </a:bodyPr>
          <a:lstStyle/>
          <a:p>
            <a:pPr>
              <a:lnSpc>
                <a:spcPts val="8514"/>
              </a:lnSpc>
            </a:pPr>
            <a:r>
              <a:rPr lang="en-US" sz="6499" spc="129">
                <a:solidFill>
                  <a:srgbClr val="FFFFFF"/>
                </a:solidFill>
                <a:latin typeface="Lato Bold"/>
              </a:rPr>
              <a:t>Rebuking Respectfully</a:t>
            </a:r>
          </a:p>
        </p:txBody>
      </p:sp>
      <p:sp>
        <p:nvSpPr>
          <p:cNvPr id="4" name="TextBox 4"/>
          <p:cNvSpPr txBox="1"/>
          <p:nvPr/>
        </p:nvSpPr>
        <p:spPr>
          <a:xfrm>
            <a:off x="545552" y="2599356"/>
            <a:ext cx="16230600" cy="1007017"/>
          </a:xfrm>
          <a:prstGeom prst="rect">
            <a:avLst/>
          </a:prstGeom>
        </p:spPr>
        <p:txBody>
          <a:bodyPr lIns="0" tIns="0" rIns="0" bIns="0" rtlCol="0" anchor="t">
            <a:spAutoFit/>
          </a:bodyPr>
          <a:lstStyle/>
          <a:p>
            <a:pPr>
              <a:lnSpc>
                <a:spcPts val="8479"/>
              </a:lnSpc>
            </a:pPr>
            <a:r>
              <a:rPr lang="en-US" sz="5299" spc="105">
                <a:solidFill>
                  <a:srgbClr val="FFFFFF"/>
                </a:solidFill>
                <a:latin typeface="Lato"/>
              </a:rPr>
              <a:t>   2.  Rebuke one-on-one</a:t>
            </a:r>
          </a:p>
        </p:txBody>
      </p:sp>
      <p:pic>
        <p:nvPicPr>
          <p:cNvPr id="5" name="Picture 5"/>
          <p:cNvPicPr>
            <a:picLocks noChangeAspect="1"/>
          </p:cNvPicPr>
          <p:nvPr/>
        </p:nvPicPr>
        <p:blipFill>
          <a:blip r:embed="rId2"/>
          <a:srcRect/>
          <a:stretch>
            <a:fillRect/>
          </a:stretch>
        </p:blipFill>
        <p:spPr>
          <a:xfrm>
            <a:off x="16776152" y="8900299"/>
            <a:ext cx="966295" cy="1056918"/>
          </a:xfrm>
          <a:prstGeom prst="rect">
            <a:avLst/>
          </a:prstGeom>
        </p:spPr>
      </p:pic>
      <p:sp>
        <p:nvSpPr>
          <p:cNvPr id="6" name="TextBox 6"/>
          <p:cNvSpPr txBox="1"/>
          <p:nvPr/>
        </p:nvSpPr>
        <p:spPr>
          <a:xfrm>
            <a:off x="1028700" y="8969081"/>
            <a:ext cx="14567502" cy="776478"/>
          </a:xfrm>
          <a:prstGeom prst="rect">
            <a:avLst/>
          </a:prstGeom>
        </p:spPr>
        <p:txBody>
          <a:bodyPr lIns="0" tIns="0" rIns="0" bIns="0" rtlCol="0" anchor="t">
            <a:spAutoFit/>
          </a:bodyPr>
          <a:lstStyle/>
          <a:p>
            <a:pPr>
              <a:lnSpc>
                <a:spcPts val="6426"/>
              </a:lnSpc>
            </a:pPr>
            <a:r>
              <a:rPr lang="en-US" sz="4200" spc="462">
                <a:solidFill>
                  <a:srgbClr val="4FC0E8"/>
                </a:solidFill>
                <a:latin typeface="Roboto Bold"/>
              </a:rPr>
              <a:t>MATTHEW 18:15</a:t>
            </a:r>
          </a:p>
        </p:txBody>
      </p:sp>
      <p:sp>
        <p:nvSpPr>
          <p:cNvPr id="7" name="TextBox 7"/>
          <p:cNvSpPr txBox="1"/>
          <p:nvPr/>
        </p:nvSpPr>
        <p:spPr>
          <a:xfrm>
            <a:off x="1028700" y="4172090"/>
            <a:ext cx="16230600" cy="1295213"/>
          </a:xfrm>
          <a:prstGeom prst="rect">
            <a:avLst/>
          </a:prstGeom>
        </p:spPr>
        <p:txBody>
          <a:bodyPr lIns="0" tIns="0" rIns="0" bIns="0" rtlCol="0" anchor="t">
            <a:spAutoFit/>
          </a:bodyPr>
          <a:lstStyle/>
          <a:p>
            <a:pPr algn="just">
              <a:lnSpc>
                <a:spcPts val="5159"/>
              </a:lnSpc>
            </a:pPr>
            <a:r>
              <a:rPr lang="en-US" sz="4299" spc="85">
                <a:solidFill>
                  <a:srgbClr val="FFFAFA"/>
                </a:solidFill>
                <a:latin typeface="Lato Italics"/>
              </a:rPr>
              <a:t>If your brother sins against you, go and tell him his fault, between you and him alone. If he listens to you, you have gained your brother.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4E86"/>
        </a:solidFill>
        <a:effectLst/>
      </p:bgPr>
    </p:bg>
    <p:spTree>
      <p:nvGrpSpPr>
        <p:cNvPr id="1" name=""/>
        <p:cNvGrpSpPr/>
        <p:nvPr/>
      </p:nvGrpSpPr>
      <p:grpSpPr>
        <a:xfrm>
          <a:off x="0" y="0"/>
          <a:ext cx="0" cy="0"/>
          <a:chOff x="0" y="0"/>
          <a:chExt cx="0" cy="0"/>
        </a:xfrm>
      </p:grpSpPr>
      <p:sp>
        <p:nvSpPr>
          <p:cNvPr id="2" name="AutoShape 2"/>
          <p:cNvSpPr/>
          <p:nvPr/>
        </p:nvSpPr>
        <p:spPr>
          <a:xfrm>
            <a:off x="1028700" y="2185129"/>
            <a:ext cx="16230600" cy="76200"/>
          </a:xfrm>
          <a:prstGeom prst="rect">
            <a:avLst/>
          </a:prstGeom>
          <a:solidFill>
            <a:srgbClr val="16234F"/>
          </a:solidFill>
        </p:spPr>
      </p:sp>
      <p:sp>
        <p:nvSpPr>
          <p:cNvPr id="3" name="TextBox 3"/>
          <p:cNvSpPr txBox="1"/>
          <p:nvPr/>
        </p:nvSpPr>
        <p:spPr>
          <a:xfrm>
            <a:off x="1028700" y="952547"/>
            <a:ext cx="16230600" cy="1061627"/>
          </a:xfrm>
          <a:prstGeom prst="rect">
            <a:avLst/>
          </a:prstGeom>
        </p:spPr>
        <p:txBody>
          <a:bodyPr lIns="0" tIns="0" rIns="0" bIns="0" rtlCol="0" anchor="t">
            <a:spAutoFit/>
          </a:bodyPr>
          <a:lstStyle/>
          <a:p>
            <a:pPr>
              <a:lnSpc>
                <a:spcPts val="8514"/>
              </a:lnSpc>
            </a:pPr>
            <a:r>
              <a:rPr lang="en-US" sz="6499" spc="129">
                <a:solidFill>
                  <a:srgbClr val="FFFFFF"/>
                </a:solidFill>
                <a:latin typeface="Lato Bold"/>
              </a:rPr>
              <a:t>Rebuking Respectfully</a:t>
            </a:r>
          </a:p>
        </p:txBody>
      </p:sp>
      <p:sp>
        <p:nvSpPr>
          <p:cNvPr id="4" name="TextBox 4"/>
          <p:cNvSpPr txBox="1"/>
          <p:nvPr/>
        </p:nvSpPr>
        <p:spPr>
          <a:xfrm>
            <a:off x="545552" y="2599356"/>
            <a:ext cx="16230600" cy="1007017"/>
          </a:xfrm>
          <a:prstGeom prst="rect">
            <a:avLst/>
          </a:prstGeom>
        </p:spPr>
        <p:txBody>
          <a:bodyPr lIns="0" tIns="0" rIns="0" bIns="0" rtlCol="0" anchor="t">
            <a:spAutoFit/>
          </a:bodyPr>
          <a:lstStyle/>
          <a:p>
            <a:pPr>
              <a:lnSpc>
                <a:spcPts val="8479"/>
              </a:lnSpc>
            </a:pPr>
            <a:r>
              <a:rPr lang="en-US" sz="5299" spc="105">
                <a:solidFill>
                  <a:srgbClr val="FFFFFF"/>
                </a:solidFill>
                <a:latin typeface="Lato"/>
              </a:rPr>
              <a:t>   2.  Rebuke one-on-one</a:t>
            </a:r>
          </a:p>
        </p:txBody>
      </p:sp>
      <p:pic>
        <p:nvPicPr>
          <p:cNvPr id="5" name="Picture 5"/>
          <p:cNvPicPr>
            <a:picLocks noChangeAspect="1"/>
          </p:cNvPicPr>
          <p:nvPr/>
        </p:nvPicPr>
        <p:blipFill>
          <a:blip r:embed="rId2"/>
          <a:srcRect/>
          <a:stretch>
            <a:fillRect/>
          </a:stretch>
        </p:blipFill>
        <p:spPr>
          <a:xfrm>
            <a:off x="16776152" y="8900299"/>
            <a:ext cx="966295" cy="1056918"/>
          </a:xfrm>
          <a:prstGeom prst="rect">
            <a:avLst/>
          </a:prstGeom>
        </p:spPr>
      </p:pic>
      <p:sp>
        <p:nvSpPr>
          <p:cNvPr id="6" name="TextBox 6"/>
          <p:cNvSpPr txBox="1"/>
          <p:nvPr/>
        </p:nvSpPr>
        <p:spPr>
          <a:xfrm>
            <a:off x="1028700" y="8969081"/>
            <a:ext cx="14567502" cy="776478"/>
          </a:xfrm>
          <a:prstGeom prst="rect">
            <a:avLst/>
          </a:prstGeom>
        </p:spPr>
        <p:txBody>
          <a:bodyPr lIns="0" tIns="0" rIns="0" bIns="0" rtlCol="0" anchor="t">
            <a:spAutoFit/>
          </a:bodyPr>
          <a:lstStyle/>
          <a:p>
            <a:pPr>
              <a:lnSpc>
                <a:spcPts val="6426"/>
              </a:lnSpc>
            </a:pPr>
            <a:r>
              <a:rPr lang="en-US" sz="4200" spc="462">
                <a:solidFill>
                  <a:srgbClr val="4FC0E8"/>
                </a:solidFill>
                <a:latin typeface="Roboto Bold"/>
              </a:rPr>
              <a:t>MATTHEW 18:15-16</a:t>
            </a:r>
          </a:p>
        </p:txBody>
      </p:sp>
      <p:sp>
        <p:nvSpPr>
          <p:cNvPr id="7" name="TextBox 7"/>
          <p:cNvSpPr txBox="1"/>
          <p:nvPr/>
        </p:nvSpPr>
        <p:spPr>
          <a:xfrm>
            <a:off x="1028700" y="4172090"/>
            <a:ext cx="16230600" cy="2590426"/>
          </a:xfrm>
          <a:prstGeom prst="rect">
            <a:avLst/>
          </a:prstGeom>
        </p:spPr>
        <p:txBody>
          <a:bodyPr lIns="0" tIns="0" rIns="0" bIns="0" rtlCol="0" anchor="t">
            <a:spAutoFit/>
          </a:bodyPr>
          <a:lstStyle/>
          <a:p>
            <a:pPr algn="just">
              <a:lnSpc>
                <a:spcPts val="5159"/>
              </a:lnSpc>
            </a:pPr>
            <a:r>
              <a:rPr lang="en-US" sz="4299" spc="85">
                <a:solidFill>
                  <a:srgbClr val="FFFAFA"/>
                </a:solidFill>
                <a:latin typeface="Lato Italics"/>
              </a:rPr>
              <a:t>If your brother sins against you, go and tell him his fault, between you and him alone. If he listens to you, you have gained your brother. But if he does not listen, take one or two others along with you, that every charge may be established by the evidence of two or three witnesses.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D4E86"/>
        </a:solidFill>
        <a:effectLst/>
      </p:bgPr>
    </p:bg>
    <p:spTree>
      <p:nvGrpSpPr>
        <p:cNvPr id="1" name=""/>
        <p:cNvGrpSpPr/>
        <p:nvPr/>
      </p:nvGrpSpPr>
      <p:grpSpPr>
        <a:xfrm>
          <a:off x="0" y="0"/>
          <a:ext cx="0" cy="0"/>
          <a:chOff x="0" y="0"/>
          <a:chExt cx="0" cy="0"/>
        </a:xfrm>
      </p:grpSpPr>
      <p:sp>
        <p:nvSpPr>
          <p:cNvPr id="2" name="AutoShape 2"/>
          <p:cNvSpPr/>
          <p:nvPr/>
        </p:nvSpPr>
        <p:spPr>
          <a:xfrm>
            <a:off x="1028700" y="2185129"/>
            <a:ext cx="16230600" cy="76200"/>
          </a:xfrm>
          <a:prstGeom prst="rect">
            <a:avLst/>
          </a:prstGeom>
          <a:solidFill>
            <a:srgbClr val="16234F"/>
          </a:solidFill>
        </p:spPr>
      </p:sp>
      <p:sp>
        <p:nvSpPr>
          <p:cNvPr id="3" name="TextBox 3"/>
          <p:cNvSpPr txBox="1"/>
          <p:nvPr/>
        </p:nvSpPr>
        <p:spPr>
          <a:xfrm>
            <a:off x="1028700" y="952547"/>
            <a:ext cx="16230600" cy="1061627"/>
          </a:xfrm>
          <a:prstGeom prst="rect">
            <a:avLst/>
          </a:prstGeom>
        </p:spPr>
        <p:txBody>
          <a:bodyPr lIns="0" tIns="0" rIns="0" bIns="0" rtlCol="0" anchor="t">
            <a:spAutoFit/>
          </a:bodyPr>
          <a:lstStyle/>
          <a:p>
            <a:pPr>
              <a:lnSpc>
                <a:spcPts val="8514"/>
              </a:lnSpc>
            </a:pPr>
            <a:r>
              <a:rPr lang="en-US" sz="6499" spc="129">
                <a:solidFill>
                  <a:srgbClr val="FFFFFF"/>
                </a:solidFill>
                <a:latin typeface="Lato Bold"/>
              </a:rPr>
              <a:t>Rebuking Respectfully</a:t>
            </a:r>
          </a:p>
        </p:txBody>
      </p:sp>
      <p:sp>
        <p:nvSpPr>
          <p:cNvPr id="4" name="TextBox 4"/>
          <p:cNvSpPr txBox="1"/>
          <p:nvPr/>
        </p:nvSpPr>
        <p:spPr>
          <a:xfrm>
            <a:off x="545552" y="2599356"/>
            <a:ext cx="16230600" cy="1007017"/>
          </a:xfrm>
          <a:prstGeom prst="rect">
            <a:avLst/>
          </a:prstGeom>
        </p:spPr>
        <p:txBody>
          <a:bodyPr lIns="0" tIns="0" rIns="0" bIns="0" rtlCol="0" anchor="t">
            <a:spAutoFit/>
          </a:bodyPr>
          <a:lstStyle/>
          <a:p>
            <a:pPr>
              <a:lnSpc>
                <a:spcPts val="8479"/>
              </a:lnSpc>
            </a:pPr>
            <a:r>
              <a:rPr lang="en-US" sz="5299" spc="105">
                <a:solidFill>
                  <a:srgbClr val="FFFFFF"/>
                </a:solidFill>
                <a:latin typeface="Lato"/>
              </a:rPr>
              <a:t>   3.  Be direct in your rebuke</a:t>
            </a:r>
          </a:p>
        </p:txBody>
      </p:sp>
      <p:pic>
        <p:nvPicPr>
          <p:cNvPr id="5" name="Picture 5"/>
          <p:cNvPicPr>
            <a:picLocks noChangeAspect="1"/>
          </p:cNvPicPr>
          <p:nvPr/>
        </p:nvPicPr>
        <p:blipFill>
          <a:blip r:embed="rId2"/>
          <a:srcRect/>
          <a:stretch>
            <a:fillRect/>
          </a:stretch>
        </p:blipFill>
        <p:spPr>
          <a:xfrm>
            <a:off x="16776152" y="8900299"/>
            <a:ext cx="966295" cy="1056918"/>
          </a:xfrm>
          <a:prstGeom prst="rect">
            <a:avLst/>
          </a:prstGeom>
        </p:spPr>
      </p:pic>
      <p:sp>
        <p:nvSpPr>
          <p:cNvPr id="6" name="TextBox 6"/>
          <p:cNvSpPr txBox="1"/>
          <p:nvPr/>
        </p:nvSpPr>
        <p:spPr>
          <a:xfrm>
            <a:off x="1028700" y="8969081"/>
            <a:ext cx="14567502" cy="776478"/>
          </a:xfrm>
          <a:prstGeom prst="rect">
            <a:avLst/>
          </a:prstGeom>
        </p:spPr>
        <p:txBody>
          <a:bodyPr lIns="0" tIns="0" rIns="0" bIns="0" rtlCol="0" anchor="t">
            <a:spAutoFit/>
          </a:bodyPr>
          <a:lstStyle/>
          <a:p>
            <a:pPr>
              <a:lnSpc>
                <a:spcPts val="6426"/>
              </a:lnSpc>
            </a:pPr>
            <a:r>
              <a:rPr lang="en-US" sz="4200" spc="462">
                <a:solidFill>
                  <a:srgbClr val="4FC0E8"/>
                </a:solidFill>
                <a:latin typeface="Roboto Bold"/>
              </a:rPr>
              <a:t>LEVITICUS 19:17</a:t>
            </a:r>
          </a:p>
        </p:txBody>
      </p:sp>
      <p:sp>
        <p:nvSpPr>
          <p:cNvPr id="7" name="TextBox 7"/>
          <p:cNvSpPr txBox="1"/>
          <p:nvPr/>
        </p:nvSpPr>
        <p:spPr>
          <a:xfrm>
            <a:off x="1028700" y="4172090"/>
            <a:ext cx="16230600" cy="1295213"/>
          </a:xfrm>
          <a:prstGeom prst="rect">
            <a:avLst/>
          </a:prstGeom>
        </p:spPr>
        <p:txBody>
          <a:bodyPr lIns="0" tIns="0" rIns="0" bIns="0" rtlCol="0" anchor="t">
            <a:spAutoFit/>
          </a:bodyPr>
          <a:lstStyle/>
          <a:p>
            <a:pPr algn="just">
              <a:lnSpc>
                <a:spcPts val="5159"/>
              </a:lnSpc>
            </a:pPr>
            <a:r>
              <a:rPr lang="en-US" sz="4299" spc="85">
                <a:solidFill>
                  <a:srgbClr val="FFFAFA"/>
                </a:solidFill>
                <a:latin typeface="Lato Italics"/>
              </a:rPr>
              <a:t>You shall not hate your brother in your heart, but you shall reason frankly with your neighbor, lest you incur sin because of him.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4FC0E8"/>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3813153"/>
            <a:ext cx="16230600" cy="1893360"/>
          </a:xfrm>
          <a:prstGeom prst="rect">
            <a:avLst/>
          </a:prstGeom>
        </p:spPr>
        <p:txBody>
          <a:bodyPr lIns="0" tIns="0" rIns="0" bIns="0" rtlCol="0" anchor="t">
            <a:spAutoFit/>
          </a:bodyPr>
          <a:lstStyle/>
          <a:p>
            <a:pPr marL="0" lvl="0" indent="0" algn="just">
              <a:lnSpc>
                <a:spcPts val="7439"/>
              </a:lnSpc>
              <a:spcBef>
                <a:spcPct val="0"/>
              </a:spcBef>
            </a:pPr>
            <a:r>
              <a:rPr lang="en-US" sz="5999">
                <a:solidFill>
                  <a:srgbClr val="FFFFFF"/>
                </a:solidFill>
                <a:latin typeface="Roboto"/>
              </a:rPr>
              <a:t>"If your brother sins, rebuke him, and if he repents, forgive him"</a:t>
            </a:r>
          </a:p>
        </p:txBody>
      </p:sp>
      <p:sp>
        <p:nvSpPr>
          <p:cNvPr id="5" name="TextBox 5"/>
          <p:cNvSpPr txBox="1"/>
          <p:nvPr/>
        </p:nvSpPr>
        <p:spPr>
          <a:xfrm>
            <a:off x="1028700" y="9375973"/>
            <a:ext cx="5340347" cy="581209"/>
          </a:xfrm>
          <a:prstGeom prst="rect">
            <a:avLst/>
          </a:prstGeom>
        </p:spPr>
        <p:txBody>
          <a:bodyPr lIns="0" tIns="0" rIns="0" bIns="0" rtlCol="0" anchor="t">
            <a:spAutoFit/>
          </a:bodyPr>
          <a:lstStyle/>
          <a:p>
            <a:pPr>
              <a:lnSpc>
                <a:spcPts val="4587"/>
              </a:lnSpc>
            </a:pPr>
            <a:r>
              <a:rPr lang="en-US" sz="3699">
                <a:solidFill>
                  <a:srgbClr val="FFFFFF"/>
                </a:solidFill>
                <a:latin typeface="Lato"/>
              </a:rPr>
              <a:t>LUKE 17:3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431405" y="4595363"/>
            <a:ext cx="13425190" cy="4374515"/>
          </a:xfrm>
          <a:prstGeom prst="rect">
            <a:avLst/>
          </a:prstGeom>
        </p:spPr>
        <p:txBody>
          <a:bodyPr lIns="0" tIns="0" rIns="0" bIns="0" rtlCol="0" anchor="t">
            <a:spAutoFit/>
          </a:bodyPr>
          <a:lstStyle/>
          <a:p>
            <a:pPr algn="ctr">
              <a:lnSpc>
                <a:spcPts val="8679"/>
              </a:lnSpc>
            </a:pPr>
            <a:r>
              <a:rPr lang="en-US" sz="6999">
                <a:solidFill>
                  <a:srgbClr val="FFFFFF"/>
                </a:solidFill>
                <a:latin typeface="Lato Bold"/>
              </a:rPr>
              <a:t>metanoeō</a:t>
            </a:r>
          </a:p>
          <a:p>
            <a:pPr algn="ctr">
              <a:lnSpc>
                <a:spcPts val="8679"/>
              </a:lnSpc>
            </a:pPr>
            <a:r>
              <a:rPr lang="en-US" sz="6999">
                <a:solidFill>
                  <a:srgbClr val="FFFFFF"/>
                </a:solidFill>
                <a:latin typeface="Lato Italics"/>
              </a:rPr>
              <a:t>to change one's mind for the better, heartily to amend with abhorrence to one's past sins</a:t>
            </a:r>
          </a:p>
        </p:txBody>
      </p:sp>
      <p:sp>
        <p:nvSpPr>
          <p:cNvPr id="3" name="TextBox 3"/>
          <p:cNvSpPr txBox="1"/>
          <p:nvPr/>
        </p:nvSpPr>
        <p:spPr>
          <a:xfrm>
            <a:off x="289434" y="2949487"/>
            <a:ext cx="17709131" cy="1674450"/>
          </a:xfrm>
          <a:prstGeom prst="rect">
            <a:avLst/>
          </a:prstGeom>
        </p:spPr>
        <p:txBody>
          <a:bodyPr lIns="0" tIns="0" rIns="0" bIns="0" rtlCol="0" anchor="t">
            <a:spAutoFit/>
          </a:bodyPr>
          <a:lstStyle/>
          <a:p>
            <a:pPr algn="ctr">
              <a:lnSpc>
                <a:spcPts val="9792"/>
              </a:lnSpc>
            </a:pPr>
            <a:r>
              <a:rPr lang="en-US" sz="19585">
                <a:solidFill>
                  <a:srgbClr val="FFFFFF"/>
                </a:solidFill>
                <a:latin typeface="London"/>
              </a:rPr>
              <a:t>Repent</a:t>
            </a:r>
          </a:p>
        </p:txBody>
      </p:sp>
      <p:pic>
        <p:nvPicPr>
          <p:cNvPr id="4" name="Picture 4"/>
          <p:cNvPicPr>
            <a:picLocks noChangeAspect="1"/>
          </p:cNvPicPr>
          <p:nvPr/>
        </p:nvPicPr>
        <p:blipFill>
          <a:blip r:embed="rId2"/>
          <a:srcRect/>
          <a:stretch>
            <a:fillRect/>
          </a:stretch>
        </p:blipFill>
        <p:spPr>
          <a:xfrm>
            <a:off x="16776152" y="8900299"/>
            <a:ext cx="966295" cy="10569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4FC0E8"/>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2870283"/>
            <a:ext cx="16230600" cy="3779100"/>
          </a:xfrm>
          <a:prstGeom prst="rect">
            <a:avLst/>
          </a:prstGeom>
        </p:spPr>
        <p:txBody>
          <a:bodyPr lIns="0" tIns="0" rIns="0" bIns="0" rtlCol="0" anchor="t">
            <a:spAutoFit/>
          </a:bodyPr>
          <a:lstStyle/>
          <a:p>
            <a:pPr algn="just">
              <a:lnSpc>
                <a:spcPts val="7439"/>
              </a:lnSpc>
            </a:pPr>
            <a:r>
              <a:rPr lang="en-US" sz="5999">
                <a:solidFill>
                  <a:srgbClr val="FFFFFF"/>
                </a:solidFill>
                <a:latin typeface="Roboto"/>
              </a:rPr>
              <a:t>And he said to his disciples, </a:t>
            </a:r>
          </a:p>
          <a:p>
            <a:pPr algn="just">
              <a:lnSpc>
                <a:spcPts val="7439"/>
              </a:lnSpc>
            </a:pPr>
            <a:r>
              <a:rPr lang="en-US" sz="5999">
                <a:solidFill>
                  <a:srgbClr val="FFFFFF"/>
                </a:solidFill>
                <a:latin typeface="Roboto"/>
              </a:rPr>
              <a:t>“Temptations to sin are sure to come, but woe to the one through whom they come!"</a:t>
            </a:r>
          </a:p>
          <a:p>
            <a:pPr marL="0" lvl="0" indent="0" algn="just">
              <a:lnSpc>
                <a:spcPts val="7439"/>
              </a:lnSpc>
              <a:spcBef>
                <a:spcPct val="0"/>
              </a:spcBef>
            </a:pPr>
            <a:endParaRPr lang="en-US" sz="5999">
              <a:solidFill>
                <a:srgbClr val="FFFFFF"/>
              </a:solidFill>
              <a:latin typeface="Roboto"/>
            </a:endParaRPr>
          </a:p>
        </p:txBody>
      </p:sp>
      <p:sp>
        <p:nvSpPr>
          <p:cNvPr id="5" name="TextBox 5"/>
          <p:cNvSpPr txBox="1"/>
          <p:nvPr/>
        </p:nvSpPr>
        <p:spPr>
          <a:xfrm>
            <a:off x="1028700" y="9375944"/>
            <a:ext cx="5340347" cy="581268"/>
          </a:xfrm>
          <a:prstGeom prst="rect">
            <a:avLst/>
          </a:prstGeom>
        </p:spPr>
        <p:txBody>
          <a:bodyPr lIns="0" tIns="0" rIns="0" bIns="0" rtlCol="0" anchor="t">
            <a:spAutoFit/>
          </a:bodyPr>
          <a:lstStyle/>
          <a:p>
            <a:pPr>
              <a:lnSpc>
                <a:spcPts val="4587"/>
              </a:lnSpc>
            </a:pPr>
            <a:r>
              <a:rPr lang="en-US" sz="3699">
                <a:solidFill>
                  <a:srgbClr val="FFFFFF"/>
                </a:solidFill>
                <a:latin typeface="Lato"/>
              </a:rPr>
              <a:t>LUKE 17:1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776152" y="8900299"/>
            <a:ext cx="966295" cy="1056918"/>
          </a:xfrm>
          <a:prstGeom prst="rect">
            <a:avLst/>
          </a:prstGeom>
        </p:spPr>
      </p:pic>
      <p:sp>
        <p:nvSpPr>
          <p:cNvPr id="4" name="TextBox 4"/>
          <p:cNvSpPr txBox="1"/>
          <p:nvPr/>
        </p:nvSpPr>
        <p:spPr>
          <a:xfrm>
            <a:off x="1441179" y="3401240"/>
            <a:ext cx="15405642" cy="2476857"/>
          </a:xfrm>
          <a:prstGeom prst="rect">
            <a:avLst/>
          </a:prstGeom>
        </p:spPr>
        <p:txBody>
          <a:bodyPr lIns="0" tIns="0" rIns="0" bIns="0" rtlCol="0" anchor="t">
            <a:spAutoFit/>
          </a:bodyPr>
          <a:lstStyle/>
          <a:p>
            <a:pPr algn="ctr">
              <a:lnSpc>
                <a:spcPts val="9939"/>
              </a:lnSpc>
            </a:pPr>
            <a:r>
              <a:rPr lang="en-US" sz="7099" spc="-78">
                <a:solidFill>
                  <a:srgbClr val="FFFFFF"/>
                </a:solidFill>
                <a:latin typeface="League Spartan"/>
              </a:rPr>
              <a:t>A REBUKE SHOULD ALWAYS BE CONNECTED TO FORGIVENESS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431405" y="4319233"/>
            <a:ext cx="13425190" cy="3279140"/>
          </a:xfrm>
          <a:prstGeom prst="rect">
            <a:avLst/>
          </a:prstGeom>
        </p:spPr>
        <p:txBody>
          <a:bodyPr lIns="0" tIns="0" rIns="0" bIns="0" rtlCol="0" anchor="t">
            <a:spAutoFit/>
          </a:bodyPr>
          <a:lstStyle/>
          <a:p>
            <a:pPr algn="ctr">
              <a:lnSpc>
                <a:spcPts val="8679"/>
              </a:lnSpc>
            </a:pPr>
            <a:r>
              <a:rPr lang="en-US" sz="6999">
                <a:solidFill>
                  <a:srgbClr val="FFFFFF"/>
                </a:solidFill>
                <a:latin typeface="Lato Bold"/>
              </a:rPr>
              <a:t>aphiēmi</a:t>
            </a:r>
          </a:p>
          <a:p>
            <a:pPr algn="ctr">
              <a:lnSpc>
                <a:spcPts val="8679"/>
              </a:lnSpc>
            </a:pPr>
            <a:r>
              <a:rPr lang="en-US" sz="6999">
                <a:solidFill>
                  <a:srgbClr val="FFFFFF"/>
                </a:solidFill>
                <a:latin typeface="Lato Italics"/>
              </a:rPr>
              <a:t>sending away, letting go, to omit, </a:t>
            </a:r>
          </a:p>
          <a:p>
            <a:pPr algn="ctr">
              <a:lnSpc>
                <a:spcPts val="8679"/>
              </a:lnSpc>
            </a:pPr>
            <a:r>
              <a:rPr lang="en-US" sz="6999">
                <a:solidFill>
                  <a:srgbClr val="FFFFFF"/>
                </a:solidFill>
                <a:latin typeface="Lato Italics"/>
              </a:rPr>
              <a:t>to leave behind</a:t>
            </a:r>
          </a:p>
        </p:txBody>
      </p:sp>
      <p:sp>
        <p:nvSpPr>
          <p:cNvPr id="3" name="TextBox 3"/>
          <p:cNvSpPr txBox="1"/>
          <p:nvPr/>
        </p:nvSpPr>
        <p:spPr>
          <a:xfrm>
            <a:off x="289434" y="2949487"/>
            <a:ext cx="17709131" cy="1674450"/>
          </a:xfrm>
          <a:prstGeom prst="rect">
            <a:avLst/>
          </a:prstGeom>
        </p:spPr>
        <p:txBody>
          <a:bodyPr lIns="0" tIns="0" rIns="0" bIns="0" rtlCol="0" anchor="t">
            <a:spAutoFit/>
          </a:bodyPr>
          <a:lstStyle/>
          <a:p>
            <a:pPr algn="ctr">
              <a:lnSpc>
                <a:spcPts val="9792"/>
              </a:lnSpc>
            </a:pPr>
            <a:r>
              <a:rPr lang="en-US" sz="19585">
                <a:solidFill>
                  <a:srgbClr val="FFFFFF"/>
                </a:solidFill>
                <a:latin typeface="London"/>
              </a:rPr>
              <a:t>FORGIVE</a:t>
            </a:r>
          </a:p>
        </p:txBody>
      </p:sp>
      <p:pic>
        <p:nvPicPr>
          <p:cNvPr id="4" name="Picture 4"/>
          <p:cNvPicPr>
            <a:picLocks noChangeAspect="1"/>
          </p:cNvPicPr>
          <p:nvPr/>
        </p:nvPicPr>
        <p:blipFill>
          <a:blip r:embed="rId2"/>
          <a:srcRect/>
          <a:stretch>
            <a:fillRect/>
          </a:stretch>
        </p:blipFill>
        <p:spPr>
          <a:xfrm>
            <a:off x="16776152" y="8900299"/>
            <a:ext cx="966295" cy="105691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D4E86"/>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16234F"/>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3341630"/>
            <a:ext cx="16230600" cy="2836405"/>
          </a:xfrm>
          <a:prstGeom prst="rect">
            <a:avLst/>
          </a:prstGeom>
        </p:spPr>
        <p:txBody>
          <a:bodyPr lIns="0" tIns="0" rIns="0" bIns="0" rtlCol="0" anchor="t">
            <a:spAutoFit/>
          </a:bodyPr>
          <a:lstStyle/>
          <a:p>
            <a:pPr marL="0" lvl="0" indent="0" algn="just">
              <a:lnSpc>
                <a:spcPts val="7439"/>
              </a:lnSpc>
              <a:spcBef>
                <a:spcPct val="0"/>
              </a:spcBef>
            </a:pPr>
            <a:r>
              <a:rPr lang="en-US" sz="5999">
                <a:solidFill>
                  <a:srgbClr val="FFFFFF"/>
                </a:solidFill>
                <a:latin typeface="Roboto"/>
              </a:rPr>
              <a:t>He will again have compassion on us; he will tread our iniquities underfoot. You will cast all our sins into the depths of the sea. </a:t>
            </a:r>
          </a:p>
        </p:txBody>
      </p:sp>
      <p:sp>
        <p:nvSpPr>
          <p:cNvPr id="5" name="TextBox 5"/>
          <p:cNvSpPr txBox="1"/>
          <p:nvPr/>
        </p:nvSpPr>
        <p:spPr>
          <a:xfrm>
            <a:off x="1028700" y="9375973"/>
            <a:ext cx="5340347" cy="581209"/>
          </a:xfrm>
          <a:prstGeom prst="rect">
            <a:avLst/>
          </a:prstGeom>
        </p:spPr>
        <p:txBody>
          <a:bodyPr lIns="0" tIns="0" rIns="0" bIns="0" rtlCol="0" anchor="t">
            <a:spAutoFit/>
          </a:bodyPr>
          <a:lstStyle/>
          <a:p>
            <a:pPr>
              <a:lnSpc>
                <a:spcPts val="4587"/>
              </a:lnSpc>
            </a:pPr>
            <a:r>
              <a:rPr lang="en-US" sz="3699">
                <a:solidFill>
                  <a:srgbClr val="FFFFFF"/>
                </a:solidFill>
                <a:latin typeface="Lato"/>
              </a:rPr>
              <a:t>MICAH 7:19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D4E86"/>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16234F"/>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3813095"/>
            <a:ext cx="16230600" cy="1893477"/>
          </a:xfrm>
          <a:prstGeom prst="rect">
            <a:avLst/>
          </a:prstGeom>
        </p:spPr>
        <p:txBody>
          <a:bodyPr lIns="0" tIns="0" rIns="0" bIns="0" rtlCol="0" anchor="t">
            <a:spAutoFit/>
          </a:bodyPr>
          <a:lstStyle/>
          <a:p>
            <a:pPr marL="0" lvl="0" indent="0" algn="just">
              <a:lnSpc>
                <a:spcPts val="7439"/>
              </a:lnSpc>
              <a:spcBef>
                <a:spcPct val="0"/>
              </a:spcBef>
            </a:pPr>
            <a:r>
              <a:rPr lang="en-US" sz="5999">
                <a:solidFill>
                  <a:srgbClr val="FFFFFF"/>
                </a:solidFill>
                <a:latin typeface="Roboto"/>
              </a:rPr>
              <a:t>For I will be merciful toward their iniquities, and I will remember their sins no more.</a:t>
            </a:r>
          </a:p>
        </p:txBody>
      </p:sp>
      <p:sp>
        <p:nvSpPr>
          <p:cNvPr id="5" name="TextBox 5"/>
          <p:cNvSpPr txBox="1"/>
          <p:nvPr/>
        </p:nvSpPr>
        <p:spPr>
          <a:xfrm>
            <a:off x="1028700" y="9375973"/>
            <a:ext cx="5340347" cy="581209"/>
          </a:xfrm>
          <a:prstGeom prst="rect">
            <a:avLst/>
          </a:prstGeom>
        </p:spPr>
        <p:txBody>
          <a:bodyPr lIns="0" tIns="0" rIns="0" bIns="0" rtlCol="0" anchor="t">
            <a:spAutoFit/>
          </a:bodyPr>
          <a:lstStyle/>
          <a:p>
            <a:pPr>
              <a:lnSpc>
                <a:spcPts val="4587"/>
              </a:lnSpc>
            </a:pPr>
            <a:r>
              <a:rPr lang="en-US" sz="3699">
                <a:solidFill>
                  <a:srgbClr val="FFFFFF"/>
                </a:solidFill>
                <a:latin typeface="Lato"/>
              </a:rPr>
              <a:t>HEBREWS 8:12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D4E86"/>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16234F"/>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3813095"/>
            <a:ext cx="16230600" cy="1893477"/>
          </a:xfrm>
          <a:prstGeom prst="rect">
            <a:avLst/>
          </a:prstGeom>
        </p:spPr>
        <p:txBody>
          <a:bodyPr lIns="0" tIns="0" rIns="0" bIns="0" rtlCol="0" anchor="t">
            <a:spAutoFit/>
          </a:bodyPr>
          <a:lstStyle/>
          <a:p>
            <a:pPr marL="0" lvl="0" indent="0" algn="just">
              <a:lnSpc>
                <a:spcPts val="7439"/>
              </a:lnSpc>
              <a:spcBef>
                <a:spcPct val="0"/>
              </a:spcBef>
            </a:pPr>
            <a:r>
              <a:rPr lang="en-US" sz="5999">
                <a:solidFill>
                  <a:srgbClr val="FFFFFF"/>
                </a:solidFill>
                <a:latin typeface="Roboto"/>
              </a:rPr>
              <a:t>Be kind to one another, tenderhearted, forgiving one another, as God in Christ forgave you. </a:t>
            </a:r>
          </a:p>
        </p:txBody>
      </p:sp>
      <p:sp>
        <p:nvSpPr>
          <p:cNvPr id="5" name="TextBox 5"/>
          <p:cNvSpPr txBox="1"/>
          <p:nvPr/>
        </p:nvSpPr>
        <p:spPr>
          <a:xfrm>
            <a:off x="1028700" y="9375973"/>
            <a:ext cx="5340347" cy="581209"/>
          </a:xfrm>
          <a:prstGeom prst="rect">
            <a:avLst/>
          </a:prstGeom>
        </p:spPr>
        <p:txBody>
          <a:bodyPr lIns="0" tIns="0" rIns="0" bIns="0" rtlCol="0" anchor="t">
            <a:spAutoFit/>
          </a:bodyPr>
          <a:lstStyle/>
          <a:p>
            <a:pPr>
              <a:lnSpc>
                <a:spcPts val="4587"/>
              </a:lnSpc>
            </a:pPr>
            <a:r>
              <a:rPr lang="en-US" sz="3699">
                <a:solidFill>
                  <a:srgbClr val="FFFFFF"/>
                </a:solidFill>
                <a:latin typeface="Lato"/>
              </a:rPr>
              <a:t>EPHESIANS 4:32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776152" y="8900299"/>
            <a:ext cx="966295" cy="1056918"/>
          </a:xfrm>
          <a:prstGeom prst="rect">
            <a:avLst/>
          </a:prstGeom>
        </p:spPr>
      </p:pic>
      <p:sp>
        <p:nvSpPr>
          <p:cNvPr id="4" name="TextBox 4"/>
          <p:cNvSpPr txBox="1"/>
          <p:nvPr/>
        </p:nvSpPr>
        <p:spPr>
          <a:xfrm>
            <a:off x="1441179" y="3576726"/>
            <a:ext cx="15405642" cy="2230661"/>
          </a:xfrm>
          <a:prstGeom prst="rect">
            <a:avLst/>
          </a:prstGeom>
        </p:spPr>
        <p:txBody>
          <a:bodyPr lIns="0" tIns="0" rIns="0" bIns="0" rtlCol="0" anchor="t">
            <a:spAutoFit/>
          </a:bodyPr>
          <a:lstStyle/>
          <a:p>
            <a:pPr algn="ctr">
              <a:lnSpc>
                <a:spcPts val="8803"/>
              </a:lnSpc>
            </a:pPr>
            <a:r>
              <a:rPr lang="en-US" sz="7099">
                <a:solidFill>
                  <a:srgbClr val="FFFFFF"/>
                </a:solidFill>
                <a:latin typeface="League Spartan"/>
              </a:rPr>
              <a:t>FORGIVENESS IS A PROMISE </a:t>
            </a:r>
          </a:p>
          <a:p>
            <a:pPr algn="ctr">
              <a:lnSpc>
                <a:spcPts val="8803"/>
              </a:lnSpc>
            </a:pPr>
            <a:r>
              <a:rPr lang="en-US" sz="7099">
                <a:solidFill>
                  <a:srgbClr val="FFFFFF"/>
                </a:solidFill>
                <a:latin typeface="League Spartan"/>
              </a:rPr>
              <a:t>FOR THOSE WHO ARE IN CHRIST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4FC0E8"/>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3341630"/>
            <a:ext cx="16230600" cy="2836405"/>
          </a:xfrm>
          <a:prstGeom prst="rect">
            <a:avLst/>
          </a:prstGeom>
        </p:spPr>
        <p:txBody>
          <a:bodyPr lIns="0" tIns="0" rIns="0" bIns="0" rtlCol="0" anchor="t">
            <a:spAutoFit/>
          </a:bodyPr>
          <a:lstStyle/>
          <a:p>
            <a:pPr marL="0" lvl="0" indent="0" algn="just">
              <a:lnSpc>
                <a:spcPts val="7439"/>
              </a:lnSpc>
              <a:spcBef>
                <a:spcPct val="0"/>
              </a:spcBef>
            </a:pPr>
            <a:r>
              <a:rPr lang="en-US" sz="5999">
                <a:solidFill>
                  <a:srgbClr val="FFFFFF"/>
                </a:solidFill>
                <a:latin typeface="Roboto"/>
              </a:rPr>
              <a:t>"and if he sins against you seven times in the day, and turns to you seven times, saying, ‘I repent,’ you must forgive him."</a:t>
            </a:r>
          </a:p>
        </p:txBody>
      </p:sp>
      <p:sp>
        <p:nvSpPr>
          <p:cNvPr id="5" name="TextBox 5"/>
          <p:cNvSpPr txBox="1"/>
          <p:nvPr/>
        </p:nvSpPr>
        <p:spPr>
          <a:xfrm>
            <a:off x="1028700" y="9375973"/>
            <a:ext cx="5340347" cy="581209"/>
          </a:xfrm>
          <a:prstGeom prst="rect">
            <a:avLst/>
          </a:prstGeom>
        </p:spPr>
        <p:txBody>
          <a:bodyPr lIns="0" tIns="0" rIns="0" bIns="0" rtlCol="0" anchor="t">
            <a:spAutoFit/>
          </a:bodyPr>
          <a:lstStyle/>
          <a:p>
            <a:pPr>
              <a:lnSpc>
                <a:spcPts val="4587"/>
              </a:lnSpc>
            </a:pPr>
            <a:r>
              <a:rPr lang="en-US" sz="3699">
                <a:solidFill>
                  <a:srgbClr val="FFFFFF"/>
                </a:solidFill>
                <a:latin typeface="Lato"/>
              </a:rPr>
              <a:t>LUKE 17:4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28700" y="4143385"/>
            <a:ext cx="16230600" cy="6155941"/>
          </a:xfrm>
          <a:prstGeom prst="rect">
            <a:avLst/>
          </a:prstGeom>
        </p:spPr>
        <p:txBody>
          <a:bodyPr lIns="0" tIns="0" rIns="0" bIns="0" rtlCol="0" anchor="t">
            <a:spAutoFit/>
          </a:bodyPr>
          <a:lstStyle/>
          <a:p>
            <a:pPr algn="ctr">
              <a:lnSpc>
                <a:spcPts val="8431"/>
              </a:lnSpc>
            </a:pPr>
            <a:r>
              <a:rPr lang="en-US" sz="6799">
                <a:solidFill>
                  <a:srgbClr val="FFFFFF"/>
                </a:solidFill>
                <a:latin typeface="Lato Bold"/>
              </a:rPr>
              <a:t>Matthew 18:21-22</a:t>
            </a:r>
          </a:p>
          <a:p>
            <a:pPr algn="ctr">
              <a:lnSpc>
                <a:spcPts val="6324"/>
              </a:lnSpc>
            </a:pPr>
            <a:r>
              <a:rPr lang="en-US" sz="5100">
                <a:solidFill>
                  <a:srgbClr val="FFFFFF"/>
                </a:solidFill>
                <a:latin typeface="Lato Italics"/>
              </a:rPr>
              <a:t> “Lord, how often will my brother sin against me, and I forgive him? As many as seven times?” </a:t>
            </a:r>
          </a:p>
          <a:p>
            <a:pPr algn="ctr">
              <a:lnSpc>
                <a:spcPts val="6324"/>
              </a:lnSpc>
            </a:pPr>
            <a:endParaRPr lang="en-US" sz="5100">
              <a:solidFill>
                <a:srgbClr val="FFFFFF"/>
              </a:solidFill>
              <a:latin typeface="Lato Italics"/>
            </a:endParaRPr>
          </a:p>
          <a:p>
            <a:pPr algn="ctr">
              <a:lnSpc>
                <a:spcPts val="6324"/>
              </a:lnSpc>
            </a:pPr>
            <a:r>
              <a:rPr lang="en-US" sz="5100">
                <a:solidFill>
                  <a:srgbClr val="FFFFFF"/>
                </a:solidFill>
                <a:latin typeface="Lato Italics"/>
              </a:rPr>
              <a:t>Jesus said to him, “I do not say to you seven times, </a:t>
            </a:r>
          </a:p>
          <a:p>
            <a:pPr algn="ctr">
              <a:lnSpc>
                <a:spcPts val="6324"/>
              </a:lnSpc>
            </a:pPr>
            <a:r>
              <a:rPr lang="en-US" sz="5100">
                <a:solidFill>
                  <a:srgbClr val="FFFFFF"/>
                </a:solidFill>
                <a:latin typeface="Lato Italics"/>
              </a:rPr>
              <a:t>but seventy-seven times." </a:t>
            </a:r>
          </a:p>
          <a:p>
            <a:pPr algn="ctr">
              <a:lnSpc>
                <a:spcPts val="8679"/>
              </a:lnSpc>
            </a:pPr>
            <a:endParaRPr lang="en-US" sz="5100">
              <a:solidFill>
                <a:srgbClr val="FFFFFF"/>
              </a:solidFill>
              <a:latin typeface="Lato Italics"/>
            </a:endParaRPr>
          </a:p>
        </p:txBody>
      </p:sp>
      <p:sp>
        <p:nvSpPr>
          <p:cNvPr id="3" name="TextBox 3"/>
          <p:cNvSpPr txBox="1"/>
          <p:nvPr/>
        </p:nvSpPr>
        <p:spPr>
          <a:xfrm>
            <a:off x="289434" y="2949487"/>
            <a:ext cx="17709131" cy="1674450"/>
          </a:xfrm>
          <a:prstGeom prst="rect">
            <a:avLst/>
          </a:prstGeom>
        </p:spPr>
        <p:txBody>
          <a:bodyPr lIns="0" tIns="0" rIns="0" bIns="0" rtlCol="0" anchor="t">
            <a:spAutoFit/>
          </a:bodyPr>
          <a:lstStyle/>
          <a:p>
            <a:pPr algn="ctr">
              <a:lnSpc>
                <a:spcPts val="9792"/>
              </a:lnSpc>
            </a:pPr>
            <a:r>
              <a:rPr lang="en-US" sz="19585">
                <a:solidFill>
                  <a:srgbClr val="FFFFFF"/>
                </a:solidFill>
                <a:latin typeface="London"/>
              </a:rPr>
              <a:t>REPEAT</a:t>
            </a:r>
          </a:p>
        </p:txBody>
      </p:sp>
      <p:pic>
        <p:nvPicPr>
          <p:cNvPr id="4" name="Picture 4"/>
          <p:cNvPicPr>
            <a:picLocks noChangeAspect="1"/>
          </p:cNvPicPr>
          <p:nvPr/>
        </p:nvPicPr>
        <p:blipFill>
          <a:blip r:embed="rId2"/>
          <a:srcRect/>
          <a:stretch>
            <a:fillRect/>
          </a:stretch>
        </p:blipFill>
        <p:spPr>
          <a:xfrm>
            <a:off x="16776152" y="8900299"/>
            <a:ext cx="966295" cy="105691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577" b="5577"/>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776152" y="8900299"/>
            <a:ext cx="966295" cy="1056918"/>
          </a:xfrm>
          <a:prstGeom prst="rect">
            <a:avLst/>
          </a:prstGeom>
        </p:spPr>
      </p:pic>
      <p:sp>
        <p:nvSpPr>
          <p:cNvPr id="4" name="TextBox 4"/>
          <p:cNvSpPr txBox="1"/>
          <p:nvPr/>
        </p:nvSpPr>
        <p:spPr>
          <a:xfrm>
            <a:off x="1441179" y="3451963"/>
            <a:ext cx="15405642" cy="3344975"/>
          </a:xfrm>
          <a:prstGeom prst="rect">
            <a:avLst/>
          </a:prstGeom>
        </p:spPr>
        <p:txBody>
          <a:bodyPr lIns="0" tIns="0" rIns="0" bIns="0" rtlCol="0" anchor="t">
            <a:spAutoFit/>
          </a:bodyPr>
          <a:lstStyle/>
          <a:p>
            <a:pPr algn="ctr">
              <a:lnSpc>
                <a:spcPts val="8803"/>
              </a:lnSpc>
            </a:pPr>
            <a:r>
              <a:rPr lang="en-US" sz="7099">
                <a:solidFill>
                  <a:srgbClr val="FFFFFF"/>
                </a:solidFill>
                <a:latin typeface="League Spartan"/>
              </a:rPr>
              <a:t>FOLLOWERS OF CHRIST SHOULD BE ABLE TO COUNT ON </a:t>
            </a:r>
          </a:p>
          <a:p>
            <a:pPr algn="ctr">
              <a:lnSpc>
                <a:spcPts val="8803"/>
              </a:lnSpc>
            </a:pPr>
            <a:r>
              <a:rPr lang="en-US" sz="7099">
                <a:solidFill>
                  <a:srgbClr val="FFFFFF"/>
                </a:solidFill>
                <a:latin typeface="League Spartan"/>
              </a:rPr>
              <a:t>ONE ANOTHER TO FORGIVE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D4E86"/>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16234F"/>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1142842"/>
            <a:ext cx="16230600" cy="7243506"/>
          </a:xfrm>
          <a:prstGeom prst="rect">
            <a:avLst/>
          </a:prstGeom>
        </p:spPr>
        <p:txBody>
          <a:bodyPr lIns="0" tIns="0" rIns="0" bIns="0" rtlCol="0" anchor="t">
            <a:spAutoFit/>
          </a:bodyPr>
          <a:lstStyle/>
          <a:p>
            <a:pPr marL="0" lvl="0" indent="0" algn="just">
              <a:lnSpc>
                <a:spcPts val="5704"/>
              </a:lnSpc>
              <a:spcBef>
                <a:spcPct val="0"/>
              </a:spcBef>
            </a:pPr>
            <a:r>
              <a:rPr lang="en-US" sz="4600">
                <a:solidFill>
                  <a:srgbClr val="FFFFFF"/>
                </a:solidFill>
                <a:latin typeface="Roboto"/>
              </a:rPr>
              <a:t>Do nothing from selfish ambition or conceit, but in humility count others more significant than yourselves. Let each of you look not only to his own interests, but also to the interests of others. Have this mind among yourselves, which is yours in Christ Jesus, who, though he was in the form of God, did not count equality with God a thing to be grasped, but emptied himself, by taking the form of a servant, being born in the likeness of men. And being found in human form, he humbled himself by becoming obedient to the point of death, even death on a cross. </a:t>
            </a:r>
          </a:p>
        </p:txBody>
      </p:sp>
      <p:sp>
        <p:nvSpPr>
          <p:cNvPr id="5" name="TextBox 5"/>
          <p:cNvSpPr txBox="1"/>
          <p:nvPr/>
        </p:nvSpPr>
        <p:spPr>
          <a:xfrm>
            <a:off x="1028700" y="9375973"/>
            <a:ext cx="5340347" cy="581209"/>
          </a:xfrm>
          <a:prstGeom prst="rect">
            <a:avLst/>
          </a:prstGeom>
        </p:spPr>
        <p:txBody>
          <a:bodyPr lIns="0" tIns="0" rIns="0" bIns="0" rtlCol="0" anchor="t">
            <a:spAutoFit/>
          </a:bodyPr>
          <a:lstStyle/>
          <a:p>
            <a:pPr>
              <a:lnSpc>
                <a:spcPts val="4587"/>
              </a:lnSpc>
            </a:pPr>
            <a:r>
              <a:rPr lang="en-US" sz="3699">
                <a:solidFill>
                  <a:srgbClr val="FFFFFF"/>
                </a:solidFill>
                <a:latin typeface="Lato"/>
              </a:rPr>
              <a:t>PHILIPPIANS 2:3-8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915311" y="4595363"/>
            <a:ext cx="12457377" cy="2183707"/>
          </a:xfrm>
          <a:prstGeom prst="rect">
            <a:avLst/>
          </a:prstGeom>
        </p:spPr>
        <p:txBody>
          <a:bodyPr lIns="0" tIns="0" rIns="0" bIns="0" rtlCol="0" anchor="t">
            <a:spAutoFit/>
          </a:bodyPr>
          <a:lstStyle/>
          <a:p>
            <a:pPr algn="ctr">
              <a:lnSpc>
                <a:spcPts val="8679"/>
              </a:lnSpc>
            </a:pPr>
            <a:r>
              <a:rPr lang="en-US" sz="6999">
                <a:solidFill>
                  <a:srgbClr val="FFFFFF"/>
                </a:solidFill>
                <a:latin typeface="Lato Bold"/>
              </a:rPr>
              <a:t>skan-dal-id'-zo</a:t>
            </a:r>
          </a:p>
          <a:p>
            <a:pPr algn="ctr">
              <a:lnSpc>
                <a:spcPts val="8679"/>
              </a:lnSpc>
            </a:pPr>
            <a:r>
              <a:rPr lang="en-US" sz="6999">
                <a:solidFill>
                  <a:srgbClr val="FFFFFF"/>
                </a:solidFill>
                <a:latin typeface="Lato Italics"/>
              </a:rPr>
              <a:t>trap stick, snare, stumbling block</a:t>
            </a:r>
          </a:p>
        </p:txBody>
      </p:sp>
      <p:sp>
        <p:nvSpPr>
          <p:cNvPr id="3" name="TextBox 3"/>
          <p:cNvSpPr txBox="1"/>
          <p:nvPr/>
        </p:nvSpPr>
        <p:spPr>
          <a:xfrm>
            <a:off x="289434" y="3383944"/>
            <a:ext cx="17709131" cy="1239994"/>
          </a:xfrm>
          <a:prstGeom prst="rect">
            <a:avLst/>
          </a:prstGeom>
        </p:spPr>
        <p:txBody>
          <a:bodyPr lIns="0" tIns="0" rIns="0" bIns="0" rtlCol="0" anchor="t">
            <a:spAutoFit/>
          </a:bodyPr>
          <a:lstStyle/>
          <a:p>
            <a:pPr algn="ctr">
              <a:lnSpc>
                <a:spcPts val="7242"/>
              </a:lnSpc>
            </a:pPr>
            <a:r>
              <a:rPr lang="en-US" sz="14485">
                <a:solidFill>
                  <a:srgbClr val="FFFFFF"/>
                </a:solidFill>
                <a:latin typeface="London"/>
              </a:rPr>
              <a:t>TEMPTATION</a:t>
            </a:r>
          </a:p>
        </p:txBody>
      </p:sp>
      <p:pic>
        <p:nvPicPr>
          <p:cNvPr id="4" name="Picture 4"/>
          <p:cNvPicPr>
            <a:picLocks noChangeAspect="1"/>
          </p:cNvPicPr>
          <p:nvPr/>
        </p:nvPicPr>
        <p:blipFill>
          <a:blip r:embed="rId2"/>
          <a:srcRect/>
          <a:stretch>
            <a:fillRect/>
          </a:stretch>
        </p:blipFill>
        <p:spPr>
          <a:xfrm>
            <a:off x="16776152" y="8900299"/>
            <a:ext cx="966295" cy="105691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4FC0E8"/>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2398702"/>
            <a:ext cx="16230600" cy="4722261"/>
          </a:xfrm>
          <a:prstGeom prst="rect">
            <a:avLst/>
          </a:prstGeom>
        </p:spPr>
        <p:txBody>
          <a:bodyPr lIns="0" tIns="0" rIns="0" bIns="0" rtlCol="0" anchor="t">
            <a:spAutoFit/>
          </a:bodyPr>
          <a:lstStyle/>
          <a:p>
            <a:pPr marL="0" lvl="0" indent="0" algn="just">
              <a:lnSpc>
                <a:spcPts val="7439"/>
              </a:lnSpc>
              <a:spcBef>
                <a:spcPct val="0"/>
              </a:spcBef>
            </a:pPr>
            <a:r>
              <a:rPr lang="en-US" sz="5999">
                <a:solidFill>
                  <a:srgbClr val="FFFFFF"/>
                </a:solidFill>
                <a:latin typeface="Roboto"/>
              </a:rPr>
              <a:t>The apostles said to the Lord, “Increase our faith!” And the Lord said, “If you had faith like a grain of mustard seed, you could say to this mulberry tree, ‘Be uprooted and planted in the sea,’ and it would obey you. </a:t>
            </a:r>
          </a:p>
        </p:txBody>
      </p:sp>
      <p:sp>
        <p:nvSpPr>
          <p:cNvPr id="5" name="TextBox 5"/>
          <p:cNvSpPr txBox="1"/>
          <p:nvPr/>
        </p:nvSpPr>
        <p:spPr>
          <a:xfrm>
            <a:off x="1028700" y="9375973"/>
            <a:ext cx="5340347" cy="581209"/>
          </a:xfrm>
          <a:prstGeom prst="rect">
            <a:avLst/>
          </a:prstGeom>
        </p:spPr>
        <p:txBody>
          <a:bodyPr lIns="0" tIns="0" rIns="0" bIns="0" rtlCol="0" anchor="t">
            <a:spAutoFit/>
          </a:bodyPr>
          <a:lstStyle/>
          <a:p>
            <a:pPr>
              <a:lnSpc>
                <a:spcPts val="4587"/>
              </a:lnSpc>
            </a:pPr>
            <a:r>
              <a:rPr lang="en-US" sz="3699">
                <a:solidFill>
                  <a:srgbClr val="FFFFFF"/>
                </a:solidFill>
                <a:latin typeface="Lato"/>
              </a:rPr>
              <a:t>LUKE 17:5-6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1028700" y="2185129"/>
            <a:ext cx="16230600" cy="76200"/>
          </a:xfrm>
          <a:prstGeom prst="rect">
            <a:avLst/>
          </a:prstGeom>
          <a:solidFill>
            <a:srgbClr val="16234F"/>
          </a:solidFill>
        </p:spPr>
      </p:sp>
      <p:pic>
        <p:nvPicPr>
          <p:cNvPr id="4" name="Picture 4"/>
          <p:cNvPicPr>
            <a:picLocks noChangeAspect="1"/>
          </p:cNvPicPr>
          <p:nvPr/>
        </p:nvPicPr>
        <p:blipFill>
          <a:blip r:embed="rId3"/>
          <a:srcRect/>
          <a:stretch>
            <a:fillRect/>
          </a:stretch>
        </p:blipFill>
        <p:spPr>
          <a:xfrm>
            <a:off x="16776152" y="8900299"/>
            <a:ext cx="966295" cy="1056918"/>
          </a:xfrm>
          <a:prstGeom prst="rect">
            <a:avLst/>
          </a:prstGeom>
        </p:spPr>
      </p:pic>
      <p:sp>
        <p:nvSpPr>
          <p:cNvPr id="5" name="TextBox 5"/>
          <p:cNvSpPr txBox="1"/>
          <p:nvPr/>
        </p:nvSpPr>
        <p:spPr>
          <a:xfrm>
            <a:off x="1028700" y="952547"/>
            <a:ext cx="16230600" cy="1061627"/>
          </a:xfrm>
          <a:prstGeom prst="rect">
            <a:avLst/>
          </a:prstGeom>
        </p:spPr>
        <p:txBody>
          <a:bodyPr lIns="0" tIns="0" rIns="0" bIns="0" rtlCol="0" anchor="t">
            <a:spAutoFit/>
          </a:bodyPr>
          <a:lstStyle/>
          <a:p>
            <a:pPr>
              <a:lnSpc>
                <a:spcPts val="8514"/>
              </a:lnSpc>
            </a:pPr>
            <a:r>
              <a:rPr lang="en-US" sz="6499" spc="129">
                <a:solidFill>
                  <a:srgbClr val="FFFFFF"/>
                </a:solidFill>
                <a:latin typeface="Lato Bold"/>
              </a:rPr>
              <a:t>Forgiveness Requires Faith</a:t>
            </a:r>
          </a:p>
        </p:txBody>
      </p:sp>
      <p:sp>
        <p:nvSpPr>
          <p:cNvPr id="6" name="TextBox 6"/>
          <p:cNvSpPr txBox="1"/>
          <p:nvPr/>
        </p:nvSpPr>
        <p:spPr>
          <a:xfrm>
            <a:off x="1028700" y="2599356"/>
            <a:ext cx="16230600" cy="3159480"/>
          </a:xfrm>
          <a:prstGeom prst="rect">
            <a:avLst/>
          </a:prstGeom>
        </p:spPr>
        <p:txBody>
          <a:bodyPr lIns="0" tIns="0" rIns="0" bIns="0" rtlCol="0" anchor="t">
            <a:spAutoFit/>
          </a:bodyPr>
          <a:lstStyle/>
          <a:p>
            <a:pPr algn="just">
              <a:lnSpc>
                <a:spcPts val="8479"/>
              </a:lnSpc>
            </a:pPr>
            <a:r>
              <a:rPr lang="en-US" sz="5299" spc="105">
                <a:solidFill>
                  <a:srgbClr val="FFFFFF"/>
                </a:solidFill>
                <a:latin typeface="Lato"/>
              </a:rPr>
              <a:t>Forgiveness does not require more faith, </a:t>
            </a:r>
          </a:p>
          <a:p>
            <a:pPr algn="just">
              <a:lnSpc>
                <a:spcPts val="8479"/>
              </a:lnSpc>
            </a:pPr>
            <a:r>
              <a:rPr lang="en-US" sz="5299" spc="105">
                <a:solidFill>
                  <a:srgbClr val="FFFFFF"/>
                </a:solidFill>
                <a:latin typeface="Lato"/>
              </a:rPr>
              <a:t>it only requires faith that is genuine!</a:t>
            </a:r>
          </a:p>
          <a:p>
            <a:pPr algn="just">
              <a:lnSpc>
                <a:spcPts val="8479"/>
              </a:lnSpc>
            </a:pPr>
            <a:endParaRPr lang="en-US" sz="5299" spc="105">
              <a:solidFill>
                <a:srgbClr val="FFFFFF"/>
              </a:solidFill>
              <a:latin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1028700" y="2185129"/>
            <a:ext cx="16230600" cy="76200"/>
          </a:xfrm>
          <a:prstGeom prst="rect">
            <a:avLst/>
          </a:prstGeom>
          <a:solidFill>
            <a:srgbClr val="16234F"/>
          </a:solidFill>
        </p:spPr>
      </p:sp>
      <p:pic>
        <p:nvPicPr>
          <p:cNvPr id="4" name="Picture 4"/>
          <p:cNvPicPr>
            <a:picLocks noChangeAspect="1"/>
          </p:cNvPicPr>
          <p:nvPr/>
        </p:nvPicPr>
        <p:blipFill>
          <a:blip r:embed="rId3"/>
          <a:srcRect/>
          <a:stretch>
            <a:fillRect/>
          </a:stretch>
        </p:blipFill>
        <p:spPr>
          <a:xfrm>
            <a:off x="16776152" y="8900299"/>
            <a:ext cx="966295" cy="1056918"/>
          </a:xfrm>
          <a:prstGeom prst="rect">
            <a:avLst/>
          </a:prstGeom>
        </p:spPr>
      </p:pic>
      <p:sp>
        <p:nvSpPr>
          <p:cNvPr id="5" name="TextBox 5"/>
          <p:cNvSpPr txBox="1"/>
          <p:nvPr/>
        </p:nvSpPr>
        <p:spPr>
          <a:xfrm>
            <a:off x="1028700" y="952547"/>
            <a:ext cx="16230600" cy="1061627"/>
          </a:xfrm>
          <a:prstGeom prst="rect">
            <a:avLst/>
          </a:prstGeom>
        </p:spPr>
        <p:txBody>
          <a:bodyPr lIns="0" tIns="0" rIns="0" bIns="0" rtlCol="0" anchor="t">
            <a:spAutoFit/>
          </a:bodyPr>
          <a:lstStyle/>
          <a:p>
            <a:pPr>
              <a:lnSpc>
                <a:spcPts val="8514"/>
              </a:lnSpc>
            </a:pPr>
            <a:r>
              <a:rPr lang="en-US" sz="6499" spc="129">
                <a:solidFill>
                  <a:srgbClr val="FFFFFF"/>
                </a:solidFill>
                <a:latin typeface="Lato Bold"/>
              </a:rPr>
              <a:t>Forgiveness Requires Faith</a:t>
            </a:r>
          </a:p>
        </p:txBody>
      </p:sp>
      <p:sp>
        <p:nvSpPr>
          <p:cNvPr id="6" name="TextBox 6"/>
          <p:cNvSpPr txBox="1"/>
          <p:nvPr/>
        </p:nvSpPr>
        <p:spPr>
          <a:xfrm>
            <a:off x="1028700" y="2599356"/>
            <a:ext cx="16230600" cy="1998158"/>
          </a:xfrm>
          <a:prstGeom prst="rect">
            <a:avLst/>
          </a:prstGeom>
        </p:spPr>
        <p:txBody>
          <a:bodyPr lIns="0" tIns="0" rIns="0" bIns="0" rtlCol="0" anchor="t">
            <a:spAutoFit/>
          </a:bodyPr>
          <a:lstStyle/>
          <a:p>
            <a:pPr algn="just">
              <a:lnSpc>
                <a:spcPts val="8159"/>
              </a:lnSpc>
            </a:pPr>
            <a:r>
              <a:rPr lang="en-US" sz="5099" spc="101">
                <a:solidFill>
                  <a:srgbClr val="FFFFFF"/>
                </a:solidFill>
                <a:latin typeface="Lato"/>
              </a:rPr>
              <a:t>Total dependence on the God who forgives us will allow us to forgive others immediately and completely.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1028700" y="2185129"/>
            <a:ext cx="16230600" cy="76200"/>
          </a:xfrm>
          <a:prstGeom prst="rect">
            <a:avLst/>
          </a:prstGeom>
          <a:solidFill>
            <a:srgbClr val="16234F"/>
          </a:solidFill>
        </p:spPr>
      </p:sp>
      <p:pic>
        <p:nvPicPr>
          <p:cNvPr id="4" name="Picture 4"/>
          <p:cNvPicPr>
            <a:picLocks noChangeAspect="1"/>
          </p:cNvPicPr>
          <p:nvPr/>
        </p:nvPicPr>
        <p:blipFill>
          <a:blip r:embed="rId3"/>
          <a:srcRect/>
          <a:stretch>
            <a:fillRect/>
          </a:stretch>
        </p:blipFill>
        <p:spPr>
          <a:xfrm>
            <a:off x="16776152" y="8900299"/>
            <a:ext cx="966295" cy="1056918"/>
          </a:xfrm>
          <a:prstGeom prst="rect">
            <a:avLst/>
          </a:prstGeom>
        </p:spPr>
      </p:pic>
      <p:sp>
        <p:nvSpPr>
          <p:cNvPr id="5" name="TextBox 5"/>
          <p:cNvSpPr txBox="1"/>
          <p:nvPr/>
        </p:nvSpPr>
        <p:spPr>
          <a:xfrm>
            <a:off x="1028700" y="952547"/>
            <a:ext cx="16230600" cy="1061627"/>
          </a:xfrm>
          <a:prstGeom prst="rect">
            <a:avLst/>
          </a:prstGeom>
        </p:spPr>
        <p:txBody>
          <a:bodyPr lIns="0" tIns="0" rIns="0" bIns="0" rtlCol="0" anchor="t">
            <a:spAutoFit/>
          </a:bodyPr>
          <a:lstStyle/>
          <a:p>
            <a:pPr>
              <a:lnSpc>
                <a:spcPts val="8514"/>
              </a:lnSpc>
            </a:pPr>
            <a:r>
              <a:rPr lang="en-US" sz="6499" spc="129">
                <a:solidFill>
                  <a:srgbClr val="FFFFFF"/>
                </a:solidFill>
                <a:latin typeface="Lato Bold"/>
              </a:rPr>
              <a:t>Forgiveness Requires Faith</a:t>
            </a:r>
          </a:p>
        </p:txBody>
      </p:sp>
      <p:sp>
        <p:nvSpPr>
          <p:cNvPr id="6" name="TextBox 6"/>
          <p:cNvSpPr txBox="1"/>
          <p:nvPr/>
        </p:nvSpPr>
        <p:spPr>
          <a:xfrm>
            <a:off x="1028700" y="2599356"/>
            <a:ext cx="16230600" cy="2083248"/>
          </a:xfrm>
          <a:prstGeom prst="rect">
            <a:avLst/>
          </a:prstGeom>
        </p:spPr>
        <p:txBody>
          <a:bodyPr lIns="0" tIns="0" rIns="0" bIns="0" rtlCol="0" anchor="t">
            <a:spAutoFit/>
          </a:bodyPr>
          <a:lstStyle/>
          <a:p>
            <a:pPr algn="just">
              <a:lnSpc>
                <a:spcPts val="8479"/>
              </a:lnSpc>
            </a:pPr>
            <a:r>
              <a:rPr lang="en-US" sz="5299" spc="105" dirty="0">
                <a:solidFill>
                  <a:srgbClr val="FFFFFF"/>
                </a:solidFill>
                <a:latin typeface="Lato"/>
              </a:rPr>
              <a:t>Forgiveness is the right and only response </a:t>
            </a:r>
          </a:p>
          <a:p>
            <a:pPr algn="just">
              <a:lnSpc>
                <a:spcPts val="8479"/>
              </a:lnSpc>
            </a:pPr>
            <a:r>
              <a:rPr lang="en-US" sz="5299" spc="105" dirty="0">
                <a:solidFill>
                  <a:srgbClr val="FFFFFF"/>
                </a:solidFill>
                <a:latin typeface="Lato"/>
              </a:rPr>
              <a:t>from those who have been forgiven.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05292" y="8393657"/>
            <a:ext cx="4307458" cy="1470279"/>
          </a:xfrm>
          <a:prstGeom prst="rect">
            <a:avLst/>
          </a:prstGeom>
        </p:spPr>
      </p:pic>
      <p:sp>
        <p:nvSpPr>
          <p:cNvPr id="4" name="TextBox 4"/>
          <p:cNvSpPr txBox="1"/>
          <p:nvPr/>
        </p:nvSpPr>
        <p:spPr>
          <a:xfrm>
            <a:off x="874318" y="2377524"/>
            <a:ext cx="16539364" cy="5350977"/>
          </a:xfrm>
          <a:prstGeom prst="rect">
            <a:avLst/>
          </a:prstGeom>
        </p:spPr>
        <p:txBody>
          <a:bodyPr lIns="0" tIns="0" rIns="0" bIns="0" rtlCol="0" anchor="t">
            <a:spAutoFit/>
          </a:bodyPr>
          <a:lstStyle/>
          <a:p>
            <a:pPr algn="ctr">
              <a:lnSpc>
                <a:spcPts val="14289"/>
              </a:lnSpc>
            </a:pPr>
            <a:r>
              <a:rPr lang="en-US" sz="10206" spc="5113">
                <a:solidFill>
                  <a:srgbClr val="FFFAFA"/>
                </a:solidFill>
                <a:latin typeface="London"/>
              </a:rPr>
              <a:t>REBUKE</a:t>
            </a:r>
          </a:p>
          <a:p>
            <a:pPr algn="ctr">
              <a:lnSpc>
                <a:spcPts val="14289"/>
              </a:lnSpc>
            </a:pPr>
            <a:r>
              <a:rPr lang="en-US" sz="10206" spc="3586">
                <a:solidFill>
                  <a:srgbClr val="E39B49"/>
                </a:solidFill>
                <a:latin typeface="London"/>
              </a:rPr>
              <a:t>FORGIVE</a:t>
            </a:r>
          </a:p>
          <a:p>
            <a:pPr algn="ctr">
              <a:lnSpc>
                <a:spcPts val="14289"/>
              </a:lnSpc>
            </a:pPr>
            <a:r>
              <a:rPr lang="en-US" sz="10206" spc="5184">
                <a:solidFill>
                  <a:srgbClr val="FFFFFF"/>
                </a:solidFill>
                <a:latin typeface="London"/>
              </a:rPr>
              <a:t>REPEAT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82053" y="8807990"/>
            <a:ext cx="1074832" cy="1280315"/>
          </a:xfrm>
          <a:prstGeom prst="rect">
            <a:avLst/>
          </a:prstGeom>
        </p:spPr>
      </p:pic>
      <p:pic>
        <p:nvPicPr>
          <p:cNvPr id="3" name="Picture 3"/>
          <p:cNvPicPr>
            <a:picLocks noChangeAspect="1"/>
          </p:cNvPicPr>
          <p:nvPr/>
        </p:nvPicPr>
        <p:blipFill>
          <a:blip r:embed="rId3"/>
          <a:srcRect/>
          <a:stretch>
            <a:fillRect/>
          </a:stretch>
        </p:blipFill>
        <p:spPr>
          <a:xfrm>
            <a:off x="5651178" y="451870"/>
            <a:ext cx="6985645" cy="93832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4FC0E8"/>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2870283"/>
            <a:ext cx="16230600" cy="3779100"/>
          </a:xfrm>
          <a:prstGeom prst="rect">
            <a:avLst/>
          </a:prstGeom>
        </p:spPr>
        <p:txBody>
          <a:bodyPr lIns="0" tIns="0" rIns="0" bIns="0" rtlCol="0" anchor="t">
            <a:spAutoFit/>
          </a:bodyPr>
          <a:lstStyle/>
          <a:p>
            <a:pPr algn="just">
              <a:lnSpc>
                <a:spcPts val="7439"/>
              </a:lnSpc>
            </a:pPr>
            <a:r>
              <a:rPr lang="en-US" sz="5999">
                <a:solidFill>
                  <a:srgbClr val="FFFFFF"/>
                </a:solidFill>
                <a:latin typeface="Roboto"/>
              </a:rPr>
              <a:t>And he said to his disciples, </a:t>
            </a:r>
          </a:p>
          <a:p>
            <a:pPr algn="just">
              <a:lnSpc>
                <a:spcPts val="7439"/>
              </a:lnSpc>
            </a:pPr>
            <a:r>
              <a:rPr lang="en-US" sz="5999">
                <a:solidFill>
                  <a:srgbClr val="FFFFFF"/>
                </a:solidFill>
                <a:latin typeface="Roboto"/>
              </a:rPr>
              <a:t>“Temptations to sin are sure to come, but woe to the one through whom they come!"</a:t>
            </a:r>
          </a:p>
          <a:p>
            <a:pPr marL="0" lvl="0" indent="0" algn="just">
              <a:lnSpc>
                <a:spcPts val="7439"/>
              </a:lnSpc>
              <a:spcBef>
                <a:spcPct val="0"/>
              </a:spcBef>
            </a:pPr>
            <a:endParaRPr lang="en-US" sz="5999">
              <a:solidFill>
                <a:srgbClr val="FFFFFF"/>
              </a:solidFill>
              <a:latin typeface="Roboto"/>
            </a:endParaRPr>
          </a:p>
        </p:txBody>
      </p:sp>
      <p:sp>
        <p:nvSpPr>
          <p:cNvPr id="5" name="TextBox 5"/>
          <p:cNvSpPr txBox="1"/>
          <p:nvPr/>
        </p:nvSpPr>
        <p:spPr>
          <a:xfrm>
            <a:off x="1028700" y="9375944"/>
            <a:ext cx="5340347" cy="581268"/>
          </a:xfrm>
          <a:prstGeom prst="rect">
            <a:avLst/>
          </a:prstGeom>
        </p:spPr>
        <p:txBody>
          <a:bodyPr lIns="0" tIns="0" rIns="0" bIns="0" rtlCol="0" anchor="t">
            <a:spAutoFit/>
          </a:bodyPr>
          <a:lstStyle/>
          <a:p>
            <a:pPr>
              <a:lnSpc>
                <a:spcPts val="4587"/>
              </a:lnSpc>
            </a:pPr>
            <a:r>
              <a:rPr lang="en-US" sz="3699">
                <a:solidFill>
                  <a:srgbClr val="FFFFFF"/>
                </a:solidFill>
                <a:latin typeface="Lato"/>
              </a:rPr>
              <a:t>LUKE 17:1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D4E86"/>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16234F"/>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2398848"/>
            <a:ext cx="16230600" cy="4721970"/>
          </a:xfrm>
          <a:prstGeom prst="rect">
            <a:avLst/>
          </a:prstGeom>
        </p:spPr>
        <p:txBody>
          <a:bodyPr lIns="0" tIns="0" rIns="0" bIns="0" rtlCol="0" anchor="t">
            <a:spAutoFit/>
          </a:bodyPr>
          <a:lstStyle/>
          <a:p>
            <a:pPr marL="0" lvl="0" indent="0" algn="just">
              <a:lnSpc>
                <a:spcPts val="7439"/>
              </a:lnSpc>
              <a:spcBef>
                <a:spcPct val="0"/>
              </a:spcBef>
            </a:pPr>
            <a:r>
              <a:rPr lang="en-US" sz="5999">
                <a:solidFill>
                  <a:srgbClr val="FFFFFF"/>
                </a:solidFill>
                <a:latin typeface="Roboto"/>
              </a:rPr>
              <a:t>“Woe to you, scribes and Pharisees, hypocrites! For you travel across sea and land to make a single proselyte, and when he becomes a proselyte, you make him twice as much a child of hell as yourselves.”</a:t>
            </a:r>
          </a:p>
        </p:txBody>
      </p:sp>
      <p:sp>
        <p:nvSpPr>
          <p:cNvPr id="5" name="TextBox 5"/>
          <p:cNvSpPr txBox="1"/>
          <p:nvPr/>
        </p:nvSpPr>
        <p:spPr>
          <a:xfrm>
            <a:off x="1028700" y="9375944"/>
            <a:ext cx="5340347" cy="581268"/>
          </a:xfrm>
          <a:prstGeom prst="rect">
            <a:avLst/>
          </a:prstGeom>
        </p:spPr>
        <p:txBody>
          <a:bodyPr lIns="0" tIns="0" rIns="0" bIns="0" rtlCol="0" anchor="t">
            <a:spAutoFit/>
          </a:bodyPr>
          <a:lstStyle/>
          <a:p>
            <a:pPr>
              <a:lnSpc>
                <a:spcPts val="4587"/>
              </a:lnSpc>
            </a:pPr>
            <a:r>
              <a:rPr lang="en-US" sz="3699">
                <a:solidFill>
                  <a:srgbClr val="FFFFFF"/>
                </a:solidFill>
                <a:latin typeface="Lato"/>
              </a:rPr>
              <a:t>MATTHEW 25:13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AutoShape 2"/>
          <p:cNvSpPr/>
          <p:nvPr/>
        </p:nvSpPr>
        <p:spPr>
          <a:xfrm>
            <a:off x="1028700" y="9075620"/>
            <a:ext cx="4662291" cy="182680"/>
          </a:xfrm>
          <a:prstGeom prst="rect">
            <a:avLst/>
          </a:prstGeom>
          <a:solidFill>
            <a:srgbClr val="4FC0E8"/>
          </a:solidFill>
        </p:spPr>
      </p:sp>
      <p:pic>
        <p:nvPicPr>
          <p:cNvPr id="3" name="Picture 3"/>
          <p:cNvPicPr>
            <a:picLocks noChangeAspect="1"/>
          </p:cNvPicPr>
          <p:nvPr/>
        </p:nvPicPr>
        <p:blipFill>
          <a:blip r:embed="rId2"/>
          <a:srcRect/>
          <a:stretch>
            <a:fillRect/>
          </a:stretch>
        </p:blipFill>
        <p:spPr>
          <a:xfrm>
            <a:off x="16776152" y="8900299"/>
            <a:ext cx="966295" cy="1056918"/>
          </a:xfrm>
          <a:prstGeom prst="rect">
            <a:avLst/>
          </a:prstGeom>
        </p:spPr>
      </p:pic>
      <p:sp>
        <p:nvSpPr>
          <p:cNvPr id="4" name="TextBox 4"/>
          <p:cNvSpPr txBox="1"/>
          <p:nvPr/>
        </p:nvSpPr>
        <p:spPr>
          <a:xfrm>
            <a:off x="1028700" y="2870283"/>
            <a:ext cx="16230600" cy="3779100"/>
          </a:xfrm>
          <a:prstGeom prst="rect">
            <a:avLst/>
          </a:prstGeom>
        </p:spPr>
        <p:txBody>
          <a:bodyPr lIns="0" tIns="0" rIns="0" bIns="0" rtlCol="0" anchor="t">
            <a:spAutoFit/>
          </a:bodyPr>
          <a:lstStyle/>
          <a:p>
            <a:pPr marL="0" lvl="0" indent="0" algn="just">
              <a:lnSpc>
                <a:spcPts val="7439"/>
              </a:lnSpc>
              <a:spcBef>
                <a:spcPct val="0"/>
              </a:spcBef>
            </a:pPr>
            <a:r>
              <a:rPr lang="en-US" sz="5999">
                <a:solidFill>
                  <a:srgbClr val="FFFFFF"/>
                </a:solidFill>
                <a:latin typeface="Roboto"/>
              </a:rPr>
              <a:t>"It would be better for him if a millstone were hung around his neck and he were cast into the sea than that he should cause one of these little ones to sin."</a:t>
            </a:r>
          </a:p>
        </p:txBody>
      </p:sp>
      <p:sp>
        <p:nvSpPr>
          <p:cNvPr id="5" name="TextBox 5"/>
          <p:cNvSpPr txBox="1"/>
          <p:nvPr/>
        </p:nvSpPr>
        <p:spPr>
          <a:xfrm>
            <a:off x="1028700" y="9375944"/>
            <a:ext cx="5340347" cy="581268"/>
          </a:xfrm>
          <a:prstGeom prst="rect">
            <a:avLst/>
          </a:prstGeom>
        </p:spPr>
        <p:txBody>
          <a:bodyPr lIns="0" tIns="0" rIns="0" bIns="0" rtlCol="0" anchor="t">
            <a:spAutoFit/>
          </a:bodyPr>
          <a:lstStyle/>
          <a:p>
            <a:pPr>
              <a:lnSpc>
                <a:spcPts val="4587"/>
              </a:lnSpc>
            </a:pPr>
            <a:r>
              <a:rPr lang="en-US" sz="3699">
                <a:solidFill>
                  <a:srgbClr val="FFFFFF"/>
                </a:solidFill>
                <a:latin typeface="Lato"/>
              </a:rPr>
              <a:t>LUKE 17:2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82053" y="8807990"/>
            <a:ext cx="1074832" cy="1280315"/>
          </a:xfrm>
          <a:prstGeom prst="rect">
            <a:avLst/>
          </a:prstGeom>
        </p:spPr>
      </p:pic>
      <p:pic>
        <p:nvPicPr>
          <p:cNvPr id="3" name="Picture 3"/>
          <p:cNvPicPr>
            <a:picLocks noChangeAspect="1"/>
          </p:cNvPicPr>
          <p:nvPr/>
        </p:nvPicPr>
        <p:blipFill>
          <a:blip r:embed="rId3"/>
          <a:srcRect/>
          <a:stretch>
            <a:fillRect/>
          </a:stretch>
        </p:blipFill>
        <p:spPr>
          <a:xfrm>
            <a:off x="2944851" y="478640"/>
            <a:ext cx="12398298" cy="932971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857" b="15857"/>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776152" y="8900299"/>
            <a:ext cx="966295" cy="105691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951</Words>
  <Application>Microsoft Office PowerPoint</Application>
  <PresentationFormat>Custom</PresentationFormat>
  <Paragraphs>86</Paragraphs>
  <Slides>34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London</vt:lpstr>
      <vt:lpstr>League Spartan</vt:lpstr>
      <vt:lpstr>Roboto Bold</vt:lpstr>
      <vt:lpstr>Lato Bold</vt:lpstr>
      <vt:lpstr>Roboto</vt:lpstr>
      <vt:lpstr>Arial</vt:lpstr>
      <vt:lpstr>Lato Italics</vt:lpstr>
      <vt:lpstr>Lato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Rebuke. Forgive. Repeat</dc:title>
  <cp:lastModifiedBy>Timothy Sheare</cp:lastModifiedBy>
  <cp:revision>2</cp:revision>
  <dcterms:created xsi:type="dcterms:W3CDTF">2006-08-16T00:00:00Z</dcterms:created>
  <dcterms:modified xsi:type="dcterms:W3CDTF">2022-06-10T10:22:18Z</dcterms:modified>
  <dc:identifier>DAE0tC6A-OU</dc:identifier>
</cp:coreProperties>
</file>