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rimo Bold" panose="020B0604020202020204" charset="0"/>
      <p:regular r:id="rId26"/>
    </p:embeddedFont>
    <p:embeddedFont>
      <p:font typeface="Arimo Italics" panose="020B0604020202020204" charset="0"/>
      <p:regular r:id="rId27"/>
    </p:embeddedFont>
    <p:embeddedFont>
      <p:font typeface="Calibri" panose="020F0502020204030204" pitchFamily="34" charset="0"/>
      <p:regular r:id="rId28"/>
      <p:bold r:id="rId29"/>
      <p:italic r:id="rId30"/>
      <p:boldItalic r:id="rId31"/>
    </p:embeddedFont>
    <p:embeddedFont>
      <p:font typeface="Playfair Display Black Italics" panose="020B0604020202020204" charset="0"/>
      <p:regular r:id="rId32"/>
    </p:embeddedFont>
    <p:embeddedFont>
      <p:font typeface="Playfair Display Bold" panose="020B0604020202020204" charset="0"/>
      <p:regular r:id="rId33"/>
    </p:embeddedFont>
    <p:embeddedFont>
      <p:font typeface="Roboto" panose="02000000000000000000" pitchFamily="2" charset="0"/>
      <p:regular r:id="rId34"/>
    </p:embeddedFont>
    <p:embeddedFont>
      <p:font typeface="Roboto Bold" panose="020B0604020202020204" charset="0"/>
      <p:regular r:id="rId35"/>
    </p:embeddedFont>
    <p:embeddedFont>
      <p:font typeface="Roboto Bold Italics" panose="020B0604020202020204" charset="0"/>
      <p:regular r:id="rId36"/>
    </p:embeddedFont>
    <p:embeddedFont>
      <p:font typeface="Roboto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28" t="1953" b="3371"/>
          <a:stretch>
            <a:fillRect/>
          </a:stretch>
        </p:blipFill>
        <p:spPr>
          <a:xfrm>
            <a:off x="0" y="0"/>
            <a:ext cx="18288000" cy="10287000"/>
          </a:xfrm>
          <a:prstGeom prst="rect">
            <a:avLst/>
          </a:prstGeom>
        </p:spPr>
      </p:pic>
      <p:sp>
        <p:nvSpPr>
          <p:cNvPr id="3" name="TextBox 3"/>
          <p:cNvSpPr txBox="1"/>
          <p:nvPr/>
        </p:nvSpPr>
        <p:spPr>
          <a:xfrm>
            <a:off x="3474281" y="1111250"/>
            <a:ext cx="11339438" cy="4452373"/>
          </a:xfrm>
          <a:prstGeom prst="rect">
            <a:avLst/>
          </a:prstGeom>
        </p:spPr>
        <p:txBody>
          <a:bodyPr wrap="square" lIns="0" tIns="0" rIns="0" bIns="0" rtlCol="0" anchor="t">
            <a:spAutoFit/>
          </a:bodyPr>
          <a:lstStyle/>
          <a:p>
            <a:pPr algn="ctr">
              <a:lnSpc>
                <a:spcPts val="38069"/>
              </a:lnSpc>
            </a:pPr>
            <a:r>
              <a:rPr lang="en-US" sz="27192" spc="652" dirty="0">
                <a:solidFill>
                  <a:srgbClr val="AD0505"/>
                </a:solidFill>
                <a:latin typeface="Playfair Display Black Italics"/>
              </a:rPr>
              <a:t>Easter</a:t>
            </a:r>
          </a:p>
        </p:txBody>
      </p:sp>
      <p:sp>
        <p:nvSpPr>
          <p:cNvPr id="4" name="TextBox 4"/>
          <p:cNvSpPr txBox="1"/>
          <p:nvPr/>
        </p:nvSpPr>
        <p:spPr>
          <a:xfrm>
            <a:off x="3704654" y="5392485"/>
            <a:ext cx="10424815" cy="679450"/>
          </a:xfrm>
          <a:prstGeom prst="rect">
            <a:avLst/>
          </a:prstGeom>
        </p:spPr>
        <p:txBody>
          <a:bodyPr lIns="0" tIns="0" rIns="0" bIns="0" rtlCol="0" anchor="t">
            <a:spAutoFit/>
          </a:bodyPr>
          <a:lstStyle/>
          <a:p>
            <a:pPr algn="ctr">
              <a:lnSpc>
                <a:spcPts val="5600"/>
              </a:lnSpc>
            </a:pPr>
            <a:r>
              <a:rPr lang="en-US" sz="4000" spc="1544">
                <a:solidFill>
                  <a:srgbClr val="FFFFFF"/>
                </a:solidFill>
                <a:latin typeface="Playfair Display Bold"/>
              </a:rPr>
              <a:t>AT FELLOWSHIP CHURCH</a:t>
            </a:r>
          </a:p>
        </p:txBody>
      </p:sp>
      <p:sp>
        <p:nvSpPr>
          <p:cNvPr id="5" name="TextBox 5"/>
          <p:cNvSpPr txBox="1"/>
          <p:nvPr/>
        </p:nvSpPr>
        <p:spPr>
          <a:xfrm>
            <a:off x="1028700" y="8272146"/>
            <a:ext cx="16230600" cy="903604"/>
          </a:xfrm>
          <a:prstGeom prst="rect">
            <a:avLst/>
          </a:prstGeom>
        </p:spPr>
        <p:txBody>
          <a:bodyPr lIns="0" tIns="0" rIns="0" bIns="0" rtlCol="0" anchor="t">
            <a:spAutoFit/>
          </a:bodyPr>
          <a:lstStyle/>
          <a:p>
            <a:pPr marL="0" lvl="0" indent="0" algn="r">
              <a:lnSpc>
                <a:spcPts val="7420"/>
              </a:lnSpc>
              <a:spcBef>
                <a:spcPct val="0"/>
              </a:spcBef>
            </a:pPr>
            <a:r>
              <a:rPr lang="en-US" sz="5300" spc="159">
                <a:solidFill>
                  <a:srgbClr val="FFFFFF"/>
                </a:solidFill>
                <a:latin typeface="Playfair Display Bold"/>
              </a:rPr>
              <a:t>The Precious Blood of Christ |1 Peter 1:13-21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AutoShape 4"/>
          <p:cNvSpPr/>
          <p:nvPr/>
        </p:nvSpPr>
        <p:spPr>
          <a:xfrm>
            <a:off x="1028700" y="2263401"/>
            <a:ext cx="16230600" cy="76200"/>
          </a:xfrm>
          <a:prstGeom prst="rect">
            <a:avLst/>
          </a:prstGeom>
          <a:solidFill>
            <a:srgbClr val="AD050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351048"/>
            <a:ext cx="1385406" cy="1212230"/>
          </a:xfrm>
          <a:prstGeom prst="rect">
            <a:avLst/>
          </a:prstGeom>
        </p:spPr>
      </p:pic>
      <p:sp>
        <p:nvSpPr>
          <p:cNvPr id="6" name="TextBox 6"/>
          <p:cNvSpPr txBox="1"/>
          <p:nvPr/>
        </p:nvSpPr>
        <p:spPr>
          <a:xfrm>
            <a:off x="2886999" y="3030828"/>
            <a:ext cx="15069161" cy="3495675"/>
          </a:xfrm>
          <a:prstGeom prst="rect">
            <a:avLst/>
          </a:prstGeom>
        </p:spPr>
        <p:txBody>
          <a:bodyPr lIns="0" tIns="0" rIns="0" bIns="0" rtlCol="0" anchor="t">
            <a:spAutoFit/>
          </a:bodyPr>
          <a:lstStyle/>
          <a:p>
            <a:pPr>
              <a:lnSpc>
                <a:spcPts val="7199"/>
              </a:lnSpc>
            </a:pPr>
            <a:r>
              <a:rPr lang="en-US" sz="5999" spc="119">
                <a:solidFill>
                  <a:srgbClr val="231F20"/>
                </a:solidFill>
                <a:latin typeface="Roboto"/>
              </a:rPr>
              <a:t>Jesus, God himself in the flesh, suffered and sacrificially gave himself as our atoning sacrifice on the cross.</a:t>
            </a:r>
          </a:p>
          <a:p>
            <a:pPr>
              <a:lnSpc>
                <a:spcPts val="6120"/>
              </a:lnSpc>
            </a:pPr>
            <a:endParaRPr lang="en-US" sz="5999" spc="119">
              <a:solidFill>
                <a:srgbClr val="231F20"/>
              </a:solidFill>
              <a:latin typeface="Roboto"/>
            </a:endParaRPr>
          </a:p>
        </p:txBody>
      </p:sp>
      <p:sp>
        <p:nvSpPr>
          <p:cNvPr id="7" name="TextBox 7"/>
          <p:cNvSpPr txBox="1"/>
          <p:nvPr/>
        </p:nvSpPr>
        <p:spPr>
          <a:xfrm>
            <a:off x="1028700" y="892783"/>
            <a:ext cx="17259300" cy="2147570"/>
          </a:xfrm>
          <a:prstGeom prst="rect">
            <a:avLst/>
          </a:prstGeom>
        </p:spPr>
        <p:txBody>
          <a:bodyPr lIns="0" tIns="0" rIns="0" bIns="0" rtlCol="0" anchor="t">
            <a:spAutoFit/>
          </a:bodyPr>
          <a:lstStyle/>
          <a:p>
            <a:pPr>
              <a:lnSpc>
                <a:spcPts val="8514"/>
              </a:lnSpc>
            </a:pPr>
            <a:r>
              <a:rPr lang="en-US" sz="6499" spc="129">
                <a:solidFill>
                  <a:srgbClr val="231F20"/>
                </a:solidFill>
                <a:latin typeface="Roboto Bold"/>
              </a:rPr>
              <a:t>Who paid the ransom?  </a:t>
            </a:r>
          </a:p>
          <a:p>
            <a:pPr>
              <a:lnSpc>
                <a:spcPts val="8515"/>
              </a:lnSpc>
            </a:pPr>
            <a:r>
              <a:rPr lang="en-US" sz="6500" spc="129">
                <a:solidFill>
                  <a:srgbClr val="231F20"/>
                </a:solidFill>
                <a:latin typeface="Roboto Bold"/>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AutoShape 4"/>
          <p:cNvSpPr/>
          <p:nvPr/>
        </p:nvSpPr>
        <p:spPr>
          <a:xfrm>
            <a:off x="1028700" y="2263401"/>
            <a:ext cx="16230600" cy="76200"/>
          </a:xfrm>
          <a:prstGeom prst="rect">
            <a:avLst/>
          </a:prstGeom>
          <a:solidFill>
            <a:srgbClr val="AD050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351048"/>
            <a:ext cx="1385406" cy="1212230"/>
          </a:xfrm>
          <a:prstGeom prst="rect">
            <a:avLst/>
          </a:prstGeom>
        </p:spPr>
      </p:pic>
      <p:sp>
        <p:nvSpPr>
          <p:cNvPr id="6" name="TextBox 6"/>
          <p:cNvSpPr txBox="1"/>
          <p:nvPr/>
        </p:nvSpPr>
        <p:spPr>
          <a:xfrm>
            <a:off x="2886999" y="3030828"/>
            <a:ext cx="15069161" cy="4400550"/>
          </a:xfrm>
          <a:prstGeom prst="rect">
            <a:avLst/>
          </a:prstGeom>
        </p:spPr>
        <p:txBody>
          <a:bodyPr lIns="0" tIns="0" rIns="0" bIns="0" rtlCol="0" anchor="t">
            <a:spAutoFit/>
          </a:bodyPr>
          <a:lstStyle/>
          <a:p>
            <a:pPr>
              <a:lnSpc>
                <a:spcPts val="7199"/>
              </a:lnSpc>
            </a:pPr>
            <a:r>
              <a:rPr lang="en-US" sz="5999" spc="119">
                <a:solidFill>
                  <a:srgbClr val="231F20"/>
                </a:solidFill>
                <a:latin typeface="Roboto"/>
              </a:rPr>
              <a:t>Christ’s atoning sacrifice satisfied the justice that God required for our sin and rebellion against him.</a:t>
            </a:r>
          </a:p>
          <a:p>
            <a:pPr>
              <a:lnSpc>
                <a:spcPts val="7199"/>
              </a:lnSpc>
            </a:pPr>
            <a:endParaRPr lang="en-US" sz="5999" spc="119">
              <a:solidFill>
                <a:srgbClr val="231F20"/>
              </a:solidFill>
              <a:latin typeface="Roboto"/>
            </a:endParaRPr>
          </a:p>
          <a:p>
            <a:pPr>
              <a:lnSpc>
                <a:spcPts val="6120"/>
              </a:lnSpc>
            </a:pPr>
            <a:endParaRPr lang="en-US" sz="5999" spc="119">
              <a:solidFill>
                <a:srgbClr val="231F20"/>
              </a:solidFill>
              <a:latin typeface="Roboto"/>
            </a:endParaRPr>
          </a:p>
        </p:txBody>
      </p:sp>
      <p:sp>
        <p:nvSpPr>
          <p:cNvPr id="7" name="TextBox 7"/>
          <p:cNvSpPr txBox="1"/>
          <p:nvPr/>
        </p:nvSpPr>
        <p:spPr>
          <a:xfrm>
            <a:off x="1028700" y="942975"/>
            <a:ext cx="17259300" cy="2147570"/>
          </a:xfrm>
          <a:prstGeom prst="rect">
            <a:avLst/>
          </a:prstGeom>
        </p:spPr>
        <p:txBody>
          <a:bodyPr lIns="0" tIns="0" rIns="0" bIns="0" rtlCol="0" anchor="t">
            <a:spAutoFit/>
          </a:bodyPr>
          <a:lstStyle/>
          <a:p>
            <a:pPr>
              <a:lnSpc>
                <a:spcPts val="8514"/>
              </a:lnSpc>
            </a:pPr>
            <a:r>
              <a:rPr lang="en-US" sz="6499" spc="129">
                <a:solidFill>
                  <a:srgbClr val="231F20"/>
                </a:solidFill>
                <a:latin typeface="Roboto Bold"/>
              </a:rPr>
              <a:t>Who was it paid to? </a:t>
            </a:r>
          </a:p>
          <a:p>
            <a:pPr>
              <a:lnSpc>
                <a:spcPts val="8515"/>
              </a:lnSpc>
            </a:pPr>
            <a:r>
              <a:rPr lang="en-US" sz="6500" spc="129">
                <a:solidFill>
                  <a:srgbClr val="231F20"/>
                </a:solidFill>
                <a:latin typeface="Roboto Bold"/>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F8FBFD"/>
          </a:solidFill>
        </p:spPr>
      </p:sp>
      <p:sp>
        <p:nvSpPr>
          <p:cNvPr id="4" name="TextBox 4"/>
          <p:cNvSpPr txBox="1"/>
          <p:nvPr/>
        </p:nvSpPr>
        <p:spPr>
          <a:xfrm>
            <a:off x="1028700" y="842391"/>
            <a:ext cx="17259300" cy="231203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Reasons Christ’s Blood is Precious</a:t>
            </a:r>
          </a:p>
          <a:p>
            <a:pPr>
              <a:lnSpc>
                <a:spcPts val="9169"/>
              </a:lnSpc>
            </a:pPr>
            <a:endParaRPr lang="en-US" sz="6999" spc="139">
              <a:solidFill>
                <a:srgbClr val="F8FBFD"/>
              </a:solidFill>
              <a:latin typeface="Roboto Bold"/>
            </a:endParaRPr>
          </a:p>
        </p:txBody>
      </p:sp>
      <p:sp>
        <p:nvSpPr>
          <p:cNvPr id="5" name="TextBox 5"/>
          <p:cNvSpPr txBox="1"/>
          <p:nvPr/>
        </p:nvSpPr>
        <p:spPr>
          <a:xfrm>
            <a:off x="1028700" y="3012476"/>
            <a:ext cx="16230600" cy="4914900"/>
          </a:xfrm>
          <a:prstGeom prst="rect">
            <a:avLst/>
          </a:prstGeom>
        </p:spPr>
        <p:txBody>
          <a:bodyPr lIns="0" tIns="0" rIns="0" bIns="0" rtlCol="0" anchor="t">
            <a:spAutoFit/>
          </a:bodyPr>
          <a:lstStyle/>
          <a:p>
            <a:pPr>
              <a:lnSpc>
                <a:spcPts val="7799"/>
              </a:lnSpc>
            </a:pPr>
            <a:r>
              <a:rPr lang="en-US" sz="6499" spc="129">
                <a:solidFill>
                  <a:srgbClr val="F8FBFD"/>
                </a:solidFill>
                <a:latin typeface="Roboto Bold"/>
              </a:rPr>
              <a:t>3)</a:t>
            </a:r>
            <a:r>
              <a:rPr lang="en-US" sz="6499" spc="129">
                <a:solidFill>
                  <a:srgbClr val="F8FBFD"/>
                </a:solidFill>
                <a:latin typeface="Roboto"/>
              </a:rPr>
              <a:t> Christ’s blood is precious because it came from the holy, sinless, perfect, beloved Son of God.</a:t>
            </a: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1 PETER 1:18-19</a:t>
            </a:r>
          </a:p>
        </p:txBody>
      </p:sp>
      <p:sp>
        <p:nvSpPr>
          <p:cNvPr id="7" name="TextBox 7"/>
          <p:cNvSpPr txBox="1"/>
          <p:nvPr/>
        </p:nvSpPr>
        <p:spPr>
          <a:xfrm>
            <a:off x="1028700" y="6684401"/>
            <a:ext cx="14567502" cy="4067175"/>
          </a:xfrm>
          <a:prstGeom prst="rect">
            <a:avLst/>
          </a:prstGeom>
        </p:spPr>
        <p:txBody>
          <a:bodyPr lIns="0" tIns="0" rIns="0" bIns="0" rtlCol="0" anchor="t">
            <a:spAutoFit/>
          </a:bodyPr>
          <a:lstStyle/>
          <a:p>
            <a:pPr>
              <a:lnSpc>
                <a:spcPts val="5399"/>
              </a:lnSpc>
            </a:pPr>
            <a:r>
              <a:rPr lang="en-US" sz="4499" spc="89">
                <a:solidFill>
                  <a:srgbClr val="F8FBFD"/>
                </a:solidFill>
                <a:latin typeface="Roboto Italics"/>
              </a:rPr>
              <a:t>not with perishable things such as silver or gold, 19 but with the precious blood of Christ, like that of a lamb without blemish or spot.</a:t>
            </a: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p:txBody>
      </p:sp>
      <p:sp>
        <p:nvSpPr>
          <p:cNvPr id="8" name="AutoShape 8"/>
          <p:cNvSpPr/>
          <p:nvPr/>
        </p:nvSpPr>
        <p:spPr>
          <a:xfrm>
            <a:off x="1028700" y="8962247"/>
            <a:ext cx="16230600" cy="0"/>
          </a:xfrm>
          <a:prstGeom prst="line">
            <a:avLst/>
          </a:prstGeom>
          <a:ln w="47625" cap="flat">
            <a:solidFill>
              <a:srgbClr val="FFFFFF"/>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TextBox 3"/>
          <p:cNvSpPr txBox="1"/>
          <p:nvPr/>
        </p:nvSpPr>
        <p:spPr>
          <a:xfrm>
            <a:off x="1028700" y="797242"/>
            <a:ext cx="16230600" cy="6416675"/>
          </a:xfrm>
          <a:prstGeom prst="rect">
            <a:avLst/>
          </a:prstGeom>
        </p:spPr>
        <p:txBody>
          <a:bodyPr lIns="0" tIns="0" rIns="0" bIns="0" rtlCol="0" anchor="t">
            <a:spAutoFit/>
          </a:bodyPr>
          <a:lstStyle/>
          <a:p>
            <a:pPr algn="ctr">
              <a:lnSpc>
                <a:spcPts val="6999"/>
              </a:lnSpc>
            </a:pPr>
            <a:r>
              <a:rPr lang="en-US" sz="6999">
                <a:solidFill>
                  <a:srgbClr val="FFFFFF"/>
                </a:solidFill>
                <a:latin typeface="Roboto Bold"/>
              </a:rPr>
              <a:t>Why does Peter use that analogy to describe the sacrifice of Christ?</a:t>
            </a:r>
          </a:p>
          <a:p>
            <a:pPr algn="ctr">
              <a:lnSpc>
                <a:spcPts val="6399"/>
              </a:lnSpc>
            </a:pPr>
            <a:endParaRPr lang="en-US" sz="6999">
              <a:solidFill>
                <a:srgbClr val="FFFFFF"/>
              </a:solidFill>
              <a:latin typeface="Roboto Bold"/>
            </a:endParaRPr>
          </a:p>
          <a:p>
            <a:pPr algn="ctr">
              <a:lnSpc>
                <a:spcPts val="6399"/>
              </a:lnSpc>
            </a:pPr>
            <a:endParaRPr lang="en-US" sz="6999">
              <a:solidFill>
                <a:srgbClr val="FFFFFF"/>
              </a:solidFill>
              <a:latin typeface="Roboto Bold"/>
            </a:endParaRPr>
          </a:p>
          <a:p>
            <a:pPr algn="ctr">
              <a:lnSpc>
                <a:spcPts val="6399"/>
              </a:lnSpc>
            </a:pPr>
            <a:endParaRPr lang="en-US" sz="6999">
              <a:solidFill>
                <a:srgbClr val="FFFFFF"/>
              </a:solidFill>
              <a:latin typeface="Roboto Bold"/>
            </a:endParaRPr>
          </a:p>
          <a:p>
            <a:pPr algn="ctr">
              <a:lnSpc>
                <a:spcPts val="6499"/>
              </a:lnSpc>
            </a:pPr>
            <a:r>
              <a:rPr lang="en-US" sz="6499">
                <a:solidFill>
                  <a:srgbClr val="FFFFFF"/>
                </a:solidFill>
                <a:latin typeface="Roboto Italics"/>
              </a:rPr>
              <a:t>like that of a lamb without blemish or spot.</a:t>
            </a:r>
          </a:p>
          <a:p>
            <a:pPr algn="ctr">
              <a:lnSpc>
                <a:spcPts val="5300"/>
              </a:lnSpc>
            </a:pPr>
            <a:r>
              <a:rPr lang="en-US" sz="5300">
                <a:solidFill>
                  <a:srgbClr val="FFFFFF"/>
                </a:solidFill>
                <a:latin typeface="Roboto Bold Italics"/>
              </a:rPr>
              <a:t>1 Peter 1:19</a:t>
            </a:r>
          </a:p>
          <a:p>
            <a:pPr marL="0" lvl="0" indent="0" algn="ctr">
              <a:lnSpc>
                <a:spcPts val="5500"/>
              </a:lnSpc>
            </a:pPr>
            <a:endParaRPr lang="en-US" sz="5300">
              <a:solidFill>
                <a:srgbClr val="FFFFFF"/>
              </a:solidFill>
              <a:latin typeface="Roboto Bold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AutoShape 4"/>
          <p:cNvSpPr/>
          <p:nvPr/>
        </p:nvSpPr>
        <p:spPr>
          <a:xfrm>
            <a:off x="1028700" y="2263401"/>
            <a:ext cx="16230600" cy="76200"/>
          </a:xfrm>
          <a:prstGeom prst="rect">
            <a:avLst/>
          </a:prstGeom>
          <a:solidFill>
            <a:srgbClr val="AD0505"/>
          </a:solidFill>
        </p:spPr>
      </p:sp>
      <p:pic>
        <p:nvPicPr>
          <p:cNvPr id="5" name="Picture 5"/>
          <p:cNvPicPr>
            <a:picLocks noChangeAspect="1"/>
          </p:cNvPicPr>
          <p:nvPr/>
        </p:nvPicPr>
        <p:blipFill>
          <a:blip r:embed="rId3"/>
          <a:srcRect/>
          <a:stretch>
            <a:fillRect/>
          </a:stretch>
        </p:blipFill>
        <p:spPr>
          <a:xfrm>
            <a:off x="1028700" y="2828703"/>
            <a:ext cx="9881998" cy="6952441"/>
          </a:xfrm>
          <a:prstGeom prst="rect">
            <a:avLst/>
          </a:prstGeom>
        </p:spPr>
      </p:pic>
      <p:sp>
        <p:nvSpPr>
          <p:cNvPr id="6" name="TextBox 6"/>
          <p:cNvSpPr txBox="1"/>
          <p:nvPr/>
        </p:nvSpPr>
        <p:spPr>
          <a:xfrm>
            <a:off x="1028700" y="952500"/>
            <a:ext cx="17259300" cy="1044067"/>
          </a:xfrm>
          <a:prstGeom prst="rect">
            <a:avLst/>
          </a:prstGeom>
        </p:spPr>
        <p:txBody>
          <a:bodyPr lIns="0" tIns="0" rIns="0" bIns="0" rtlCol="0" anchor="t">
            <a:spAutoFit/>
          </a:bodyPr>
          <a:lstStyle/>
          <a:p>
            <a:pPr>
              <a:lnSpc>
                <a:spcPts val="8383"/>
              </a:lnSpc>
            </a:pPr>
            <a:r>
              <a:rPr lang="en-US" sz="6399" spc="127">
                <a:solidFill>
                  <a:srgbClr val="231F20"/>
                </a:solidFill>
                <a:latin typeface="Roboto Bold"/>
              </a:rPr>
              <a:t>The First Passover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AutoShape 4"/>
          <p:cNvSpPr/>
          <p:nvPr/>
        </p:nvSpPr>
        <p:spPr>
          <a:xfrm>
            <a:off x="1028700" y="2263401"/>
            <a:ext cx="16230600" cy="76200"/>
          </a:xfrm>
          <a:prstGeom prst="rect">
            <a:avLst/>
          </a:prstGeom>
          <a:solidFill>
            <a:srgbClr val="AD0505"/>
          </a:solidFill>
        </p:spPr>
      </p:sp>
      <p:pic>
        <p:nvPicPr>
          <p:cNvPr id="5" name="Picture 5"/>
          <p:cNvPicPr>
            <a:picLocks noChangeAspect="1"/>
          </p:cNvPicPr>
          <p:nvPr/>
        </p:nvPicPr>
        <p:blipFill>
          <a:blip r:embed="rId3"/>
          <a:srcRect l="37647" r="789"/>
          <a:stretch>
            <a:fillRect/>
          </a:stretch>
        </p:blipFill>
        <p:spPr>
          <a:xfrm>
            <a:off x="1028700" y="2638256"/>
            <a:ext cx="5762634" cy="6918699"/>
          </a:xfrm>
          <a:prstGeom prst="rect">
            <a:avLst/>
          </a:prstGeom>
        </p:spPr>
      </p:pic>
      <p:sp>
        <p:nvSpPr>
          <p:cNvPr id="6" name="TextBox 6"/>
          <p:cNvSpPr txBox="1"/>
          <p:nvPr/>
        </p:nvSpPr>
        <p:spPr>
          <a:xfrm>
            <a:off x="7209263" y="3396501"/>
            <a:ext cx="10381873" cy="4848225"/>
          </a:xfrm>
          <a:prstGeom prst="rect">
            <a:avLst/>
          </a:prstGeom>
        </p:spPr>
        <p:txBody>
          <a:bodyPr lIns="0" tIns="0" rIns="0" bIns="0" rtlCol="0" anchor="t">
            <a:spAutoFit/>
          </a:bodyPr>
          <a:lstStyle/>
          <a:p>
            <a:pPr algn="ctr">
              <a:lnSpc>
                <a:spcPts val="7874"/>
              </a:lnSpc>
            </a:pPr>
            <a:r>
              <a:rPr lang="en-US" sz="6562" spc="131">
                <a:solidFill>
                  <a:srgbClr val="231F20"/>
                </a:solidFill>
                <a:latin typeface="Roboto Italics"/>
              </a:rPr>
              <a:t>‘when I see the blood, I will pass over them’</a:t>
            </a:r>
          </a:p>
          <a:p>
            <a:pPr algn="ctr">
              <a:lnSpc>
                <a:spcPts val="7874"/>
              </a:lnSpc>
            </a:pPr>
            <a:endParaRPr lang="en-US" sz="6562" spc="131">
              <a:solidFill>
                <a:srgbClr val="231F20"/>
              </a:solidFill>
              <a:latin typeface="Roboto Italics"/>
            </a:endParaRPr>
          </a:p>
          <a:p>
            <a:pPr algn="ctr">
              <a:lnSpc>
                <a:spcPts val="6914"/>
              </a:lnSpc>
            </a:pPr>
            <a:r>
              <a:rPr lang="en-US" sz="5762" spc="115">
                <a:solidFill>
                  <a:srgbClr val="231F20"/>
                </a:solidFill>
                <a:latin typeface="Roboto Bold"/>
              </a:rPr>
              <a:t>Exodus 12:13</a:t>
            </a:r>
          </a:p>
          <a:p>
            <a:pPr>
              <a:lnSpc>
                <a:spcPts val="7874"/>
              </a:lnSpc>
            </a:pPr>
            <a:endParaRPr lang="en-US" sz="5762" spc="115">
              <a:solidFill>
                <a:srgbClr val="231F20"/>
              </a:solidFill>
              <a:latin typeface="Roboto Bold"/>
            </a:endParaRPr>
          </a:p>
        </p:txBody>
      </p:sp>
      <p:sp>
        <p:nvSpPr>
          <p:cNvPr id="7" name="TextBox 7"/>
          <p:cNvSpPr txBox="1"/>
          <p:nvPr/>
        </p:nvSpPr>
        <p:spPr>
          <a:xfrm>
            <a:off x="1028700" y="952500"/>
            <a:ext cx="17259300" cy="1044067"/>
          </a:xfrm>
          <a:prstGeom prst="rect">
            <a:avLst/>
          </a:prstGeom>
        </p:spPr>
        <p:txBody>
          <a:bodyPr lIns="0" tIns="0" rIns="0" bIns="0" rtlCol="0" anchor="t">
            <a:spAutoFit/>
          </a:bodyPr>
          <a:lstStyle/>
          <a:p>
            <a:pPr>
              <a:lnSpc>
                <a:spcPts val="8383"/>
              </a:lnSpc>
            </a:pPr>
            <a:r>
              <a:rPr lang="en-US" sz="6399" spc="127">
                <a:solidFill>
                  <a:srgbClr val="231F20"/>
                </a:solidFill>
                <a:latin typeface="Roboto Bold"/>
              </a:rPr>
              <a:t>A foreshadowing of Christ's death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TextBox 3"/>
          <p:cNvSpPr txBox="1"/>
          <p:nvPr/>
        </p:nvSpPr>
        <p:spPr>
          <a:xfrm>
            <a:off x="1028700" y="1612900"/>
            <a:ext cx="11916683" cy="7235825"/>
          </a:xfrm>
          <a:prstGeom prst="rect">
            <a:avLst/>
          </a:prstGeom>
        </p:spPr>
        <p:txBody>
          <a:bodyPr lIns="0" tIns="0" rIns="0" bIns="0" rtlCol="0" anchor="t">
            <a:spAutoFit/>
          </a:bodyPr>
          <a:lstStyle/>
          <a:p>
            <a:pPr>
              <a:lnSpc>
                <a:spcPts val="6999"/>
              </a:lnSpc>
            </a:pPr>
            <a:r>
              <a:rPr lang="en-US" sz="6999">
                <a:solidFill>
                  <a:srgbClr val="FFFFFF"/>
                </a:solidFill>
                <a:latin typeface="Roboto Bold"/>
              </a:rPr>
              <a:t>What was it that saved Israel that night in Egypt?</a:t>
            </a:r>
          </a:p>
          <a:p>
            <a:pPr>
              <a:lnSpc>
                <a:spcPts val="6399"/>
              </a:lnSpc>
            </a:pPr>
            <a:endParaRPr lang="en-US" sz="6999">
              <a:solidFill>
                <a:srgbClr val="FFFFFF"/>
              </a:solidFill>
              <a:latin typeface="Roboto Bold"/>
            </a:endParaRPr>
          </a:p>
          <a:p>
            <a:pPr algn="ctr">
              <a:lnSpc>
                <a:spcPts val="6399"/>
              </a:lnSpc>
            </a:pPr>
            <a:endParaRPr lang="en-US" sz="6999">
              <a:solidFill>
                <a:srgbClr val="FFFFFF"/>
              </a:solidFill>
              <a:latin typeface="Roboto Bold"/>
            </a:endParaRPr>
          </a:p>
          <a:p>
            <a:pPr algn="ctr">
              <a:lnSpc>
                <a:spcPts val="6399"/>
              </a:lnSpc>
            </a:pPr>
            <a:endParaRPr lang="en-US" sz="6999">
              <a:solidFill>
                <a:srgbClr val="FFFFFF"/>
              </a:solidFill>
              <a:latin typeface="Roboto Bold"/>
            </a:endParaRPr>
          </a:p>
          <a:p>
            <a:pPr>
              <a:lnSpc>
                <a:spcPts val="6499"/>
              </a:lnSpc>
            </a:pPr>
            <a:r>
              <a:rPr lang="en-US" sz="6499">
                <a:solidFill>
                  <a:srgbClr val="FFFFFF"/>
                </a:solidFill>
                <a:latin typeface="Roboto"/>
              </a:rPr>
              <a:t>It was the blood of the lamb applied in faith.</a:t>
            </a:r>
          </a:p>
          <a:p>
            <a:pPr algn="ctr">
              <a:lnSpc>
                <a:spcPts val="5300"/>
              </a:lnSpc>
            </a:pPr>
            <a:endParaRPr lang="en-US" sz="6499">
              <a:solidFill>
                <a:srgbClr val="FFFFFF"/>
              </a:solidFill>
              <a:latin typeface="Roboto"/>
            </a:endParaRPr>
          </a:p>
          <a:p>
            <a:pPr marL="0" lvl="0" indent="0" algn="ctr">
              <a:lnSpc>
                <a:spcPts val="5500"/>
              </a:lnSpc>
            </a:pPr>
            <a:endParaRPr lang="en-US" sz="6499">
              <a:solidFill>
                <a:srgbClr val="FFFFFF"/>
              </a:solidFill>
              <a:latin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TextBox 3"/>
          <p:cNvSpPr txBox="1"/>
          <p:nvPr/>
        </p:nvSpPr>
        <p:spPr>
          <a:xfrm>
            <a:off x="1028700" y="1152525"/>
            <a:ext cx="11584843" cy="7824470"/>
          </a:xfrm>
          <a:prstGeom prst="rect">
            <a:avLst/>
          </a:prstGeom>
        </p:spPr>
        <p:txBody>
          <a:bodyPr lIns="0" tIns="0" rIns="0" bIns="0" rtlCol="0" anchor="t">
            <a:spAutoFit/>
          </a:bodyPr>
          <a:lstStyle/>
          <a:p>
            <a:pPr>
              <a:lnSpc>
                <a:spcPts val="6999"/>
              </a:lnSpc>
            </a:pPr>
            <a:r>
              <a:rPr lang="en-US" sz="6999">
                <a:solidFill>
                  <a:srgbClr val="FFFFFF"/>
                </a:solidFill>
                <a:latin typeface="Roboto Bold"/>
              </a:rPr>
              <a:t>And that is precisely what Peter is saying here....</a:t>
            </a:r>
          </a:p>
          <a:p>
            <a:pPr>
              <a:lnSpc>
                <a:spcPts val="6999"/>
              </a:lnSpc>
            </a:pPr>
            <a:endParaRPr lang="en-US" sz="6999">
              <a:solidFill>
                <a:srgbClr val="FFFFFF"/>
              </a:solidFill>
              <a:latin typeface="Roboto Bold"/>
            </a:endParaRPr>
          </a:p>
          <a:p>
            <a:pPr algn="ctr">
              <a:lnSpc>
                <a:spcPts val="7499"/>
              </a:lnSpc>
            </a:pPr>
            <a:endParaRPr lang="en-US" sz="6999">
              <a:solidFill>
                <a:srgbClr val="FFFFFF"/>
              </a:solidFill>
              <a:latin typeface="Roboto Bold"/>
            </a:endParaRPr>
          </a:p>
          <a:p>
            <a:pPr algn="ctr">
              <a:lnSpc>
                <a:spcPts val="6999"/>
              </a:lnSpc>
            </a:pPr>
            <a:endParaRPr lang="en-US" sz="6999">
              <a:solidFill>
                <a:srgbClr val="FFFFFF"/>
              </a:solidFill>
              <a:latin typeface="Roboto Bold"/>
            </a:endParaRPr>
          </a:p>
          <a:p>
            <a:pPr algn="ctr">
              <a:lnSpc>
                <a:spcPts val="6999"/>
              </a:lnSpc>
            </a:pPr>
            <a:endParaRPr lang="en-US" sz="6999">
              <a:solidFill>
                <a:srgbClr val="FFFFFF"/>
              </a:solidFill>
              <a:latin typeface="Roboto Bold"/>
            </a:endParaRPr>
          </a:p>
          <a:p>
            <a:pPr>
              <a:lnSpc>
                <a:spcPts val="7099"/>
              </a:lnSpc>
            </a:pPr>
            <a:endParaRPr lang="en-US" sz="6999">
              <a:solidFill>
                <a:srgbClr val="FFFFFF"/>
              </a:solidFill>
              <a:latin typeface="Roboto Bold"/>
            </a:endParaRPr>
          </a:p>
          <a:p>
            <a:pPr algn="ctr">
              <a:lnSpc>
                <a:spcPts val="5900"/>
              </a:lnSpc>
            </a:pPr>
            <a:endParaRPr lang="en-US" sz="6999">
              <a:solidFill>
                <a:srgbClr val="FFFFFF"/>
              </a:solidFill>
              <a:latin typeface="Roboto Bold"/>
            </a:endParaRPr>
          </a:p>
          <a:p>
            <a:pPr marL="0" lvl="0" indent="0" algn="ctr">
              <a:lnSpc>
                <a:spcPts val="6100"/>
              </a:lnSpc>
            </a:pPr>
            <a:endParaRPr lang="en-US" sz="6999">
              <a:solidFill>
                <a:srgbClr val="FFFFFF"/>
              </a:solidFill>
              <a:latin typeface="Roboto Bold"/>
            </a:endParaRPr>
          </a:p>
        </p:txBody>
      </p:sp>
      <p:sp>
        <p:nvSpPr>
          <p:cNvPr id="4" name="TextBox 4"/>
          <p:cNvSpPr txBox="1"/>
          <p:nvPr/>
        </p:nvSpPr>
        <p:spPr>
          <a:xfrm>
            <a:off x="1028700" y="5267325"/>
            <a:ext cx="11584843" cy="7881620"/>
          </a:xfrm>
          <a:prstGeom prst="rect">
            <a:avLst/>
          </a:prstGeom>
        </p:spPr>
        <p:txBody>
          <a:bodyPr lIns="0" tIns="0" rIns="0" bIns="0" rtlCol="0" anchor="t">
            <a:spAutoFit/>
          </a:bodyPr>
          <a:lstStyle/>
          <a:p>
            <a:pPr>
              <a:lnSpc>
                <a:spcPts val="6999"/>
              </a:lnSpc>
            </a:pPr>
            <a:endParaRPr/>
          </a:p>
          <a:p>
            <a:pPr>
              <a:lnSpc>
                <a:spcPts val="6999"/>
              </a:lnSpc>
            </a:pPr>
            <a:endParaRPr/>
          </a:p>
          <a:p>
            <a:pPr algn="ctr">
              <a:lnSpc>
                <a:spcPts val="7499"/>
              </a:lnSpc>
            </a:pPr>
            <a:r>
              <a:rPr lang="en-US" sz="7499">
                <a:solidFill>
                  <a:srgbClr val="FFFFFF"/>
                </a:solidFill>
                <a:latin typeface="Roboto Bold"/>
              </a:rPr>
              <a:t>It’s still the blood of the Lamb that saves!</a:t>
            </a:r>
          </a:p>
          <a:p>
            <a:pPr algn="ctr">
              <a:lnSpc>
                <a:spcPts val="6999"/>
              </a:lnSpc>
            </a:pPr>
            <a:endParaRPr lang="en-US" sz="7499">
              <a:solidFill>
                <a:srgbClr val="FFFFFF"/>
              </a:solidFill>
              <a:latin typeface="Roboto Bold"/>
            </a:endParaRPr>
          </a:p>
          <a:p>
            <a:pPr algn="ctr">
              <a:lnSpc>
                <a:spcPts val="6999"/>
              </a:lnSpc>
            </a:pPr>
            <a:endParaRPr lang="en-US" sz="7499">
              <a:solidFill>
                <a:srgbClr val="FFFFFF"/>
              </a:solidFill>
              <a:latin typeface="Roboto Bold"/>
            </a:endParaRPr>
          </a:p>
          <a:p>
            <a:pPr>
              <a:lnSpc>
                <a:spcPts val="7099"/>
              </a:lnSpc>
            </a:pPr>
            <a:endParaRPr lang="en-US" sz="7499">
              <a:solidFill>
                <a:srgbClr val="FFFFFF"/>
              </a:solidFill>
              <a:latin typeface="Roboto Bold"/>
            </a:endParaRPr>
          </a:p>
          <a:p>
            <a:pPr algn="ctr">
              <a:lnSpc>
                <a:spcPts val="5900"/>
              </a:lnSpc>
            </a:pPr>
            <a:endParaRPr lang="en-US" sz="7499">
              <a:solidFill>
                <a:srgbClr val="FFFFFF"/>
              </a:solidFill>
              <a:latin typeface="Roboto Bold"/>
            </a:endParaRPr>
          </a:p>
          <a:p>
            <a:pPr marL="0" lvl="0" indent="0" algn="ctr">
              <a:lnSpc>
                <a:spcPts val="6100"/>
              </a:lnSpc>
            </a:pPr>
            <a:endParaRPr lang="en-US" sz="7499">
              <a:solidFill>
                <a:srgbClr val="FFFFFF"/>
              </a:solidFill>
              <a:latin typeface="Roboto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F8FBFD"/>
          </a:solidFill>
        </p:spPr>
      </p:sp>
      <p:sp>
        <p:nvSpPr>
          <p:cNvPr id="4" name="TextBox 4"/>
          <p:cNvSpPr txBox="1"/>
          <p:nvPr/>
        </p:nvSpPr>
        <p:spPr>
          <a:xfrm>
            <a:off x="1028700" y="842391"/>
            <a:ext cx="17259300" cy="231203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Reasons Christ’s Blood is Precious</a:t>
            </a:r>
          </a:p>
          <a:p>
            <a:pPr>
              <a:lnSpc>
                <a:spcPts val="9169"/>
              </a:lnSpc>
            </a:pPr>
            <a:endParaRPr lang="en-US" sz="6999" spc="139">
              <a:solidFill>
                <a:srgbClr val="F8FBFD"/>
              </a:solidFill>
              <a:latin typeface="Roboto Bold"/>
            </a:endParaRPr>
          </a:p>
        </p:txBody>
      </p:sp>
      <p:sp>
        <p:nvSpPr>
          <p:cNvPr id="5" name="TextBox 5"/>
          <p:cNvSpPr txBox="1"/>
          <p:nvPr/>
        </p:nvSpPr>
        <p:spPr>
          <a:xfrm>
            <a:off x="1028700" y="3012476"/>
            <a:ext cx="16230600" cy="5895975"/>
          </a:xfrm>
          <a:prstGeom prst="rect">
            <a:avLst/>
          </a:prstGeom>
        </p:spPr>
        <p:txBody>
          <a:bodyPr lIns="0" tIns="0" rIns="0" bIns="0" rtlCol="0" anchor="t">
            <a:spAutoFit/>
          </a:bodyPr>
          <a:lstStyle/>
          <a:p>
            <a:pPr>
              <a:lnSpc>
                <a:spcPts val="7799"/>
              </a:lnSpc>
            </a:pPr>
            <a:r>
              <a:rPr lang="en-US" sz="6499" spc="129">
                <a:solidFill>
                  <a:srgbClr val="F8FBFD"/>
                </a:solidFill>
                <a:latin typeface="Roboto Bold"/>
              </a:rPr>
              <a:t>4)</a:t>
            </a:r>
            <a:r>
              <a:rPr lang="en-US" sz="6499" spc="129">
                <a:solidFill>
                  <a:srgbClr val="F8FBFD"/>
                </a:solidFill>
                <a:latin typeface="Roboto"/>
              </a:rPr>
              <a:t> Christ’s blood is precious because his redemptive death was planned by God before the foundation of the world.</a:t>
            </a: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1 PETER 1:20</a:t>
            </a:r>
          </a:p>
        </p:txBody>
      </p:sp>
      <p:sp>
        <p:nvSpPr>
          <p:cNvPr id="7" name="TextBox 7"/>
          <p:cNvSpPr txBox="1"/>
          <p:nvPr/>
        </p:nvSpPr>
        <p:spPr>
          <a:xfrm>
            <a:off x="1028700" y="7162865"/>
            <a:ext cx="14567502" cy="4067175"/>
          </a:xfrm>
          <a:prstGeom prst="rect">
            <a:avLst/>
          </a:prstGeom>
        </p:spPr>
        <p:txBody>
          <a:bodyPr lIns="0" tIns="0" rIns="0" bIns="0" rtlCol="0" anchor="t">
            <a:spAutoFit/>
          </a:bodyPr>
          <a:lstStyle/>
          <a:p>
            <a:pPr>
              <a:lnSpc>
                <a:spcPts val="5399"/>
              </a:lnSpc>
            </a:pPr>
            <a:r>
              <a:rPr lang="en-US" sz="4499" spc="89">
                <a:solidFill>
                  <a:srgbClr val="F8FBFD"/>
                </a:solidFill>
                <a:latin typeface="Roboto Italics"/>
              </a:rPr>
              <a:t>He was foreknown before the foundation of the world but was made manifest in the last times…</a:t>
            </a: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p:txBody>
      </p:sp>
      <p:sp>
        <p:nvSpPr>
          <p:cNvPr id="8" name="AutoShape 8"/>
          <p:cNvSpPr/>
          <p:nvPr/>
        </p:nvSpPr>
        <p:spPr>
          <a:xfrm>
            <a:off x="1028700" y="8962247"/>
            <a:ext cx="16230600" cy="0"/>
          </a:xfrm>
          <a:prstGeom prst="line">
            <a:avLst/>
          </a:prstGeom>
          <a:ln w="47625" cap="flat">
            <a:solidFill>
              <a:srgbClr val="FFFFFF"/>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F8FBFD"/>
          </a:solidFill>
        </p:spPr>
      </p:sp>
      <p:sp>
        <p:nvSpPr>
          <p:cNvPr id="4" name="TextBox 4"/>
          <p:cNvSpPr txBox="1"/>
          <p:nvPr/>
        </p:nvSpPr>
        <p:spPr>
          <a:xfrm>
            <a:off x="1028700" y="842391"/>
            <a:ext cx="17259300" cy="231203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Reasons Christ’s Blood is Precious</a:t>
            </a:r>
          </a:p>
          <a:p>
            <a:pPr>
              <a:lnSpc>
                <a:spcPts val="9169"/>
              </a:lnSpc>
            </a:pPr>
            <a:endParaRPr lang="en-US" sz="6999" spc="139">
              <a:solidFill>
                <a:srgbClr val="F8FBFD"/>
              </a:solidFill>
              <a:latin typeface="Roboto Bold"/>
            </a:endParaRPr>
          </a:p>
        </p:txBody>
      </p:sp>
      <p:sp>
        <p:nvSpPr>
          <p:cNvPr id="5" name="TextBox 5"/>
          <p:cNvSpPr txBox="1"/>
          <p:nvPr/>
        </p:nvSpPr>
        <p:spPr>
          <a:xfrm>
            <a:off x="1028700" y="3012476"/>
            <a:ext cx="16230600" cy="6877050"/>
          </a:xfrm>
          <a:prstGeom prst="rect">
            <a:avLst/>
          </a:prstGeom>
        </p:spPr>
        <p:txBody>
          <a:bodyPr lIns="0" tIns="0" rIns="0" bIns="0" rtlCol="0" anchor="t">
            <a:spAutoFit/>
          </a:bodyPr>
          <a:lstStyle/>
          <a:p>
            <a:pPr>
              <a:lnSpc>
                <a:spcPts val="7799"/>
              </a:lnSpc>
            </a:pPr>
            <a:r>
              <a:rPr lang="en-US" sz="6499" spc="129">
                <a:solidFill>
                  <a:srgbClr val="F8FBFD"/>
                </a:solidFill>
                <a:latin typeface="Roboto Bold"/>
              </a:rPr>
              <a:t>5)</a:t>
            </a:r>
            <a:r>
              <a:rPr lang="en-US" sz="6499" spc="129">
                <a:solidFill>
                  <a:srgbClr val="F8FBFD"/>
                </a:solidFill>
                <a:latin typeface="Roboto"/>
              </a:rPr>
              <a:t> Christ’s blood is precious because it was shed for you – those whom Christ will save. </a:t>
            </a: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a:p>
            <a:pPr>
              <a:lnSpc>
                <a:spcPts val="7799"/>
              </a:lnSpc>
            </a:pPr>
            <a:endParaRPr lang="en-US" sz="6499" spc="129">
              <a:solidFill>
                <a:srgbClr val="F8FBFD"/>
              </a:solidFill>
              <a:latin typeface="Roboto"/>
            </a:endParaRP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1 PETER 1:20</a:t>
            </a:r>
          </a:p>
        </p:txBody>
      </p:sp>
      <p:sp>
        <p:nvSpPr>
          <p:cNvPr id="7" name="TextBox 7"/>
          <p:cNvSpPr txBox="1"/>
          <p:nvPr/>
        </p:nvSpPr>
        <p:spPr>
          <a:xfrm>
            <a:off x="1028700" y="6824728"/>
            <a:ext cx="14567502" cy="4743450"/>
          </a:xfrm>
          <a:prstGeom prst="rect">
            <a:avLst/>
          </a:prstGeom>
        </p:spPr>
        <p:txBody>
          <a:bodyPr lIns="0" tIns="0" rIns="0" bIns="0" rtlCol="0" anchor="t">
            <a:spAutoFit/>
          </a:bodyPr>
          <a:lstStyle/>
          <a:p>
            <a:pPr>
              <a:lnSpc>
                <a:spcPts val="5399"/>
              </a:lnSpc>
            </a:pPr>
            <a:r>
              <a:rPr lang="en-US" sz="4499" spc="89">
                <a:solidFill>
                  <a:srgbClr val="F8FBFD"/>
                </a:solidFill>
                <a:latin typeface="Roboto Italics"/>
              </a:rPr>
              <a:t>He was foreknown before the foundation of the world but was made manifest in the last times for the sake of you who through him are believers in God.</a:t>
            </a: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p:txBody>
      </p:sp>
      <p:sp>
        <p:nvSpPr>
          <p:cNvPr id="8" name="AutoShape 8"/>
          <p:cNvSpPr/>
          <p:nvPr/>
        </p:nvSpPr>
        <p:spPr>
          <a:xfrm>
            <a:off x="1028700" y="8962247"/>
            <a:ext cx="16230600" cy="0"/>
          </a:xfrm>
          <a:prstGeom prst="line">
            <a:avLst/>
          </a:prstGeom>
          <a:ln w="47625"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TextBox 3"/>
          <p:cNvSpPr txBox="1"/>
          <p:nvPr/>
        </p:nvSpPr>
        <p:spPr>
          <a:xfrm>
            <a:off x="1642604" y="1702138"/>
            <a:ext cx="15002793" cy="4280529"/>
          </a:xfrm>
          <a:prstGeom prst="rect">
            <a:avLst/>
          </a:prstGeom>
        </p:spPr>
        <p:txBody>
          <a:bodyPr lIns="0" tIns="0" rIns="0" bIns="0" rtlCol="0" anchor="t">
            <a:spAutoFit/>
          </a:bodyPr>
          <a:lstStyle/>
          <a:p>
            <a:pPr algn="ctr">
              <a:lnSpc>
                <a:spcPts val="8399"/>
              </a:lnSpc>
            </a:pPr>
            <a:r>
              <a:rPr lang="en-US" sz="8399">
                <a:solidFill>
                  <a:srgbClr val="F8FBFD"/>
                </a:solidFill>
                <a:latin typeface="Playfair Display Bold"/>
              </a:rPr>
              <a:t>Are you living in a way that demonstrates Christ’s blood as precious?</a:t>
            </a:r>
          </a:p>
          <a:p>
            <a:pPr marL="0" lvl="0" indent="0" algn="ctr">
              <a:lnSpc>
                <a:spcPts val="8399"/>
              </a:lnSpc>
            </a:pPr>
            <a:endParaRPr lang="en-US" sz="8399">
              <a:solidFill>
                <a:srgbClr val="F8FBFD"/>
              </a:solidFill>
              <a:latin typeface="Playfair Display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68" r="8747" b="14389"/>
          <a:stretch>
            <a:fillRect/>
          </a:stretch>
        </p:blipFill>
        <p:spPr>
          <a:xfrm>
            <a:off x="0" y="0"/>
            <a:ext cx="18288000" cy="10287000"/>
          </a:xfrm>
          <a:prstGeom prst="rect">
            <a:avLst/>
          </a:prstGeom>
        </p:spPr>
      </p:pic>
      <p:sp>
        <p:nvSpPr>
          <p:cNvPr id="3" name="TextBox 3"/>
          <p:cNvSpPr txBox="1"/>
          <p:nvPr/>
        </p:nvSpPr>
        <p:spPr>
          <a:xfrm>
            <a:off x="1028700" y="932243"/>
            <a:ext cx="16230600" cy="4523739"/>
          </a:xfrm>
          <a:prstGeom prst="rect">
            <a:avLst/>
          </a:prstGeom>
        </p:spPr>
        <p:txBody>
          <a:bodyPr lIns="0" tIns="0" rIns="0" bIns="0" rtlCol="0" anchor="t">
            <a:spAutoFit/>
          </a:bodyPr>
          <a:lstStyle/>
          <a:p>
            <a:pPr>
              <a:lnSpc>
                <a:spcPts val="7099"/>
              </a:lnSpc>
            </a:pPr>
            <a:r>
              <a:rPr lang="en-US" sz="7099">
                <a:solidFill>
                  <a:srgbClr val="FFFFFF"/>
                </a:solidFill>
                <a:latin typeface="Roboto Bold"/>
              </a:rPr>
              <a:t>How did God unmistakably prove that Christ’s precious blood is the only means for covering the sins of humanity?</a:t>
            </a:r>
          </a:p>
          <a:p>
            <a:pPr marL="0" lvl="0" indent="0">
              <a:lnSpc>
                <a:spcPts val="7099"/>
              </a:lnSpc>
            </a:pPr>
            <a:endParaRPr lang="en-US" sz="7099">
              <a:solidFill>
                <a:srgbClr val="FFFFFF"/>
              </a:solidFill>
              <a:latin typeface="Roboto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96" r="5696"/>
          <a:stretch>
            <a:fillRect/>
          </a:stretch>
        </p:blipFill>
        <p:spPr>
          <a:xfrm>
            <a:off x="483380" y="464102"/>
            <a:ext cx="17321241" cy="9358795"/>
          </a:xfrm>
          <a:prstGeom prst="rect">
            <a:avLst/>
          </a:prstGeom>
        </p:spPr>
      </p:pic>
      <p:sp>
        <p:nvSpPr>
          <p:cNvPr id="3" name="TextBox 3"/>
          <p:cNvSpPr txBox="1"/>
          <p:nvPr/>
        </p:nvSpPr>
        <p:spPr>
          <a:xfrm>
            <a:off x="483380" y="1515111"/>
            <a:ext cx="16230600" cy="3628389"/>
          </a:xfrm>
          <a:prstGeom prst="rect">
            <a:avLst/>
          </a:prstGeom>
        </p:spPr>
        <p:txBody>
          <a:bodyPr lIns="0" tIns="0" rIns="0" bIns="0" rtlCol="0" anchor="t">
            <a:spAutoFit/>
          </a:bodyPr>
          <a:lstStyle/>
          <a:p>
            <a:pPr>
              <a:lnSpc>
                <a:spcPts val="7099"/>
              </a:lnSpc>
            </a:pPr>
            <a:r>
              <a:rPr lang="en-US" sz="7099">
                <a:solidFill>
                  <a:srgbClr val="FFFFFF"/>
                </a:solidFill>
                <a:latin typeface="Roboto Bold"/>
              </a:rPr>
              <a:t>What is that proof? </a:t>
            </a:r>
          </a:p>
          <a:p>
            <a:pPr>
              <a:lnSpc>
                <a:spcPts val="7099"/>
              </a:lnSpc>
            </a:pPr>
            <a:endParaRPr lang="en-US" sz="7099">
              <a:solidFill>
                <a:srgbClr val="FFFFFF"/>
              </a:solidFill>
              <a:latin typeface="Roboto Bold"/>
            </a:endParaRPr>
          </a:p>
          <a:p>
            <a:pPr>
              <a:lnSpc>
                <a:spcPts val="7099"/>
              </a:lnSpc>
            </a:pPr>
            <a:endParaRPr lang="en-US" sz="7099">
              <a:solidFill>
                <a:srgbClr val="FFFFFF"/>
              </a:solidFill>
              <a:latin typeface="Roboto Bold"/>
            </a:endParaRPr>
          </a:p>
          <a:p>
            <a:pPr marL="0" lvl="0" indent="0">
              <a:lnSpc>
                <a:spcPts val="7099"/>
              </a:lnSpc>
            </a:pPr>
            <a:endParaRPr lang="en-US" sz="7099">
              <a:solidFill>
                <a:srgbClr val="FFFFFF"/>
              </a:solidFill>
              <a:latin typeface="Roboto Bold"/>
            </a:endParaRPr>
          </a:p>
        </p:txBody>
      </p:sp>
      <p:sp>
        <p:nvSpPr>
          <p:cNvPr id="4" name="TextBox 4"/>
          <p:cNvSpPr txBox="1"/>
          <p:nvPr/>
        </p:nvSpPr>
        <p:spPr>
          <a:xfrm>
            <a:off x="483380" y="2948305"/>
            <a:ext cx="10423404" cy="4523739"/>
          </a:xfrm>
          <a:prstGeom prst="rect">
            <a:avLst/>
          </a:prstGeom>
        </p:spPr>
        <p:txBody>
          <a:bodyPr lIns="0" tIns="0" rIns="0" bIns="0" rtlCol="0" anchor="t">
            <a:spAutoFit/>
          </a:bodyPr>
          <a:lstStyle/>
          <a:p>
            <a:pPr>
              <a:lnSpc>
                <a:spcPts val="7099"/>
              </a:lnSpc>
            </a:pPr>
            <a:r>
              <a:rPr lang="en-US" sz="7099">
                <a:solidFill>
                  <a:srgbClr val="FFFFFF"/>
                </a:solidFill>
                <a:latin typeface="Arimo Bold"/>
              </a:rPr>
              <a:t>God raised Christ from the dead and gave him glory!</a:t>
            </a:r>
          </a:p>
          <a:p>
            <a:pPr>
              <a:lnSpc>
                <a:spcPts val="7099"/>
              </a:lnSpc>
            </a:pPr>
            <a:endParaRPr lang="en-US" sz="7099">
              <a:solidFill>
                <a:srgbClr val="FFFFFF"/>
              </a:solidFill>
              <a:latin typeface="Arimo Bold"/>
            </a:endParaRPr>
          </a:p>
          <a:p>
            <a:pPr marL="0" lvl="0" indent="0">
              <a:lnSpc>
                <a:spcPts val="7099"/>
              </a:lnSpc>
            </a:pPr>
            <a:endParaRPr lang="en-US" sz="7099">
              <a:solidFill>
                <a:srgbClr val="FFFFFF"/>
              </a:solidFill>
              <a:latin typeface="Arimo Bold"/>
            </a:endParaRPr>
          </a:p>
        </p:txBody>
      </p:sp>
      <p:sp>
        <p:nvSpPr>
          <p:cNvPr id="5" name="TextBox 5"/>
          <p:cNvSpPr txBox="1"/>
          <p:nvPr/>
        </p:nvSpPr>
        <p:spPr>
          <a:xfrm>
            <a:off x="483380" y="7168515"/>
            <a:ext cx="10423404" cy="4255771"/>
          </a:xfrm>
          <a:prstGeom prst="rect">
            <a:avLst/>
          </a:prstGeom>
        </p:spPr>
        <p:txBody>
          <a:bodyPr lIns="0" tIns="0" rIns="0" bIns="0" rtlCol="0" anchor="t">
            <a:spAutoFit/>
          </a:bodyPr>
          <a:lstStyle/>
          <a:p>
            <a:pPr>
              <a:lnSpc>
                <a:spcPts val="4800"/>
              </a:lnSpc>
            </a:pPr>
            <a:r>
              <a:rPr lang="en-US" sz="4800">
                <a:solidFill>
                  <a:srgbClr val="FFFFFF"/>
                </a:solidFill>
                <a:latin typeface="Arimo Italics"/>
              </a:rPr>
              <a:t>21who through him are believers in God, who raised him from the dead and gave him glory, so that your faith and hope are in God.</a:t>
            </a:r>
          </a:p>
          <a:p>
            <a:pPr>
              <a:lnSpc>
                <a:spcPts val="4400"/>
              </a:lnSpc>
            </a:pPr>
            <a:endParaRPr lang="en-US" sz="4800">
              <a:solidFill>
                <a:srgbClr val="FFFFFF"/>
              </a:solidFill>
              <a:latin typeface="Arimo Italics"/>
            </a:endParaRPr>
          </a:p>
          <a:p>
            <a:pPr>
              <a:lnSpc>
                <a:spcPts val="4800"/>
              </a:lnSpc>
            </a:pPr>
            <a:endParaRPr lang="en-US" sz="4800">
              <a:solidFill>
                <a:srgbClr val="FFFFFF"/>
              </a:solidFill>
              <a:latin typeface="Arimo Italics"/>
            </a:endParaRPr>
          </a:p>
          <a:p>
            <a:pPr marL="0" lvl="0" indent="0">
              <a:lnSpc>
                <a:spcPts val="4800"/>
              </a:lnSpc>
            </a:pPr>
            <a:endParaRPr lang="en-US" sz="4800">
              <a:solidFill>
                <a:srgbClr val="FFFFFF"/>
              </a:solidFill>
              <a:latin typeface="Arimo Italics"/>
            </a:endParaRPr>
          </a:p>
        </p:txBody>
      </p:sp>
      <p:sp>
        <p:nvSpPr>
          <p:cNvPr id="6" name="AutoShape 6"/>
          <p:cNvSpPr/>
          <p:nvPr/>
        </p:nvSpPr>
        <p:spPr>
          <a:xfrm>
            <a:off x="483380" y="2435225"/>
            <a:ext cx="7537129" cy="0"/>
          </a:xfrm>
          <a:prstGeom prst="line">
            <a:avLst/>
          </a:prstGeom>
          <a:ln w="47625" cap="flat">
            <a:solidFill>
              <a:srgbClr val="AD0505"/>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96" r="5696"/>
          <a:stretch>
            <a:fillRect/>
          </a:stretch>
        </p:blipFill>
        <p:spPr>
          <a:xfrm>
            <a:off x="483380" y="464102"/>
            <a:ext cx="17321241" cy="9358795"/>
          </a:xfrm>
          <a:prstGeom prst="rect">
            <a:avLst/>
          </a:prstGeom>
        </p:spPr>
      </p:pic>
      <p:sp>
        <p:nvSpPr>
          <p:cNvPr id="3" name="TextBox 3"/>
          <p:cNvSpPr txBox="1"/>
          <p:nvPr/>
        </p:nvSpPr>
        <p:spPr>
          <a:xfrm>
            <a:off x="483380" y="709930"/>
            <a:ext cx="9112316" cy="9000489"/>
          </a:xfrm>
          <a:prstGeom prst="rect">
            <a:avLst/>
          </a:prstGeom>
        </p:spPr>
        <p:txBody>
          <a:bodyPr lIns="0" tIns="0" rIns="0" bIns="0" rtlCol="0" anchor="t">
            <a:spAutoFit/>
          </a:bodyPr>
          <a:lstStyle/>
          <a:p>
            <a:pPr>
              <a:lnSpc>
                <a:spcPts val="7099"/>
              </a:lnSpc>
            </a:pPr>
            <a:r>
              <a:rPr lang="en-US" sz="7099">
                <a:solidFill>
                  <a:srgbClr val="FFFFFF"/>
                </a:solidFill>
                <a:latin typeface="Arimo Bold"/>
              </a:rPr>
              <a:t>The resurrection was God’s official declaration to the world, that this Jesus is the only one who can save people from their sin and shame!</a:t>
            </a:r>
          </a:p>
          <a:p>
            <a:pPr>
              <a:lnSpc>
                <a:spcPts val="7099"/>
              </a:lnSpc>
            </a:pPr>
            <a:endParaRPr lang="en-US" sz="7099">
              <a:solidFill>
                <a:srgbClr val="FFFFFF"/>
              </a:solidFill>
              <a:latin typeface="Arimo Bold"/>
            </a:endParaRPr>
          </a:p>
          <a:p>
            <a:pPr>
              <a:lnSpc>
                <a:spcPts val="7099"/>
              </a:lnSpc>
            </a:pPr>
            <a:endParaRPr lang="en-US" sz="7099">
              <a:solidFill>
                <a:srgbClr val="FFFFFF"/>
              </a:solidFill>
              <a:latin typeface="Arimo Bold"/>
            </a:endParaRPr>
          </a:p>
          <a:p>
            <a:pPr marL="0" lvl="0" indent="0">
              <a:lnSpc>
                <a:spcPts val="7099"/>
              </a:lnSpc>
            </a:pPr>
            <a:endParaRPr lang="en-US" sz="7099">
              <a:solidFill>
                <a:srgbClr val="FFFFFF"/>
              </a:solidFill>
              <a:latin typeface="Arimo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68" r="8747" b="1438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952782"/>
            <a:ext cx="788194" cy="1512123"/>
          </a:xfrm>
          <a:prstGeom prst="rect">
            <a:avLst/>
          </a:prstGeom>
        </p:spPr>
      </p:pic>
      <p:sp>
        <p:nvSpPr>
          <p:cNvPr id="4" name="TextBox 4"/>
          <p:cNvSpPr txBox="1"/>
          <p:nvPr/>
        </p:nvSpPr>
        <p:spPr>
          <a:xfrm>
            <a:off x="3185658" y="1751369"/>
            <a:ext cx="9660173" cy="5595619"/>
          </a:xfrm>
          <a:prstGeom prst="rect">
            <a:avLst/>
          </a:prstGeom>
        </p:spPr>
        <p:txBody>
          <a:bodyPr lIns="0" tIns="0" rIns="0" bIns="0" rtlCol="0" anchor="t">
            <a:spAutoFit/>
          </a:bodyPr>
          <a:lstStyle/>
          <a:p>
            <a:pPr>
              <a:lnSpc>
                <a:spcPts val="7299"/>
              </a:lnSpc>
            </a:pPr>
            <a:r>
              <a:rPr lang="en-US" sz="7299">
                <a:solidFill>
                  <a:srgbClr val="FFFFFF"/>
                </a:solidFill>
                <a:latin typeface="Roboto Bold"/>
              </a:rPr>
              <a:t>If not the precious blood of Christ, what are you trusting in to be your salvation? </a:t>
            </a:r>
          </a:p>
          <a:p>
            <a:pPr>
              <a:lnSpc>
                <a:spcPts val="7299"/>
              </a:lnSpc>
            </a:pPr>
            <a:endParaRPr lang="en-US" sz="7299">
              <a:solidFill>
                <a:srgbClr val="FFFFFF"/>
              </a:solidFill>
              <a:latin typeface="Roboto Bold"/>
            </a:endParaRPr>
          </a:p>
          <a:p>
            <a:pPr marL="0" lvl="0" indent="0">
              <a:lnSpc>
                <a:spcPts val="7299"/>
              </a:lnSpc>
            </a:pPr>
            <a:endParaRPr lang="en-US" sz="7299">
              <a:solidFill>
                <a:srgbClr val="FFFFFF"/>
              </a:solidFill>
              <a:latin typeface="Roboto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68" r="8747" b="1438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345994"/>
            <a:ext cx="1281692" cy="1490339"/>
          </a:xfrm>
          <a:prstGeom prst="rect">
            <a:avLst/>
          </a:prstGeom>
        </p:spPr>
      </p:pic>
      <p:sp>
        <p:nvSpPr>
          <p:cNvPr id="4" name="TextBox 4"/>
          <p:cNvSpPr txBox="1"/>
          <p:nvPr/>
        </p:nvSpPr>
        <p:spPr>
          <a:xfrm>
            <a:off x="3351578" y="2244116"/>
            <a:ext cx="9660173" cy="6519544"/>
          </a:xfrm>
          <a:prstGeom prst="rect">
            <a:avLst/>
          </a:prstGeom>
        </p:spPr>
        <p:txBody>
          <a:bodyPr lIns="0" tIns="0" rIns="0" bIns="0" rtlCol="0" anchor="t">
            <a:spAutoFit/>
          </a:bodyPr>
          <a:lstStyle/>
          <a:p>
            <a:pPr>
              <a:lnSpc>
                <a:spcPts val="7299"/>
              </a:lnSpc>
            </a:pPr>
            <a:r>
              <a:rPr lang="en-US" sz="7299">
                <a:solidFill>
                  <a:srgbClr val="FFFFFF"/>
                </a:solidFill>
                <a:latin typeface="Roboto Bold"/>
              </a:rPr>
              <a:t>Are you living in a way that demonstrates Christ’s blood as precious?</a:t>
            </a:r>
          </a:p>
          <a:p>
            <a:pPr>
              <a:lnSpc>
                <a:spcPts val="7299"/>
              </a:lnSpc>
            </a:pPr>
            <a:endParaRPr lang="en-US" sz="7299">
              <a:solidFill>
                <a:srgbClr val="FFFFFF"/>
              </a:solidFill>
              <a:latin typeface="Roboto Bold"/>
            </a:endParaRPr>
          </a:p>
          <a:p>
            <a:pPr>
              <a:lnSpc>
                <a:spcPts val="7299"/>
              </a:lnSpc>
            </a:pPr>
            <a:endParaRPr lang="en-US" sz="7299">
              <a:solidFill>
                <a:srgbClr val="FFFFFF"/>
              </a:solidFill>
              <a:latin typeface="Roboto Bold"/>
            </a:endParaRPr>
          </a:p>
          <a:p>
            <a:pPr marL="0" lvl="0" indent="0">
              <a:lnSpc>
                <a:spcPts val="7299"/>
              </a:lnSpc>
            </a:pPr>
            <a:endParaRPr lang="en-US" sz="7299">
              <a:solidFill>
                <a:srgbClr val="FFFFFF"/>
              </a:solidFill>
              <a:latin typeface="Roboto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1 PETER 1:13-16</a:t>
            </a:r>
          </a:p>
        </p:txBody>
      </p:sp>
      <p:sp>
        <p:nvSpPr>
          <p:cNvPr id="5" name="AutoShape 5"/>
          <p:cNvSpPr/>
          <p:nvPr/>
        </p:nvSpPr>
        <p:spPr>
          <a:xfrm>
            <a:off x="1028700" y="8796774"/>
            <a:ext cx="4662291" cy="182680"/>
          </a:xfrm>
          <a:prstGeom prst="rect">
            <a:avLst/>
          </a:prstGeom>
          <a:solidFill>
            <a:srgbClr val="AD0505"/>
          </a:solidFill>
        </p:spPr>
      </p:sp>
      <p:sp>
        <p:nvSpPr>
          <p:cNvPr id="6" name="TextBox 6"/>
          <p:cNvSpPr txBox="1"/>
          <p:nvPr/>
        </p:nvSpPr>
        <p:spPr>
          <a:xfrm>
            <a:off x="1028700" y="644626"/>
            <a:ext cx="16230600" cy="7820025"/>
          </a:xfrm>
          <a:prstGeom prst="rect">
            <a:avLst/>
          </a:prstGeom>
        </p:spPr>
        <p:txBody>
          <a:bodyPr lIns="0" tIns="0" rIns="0" bIns="0" rtlCol="0" anchor="t">
            <a:spAutoFit/>
          </a:bodyPr>
          <a:lstStyle/>
          <a:p>
            <a:pPr>
              <a:lnSpc>
                <a:spcPts val="6839"/>
              </a:lnSpc>
              <a:spcBef>
                <a:spcPct val="0"/>
              </a:spcBef>
            </a:pPr>
            <a:r>
              <a:rPr lang="en-US" sz="5699" spc="113">
                <a:solidFill>
                  <a:srgbClr val="231F20"/>
                </a:solidFill>
                <a:latin typeface="Roboto"/>
              </a:rPr>
              <a:t>Therefore, preparing your minds for action, and being sober-minded, set your hope fully on the grace that will be brought to you at the revelation of Jesus Christ. 14 As obedient children, do not be conformed to the passions of your former ignorance, 15 but as he who called you is holy, you also be holy in all your conduct, 16 since it is written, “You shall be holy, for I am holy.”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1 PETER 1:17-18</a:t>
            </a:r>
          </a:p>
        </p:txBody>
      </p:sp>
      <p:sp>
        <p:nvSpPr>
          <p:cNvPr id="5" name="AutoShape 5"/>
          <p:cNvSpPr/>
          <p:nvPr/>
        </p:nvSpPr>
        <p:spPr>
          <a:xfrm>
            <a:off x="1028700" y="8796774"/>
            <a:ext cx="4662291" cy="182680"/>
          </a:xfrm>
          <a:prstGeom prst="rect">
            <a:avLst/>
          </a:prstGeom>
          <a:solidFill>
            <a:srgbClr val="AD0505"/>
          </a:solidFill>
        </p:spPr>
      </p:sp>
      <p:sp>
        <p:nvSpPr>
          <p:cNvPr id="6" name="TextBox 6"/>
          <p:cNvSpPr txBox="1"/>
          <p:nvPr/>
        </p:nvSpPr>
        <p:spPr>
          <a:xfrm>
            <a:off x="1028700" y="1009650"/>
            <a:ext cx="16230600" cy="6953250"/>
          </a:xfrm>
          <a:prstGeom prst="rect">
            <a:avLst/>
          </a:prstGeom>
        </p:spPr>
        <p:txBody>
          <a:bodyPr lIns="0" tIns="0" rIns="0" bIns="0" rtlCol="0" anchor="t">
            <a:spAutoFit/>
          </a:bodyPr>
          <a:lstStyle/>
          <a:p>
            <a:pPr>
              <a:lnSpc>
                <a:spcPts val="6839"/>
              </a:lnSpc>
            </a:pPr>
            <a:r>
              <a:rPr lang="en-US" sz="5699" spc="113">
                <a:solidFill>
                  <a:srgbClr val="231F20"/>
                </a:solidFill>
                <a:latin typeface="Roboto"/>
              </a:rPr>
              <a:t>17 And if you call on him as Father who judges impartially according to each one's deeds, conduct yourselves with fear throughout the time of your exile, 18 knowing that you were ransomed from the futile ways inherited from your forefathers, not with perishable things such as silver or gold, </a:t>
            </a:r>
          </a:p>
          <a:p>
            <a:pPr>
              <a:lnSpc>
                <a:spcPts val="6839"/>
              </a:lnSpc>
              <a:spcBef>
                <a:spcPct val="0"/>
              </a:spcBef>
            </a:pPr>
            <a:endParaRPr lang="en-US" sz="5699" spc="113">
              <a:solidFill>
                <a:srgbClr val="231F20"/>
              </a:solidFill>
              <a:latin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TextBox 4"/>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1 PETER 1:19-21</a:t>
            </a:r>
          </a:p>
        </p:txBody>
      </p:sp>
      <p:sp>
        <p:nvSpPr>
          <p:cNvPr id="5" name="AutoShape 5"/>
          <p:cNvSpPr/>
          <p:nvPr/>
        </p:nvSpPr>
        <p:spPr>
          <a:xfrm>
            <a:off x="1028700" y="8796774"/>
            <a:ext cx="4662291" cy="182680"/>
          </a:xfrm>
          <a:prstGeom prst="rect">
            <a:avLst/>
          </a:prstGeom>
          <a:solidFill>
            <a:srgbClr val="AD0505"/>
          </a:solidFill>
        </p:spPr>
      </p:sp>
      <p:sp>
        <p:nvSpPr>
          <p:cNvPr id="6" name="TextBox 6"/>
          <p:cNvSpPr txBox="1"/>
          <p:nvPr/>
        </p:nvSpPr>
        <p:spPr>
          <a:xfrm>
            <a:off x="1028700" y="831217"/>
            <a:ext cx="16230600" cy="8686800"/>
          </a:xfrm>
          <a:prstGeom prst="rect">
            <a:avLst/>
          </a:prstGeom>
        </p:spPr>
        <p:txBody>
          <a:bodyPr lIns="0" tIns="0" rIns="0" bIns="0" rtlCol="0" anchor="t">
            <a:spAutoFit/>
          </a:bodyPr>
          <a:lstStyle/>
          <a:p>
            <a:pPr>
              <a:lnSpc>
                <a:spcPts val="6839"/>
              </a:lnSpc>
            </a:pPr>
            <a:r>
              <a:rPr lang="en-US" sz="5699" spc="113">
                <a:solidFill>
                  <a:srgbClr val="231F20"/>
                </a:solidFill>
                <a:latin typeface="Roboto"/>
              </a:rPr>
              <a:t>19 but with the precious blood of Christ, like that of a lamb without blemish or spot. 20 He was foreknown before the foundation of the world but was made manifest in the last times for the sake of you 21 who through him are believers in God, who raised him from the dead and gave him glory, so that your faith and hope are in God.</a:t>
            </a:r>
          </a:p>
          <a:p>
            <a:pPr>
              <a:lnSpc>
                <a:spcPts val="6839"/>
              </a:lnSpc>
            </a:pPr>
            <a:endParaRPr lang="en-US" sz="5699" spc="113">
              <a:solidFill>
                <a:srgbClr val="231F20"/>
              </a:solidFill>
              <a:latin typeface="Roboto"/>
            </a:endParaRPr>
          </a:p>
          <a:p>
            <a:pPr>
              <a:lnSpc>
                <a:spcPts val="6839"/>
              </a:lnSpc>
              <a:spcBef>
                <a:spcPct val="0"/>
              </a:spcBef>
            </a:pPr>
            <a:endParaRPr lang="en-US" sz="5699" spc="113">
              <a:solidFill>
                <a:srgbClr val="231F20"/>
              </a:solidFill>
              <a:latin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774906" y="-173913"/>
            <a:ext cx="19539156" cy="10681907"/>
          </a:xfrm>
          <a:prstGeom prst="rect">
            <a:avLst/>
          </a:prstGeom>
          <a:solidFill>
            <a:srgbClr val="F8FBFD">
              <a:alpha val="70980"/>
            </a:srgbClr>
          </a:solidFill>
        </p:spPr>
      </p:sp>
      <p:sp>
        <p:nvSpPr>
          <p:cNvPr id="4" name="TextBox 4"/>
          <p:cNvSpPr txBox="1"/>
          <p:nvPr/>
        </p:nvSpPr>
        <p:spPr>
          <a:xfrm>
            <a:off x="1028700" y="812863"/>
            <a:ext cx="16230600" cy="1118235"/>
          </a:xfrm>
          <a:prstGeom prst="rect">
            <a:avLst/>
          </a:prstGeom>
        </p:spPr>
        <p:txBody>
          <a:bodyPr lIns="0" tIns="0" rIns="0" bIns="0" rtlCol="0" anchor="t">
            <a:spAutoFit/>
          </a:bodyPr>
          <a:lstStyle/>
          <a:p>
            <a:pPr>
              <a:lnSpc>
                <a:spcPts val="8819"/>
              </a:lnSpc>
            </a:pPr>
            <a:r>
              <a:rPr lang="en-US" sz="6999" spc="62">
                <a:solidFill>
                  <a:srgbClr val="231F20"/>
                </a:solidFill>
                <a:latin typeface="Roboto"/>
              </a:rPr>
              <a:t>Precious</a:t>
            </a:r>
          </a:p>
        </p:txBody>
      </p:sp>
      <p:sp>
        <p:nvSpPr>
          <p:cNvPr id="5" name="AutoShape 5"/>
          <p:cNvSpPr/>
          <p:nvPr/>
        </p:nvSpPr>
        <p:spPr>
          <a:xfrm>
            <a:off x="1028700" y="8796774"/>
            <a:ext cx="12261421" cy="348600"/>
          </a:xfrm>
          <a:prstGeom prst="rect">
            <a:avLst/>
          </a:prstGeom>
          <a:solidFill>
            <a:srgbClr val="AD0505"/>
          </a:solidFill>
        </p:spPr>
      </p:sp>
      <p:sp>
        <p:nvSpPr>
          <p:cNvPr id="6" name="TextBox 6"/>
          <p:cNvSpPr txBox="1"/>
          <p:nvPr/>
        </p:nvSpPr>
        <p:spPr>
          <a:xfrm>
            <a:off x="1028700" y="3247834"/>
            <a:ext cx="14969609" cy="2999994"/>
          </a:xfrm>
          <a:prstGeom prst="rect">
            <a:avLst/>
          </a:prstGeom>
        </p:spPr>
        <p:txBody>
          <a:bodyPr lIns="0" tIns="0" rIns="0" bIns="0" rtlCol="0" anchor="t">
            <a:spAutoFit/>
          </a:bodyPr>
          <a:lstStyle/>
          <a:p>
            <a:pPr marL="1360162" lvl="1" indent="-680081">
              <a:lnSpc>
                <a:spcPts val="7937"/>
              </a:lnSpc>
              <a:buFont typeface="Arial"/>
              <a:buChar char="•"/>
            </a:pPr>
            <a:r>
              <a:rPr lang="en-US" sz="6299" spc="56">
                <a:solidFill>
                  <a:srgbClr val="231F20"/>
                </a:solidFill>
                <a:latin typeface="Roboto"/>
              </a:rPr>
              <a:t>from the Greek word </a:t>
            </a:r>
            <a:r>
              <a:rPr lang="en-US" sz="6299" spc="56">
                <a:solidFill>
                  <a:srgbClr val="231F20"/>
                </a:solidFill>
                <a:latin typeface="Roboto Italics"/>
              </a:rPr>
              <a:t>timios</a:t>
            </a:r>
          </a:p>
          <a:p>
            <a:pPr marL="1360162" lvl="1" indent="-680081">
              <a:lnSpc>
                <a:spcPts val="7937"/>
              </a:lnSpc>
              <a:buFont typeface="Arial"/>
              <a:buChar char="•"/>
            </a:pPr>
            <a:r>
              <a:rPr lang="en-US" sz="6299" spc="56">
                <a:solidFill>
                  <a:srgbClr val="231F20"/>
                </a:solidFill>
                <a:latin typeface="Roboto"/>
              </a:rPr>
              <a:t>means valuable, costly, honored, esteemed. </a:t>
            </a:r>
          </a:p>
        </p:txBody>
      </p:sp>
      <p:sp>
        <p:nvSpPr>
          <p:cNvPr id="7" name="AutoShape 7"/>
          <p:cNvSpPr/>
          <p:nvPr/>
        </p:nvSpPr>
        <p:spPr>
          <a:xfrm>
            <a:off x="1028700" y="1921574"/>
            <a:ext cx="3642191" cy="9525"/>
          </a:xfrm>
          <a:prstGeom prst="rect">
            <a:avLst/>
          </a:prstGeom>
          <a:solidFill>
            <a:srgbClr val="AD0505"/>
          </a:solidFill>
        </p:spPr>
      </p:sp>
      <p:sp>
        <p:nvSpPr>
          <p:cNvPr id="8" name="AutoShape 8"/>
          <p:cNvSpPr/>
          <p:nvPr/>
        </p:nvSpPr>
        <p:spPr>
          <a:xfrm>
            <a:off x="1028700" y="1931099"/>
            <a:ext cx="4662291" cy="182680"/>
          </a:xfrm>
          <a:prstGeom prst="rect">
            <a:avLst/>
          </a:prstGeom>
          <a:solidFill>
            <a:srgbClr val="AD0505"/>
          </a:solid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F8FBFD"/>
          </a:solidFill>
        </p:spPr>
      </p:sp>
      <p:sp>
        <p:nvSpPr>
          <p:cNvPr id="4" name="TextBox 4"/>
          <p:cNvSpPr txBox="1"/>
          <p:nvPr/>
        </p:nvSpPr>
        <p:spPr>
          <a:xfrm>
            <a:off x="1028700" y="842391"/>
            <a:ext cx="17259300" cy="231203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Reasons Christ’s Blood is Precious</a:t>
            </a:r>
          </a:p>
          <a:p>
            <a:pPr>
              <a:lnSpc>
                <a:spcPts val="9169"/>
              </a:lnSpc>
            </a:pPr>
            <a:endParaRPr lang="en-US" sz="6999" spc="139">
              <a:solidFill>
                <a:srgbClr val="F8FBFD"/>
              </a:solidFill>
              <a:latin typeface="Roboto Bold"/>
            </a:endParaRPr>
          </a:p>
        </p:txBody>
      </p:sp>
      <p:sp>
        <p:nvSpPr>
          <p:cNvPr id="5" name="TextBox 5"/>
          <p:cNvSpPr txBox="1"/>
          <p:nvPr/>
        </p:nvSpPr>
        <p:spPr>
          <a:xfrm>
            <a:off x="1028700" y="3012476"/>
            <a:ext cx="16230600" cy="1971675"/>
          </a:xfrm>
          <a:prstGeom prst="rect">
            <a:avLst/>
          </a:prstGeom>
        </p:spPr>
        <p:txBody>
          <a:bodyPr lIns="0" tIns="0" rIns="0" bIns="0" rtlCol="0" anchor="t">
            <a:spAutoFit/>
          </a:bodyPr>
          <a:lstStyle/>
          <a:p>
            <a:pPr>
              <a:lnSpc>
                <a:spcPts val="7799"/>
              </a:lnSpc>
            </a:pPr>
            <a:r>
              <a:rPr lang="en-US" sz="6499" spc="129">
                <a:solidFill>
                  <a:srgbClr val="F8FBFD"/>
                </a:solidFill>
                <a:latin typeface="Roboto Bold"/>
              </a:rPr>
              <a:t>1)</a:t>
            </a:r>
            <a:r>
              <a:rPr lang="en-US" sz="6499" spc="129">
                <a:solidFill>
                  <a:srgbClr val="F8FBFD"/>
                </a:solidFill>
                <a:latin typeface="Roboto"/>
              </a:rPr>
              <a:t> Christ’s blood is precious because it keeps believers living in the fear of God. </a:t>
            </a: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1 PETER 1:17</a:t>
            </a:r>
          </a:p>
        </p:txBody>
      </p:sp>
      <p:sp>
        <p:nvSpPr>
          <p:cNvPr id="7" name="TextBox 7"/>
          <p:cNvSpPr txBox="1"/>
          <p:nvPr/>
        </p:nvSpPr>
        <p:spPr>
          <a:xfrm>
            <a:off x="1028700" y="6400022"/>
            <a:ext cx="14567502" cy="2562225"/>
          </a:xfrm>
          <a:prstGeom prst="rect">
            <a:avLst/>
          </a:prstGeom>
        </p:spPr>
        <p:txBody>
          <a:bodyPr lIns="0" tIns="0" rIns="0" bIns="0" rtlCol="0" anchor="t">
            <a:spAutoFit/>
          </a:bodyPr>
          <a:lstStyle/>
          <a:p>
            <a:pPr>
              <a:lnSpc>
                <a:spcPts val="5039"/>
              </a:lnSpc>
            </a:pPr>
            <a:r>
              <a:rPr lang="en-US" sz="4199" spc="83">
                <a:solidFill>
                  <a:srgbClr val="F8FBFD"/>
                </a:solidFill>
                <a:latin typeface="Roboto Italics"/>
              </a:rPr>
              <a:t>And if you call on him as Father who judges impartially according to each one's deeds, conduct yourselves with fear throughout the time of your exile…</a:t>
            </a:r>
          </a:p>
          <a:p>
            <a:pPr>
              <a:lnSpc>
                <a:spcPts val="5039"/>
              </a:lnSpc>
            </a:pPr>
            <a:endParaRPr lang="en-US" sz="4199" spc="83">
              <a:solidFill>
                <a:srgbClr val="F8FBFD"/>
              </a:solidFill>
              <a:latin typeface="Roboto Italics"/>
            </a:endParaRPr>
          </a:p>
        </p:txBody>
      </p:sp>
      <p:sp>
        <p:nvSpPr>
          <p:cNvPr id="8" name="AutoShape 8"/>
          <p:cNvSpPr/>
          <p:nvPr/>
        </p:nvSpPr>
        <p:spPr>
          <a:xfrm>
            <a:off x="1028700" y="8962247"/>
            <a:ext cx="16230600" cy="0"/>
          </a:xfrm>
          <a:prstGeom prst="line">
            <a:avLst/>
          </a:prstGeom>
          <a:ln w="47625" cap="flat">
            <a:solidFill>
              <a:srgbClr val="FFFFFF"/>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5" b="765"/>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F8FBFD"/>
          </a:solidFill>
        </p:spPr>
      </p:sp>
      <p:sp>
        <p:nvSpPr>
          <p:cNvPr id="4" name="TextBox 4"/>
          <p:cNvSpPr txBox="1"/>
          <p:nvPr/>
        </p:nvSpPr>
        <p:spPr>
          <a:xfrm>
            <a:off x="1028700" y="842391"/>
            <a:ext cx="17259300" cy="2312035"/>
          </a:xfrm>
          <a:prstGeom prst="rect">
            <a:avLst/>
          </a:prstGeom>
        </p:spPr>
        <p:txBody>
          <a:bodyPr lIns="0" tIns="0" rIns="0" bIns="0" rtlCol="0" anchor="t">
            <a:spAutoFit/>
          </a:bodyPr>
          <a:lstStyle/>
          <a:p>
            <a:pPr>
              <a:lnSpc>
                <a:spcPts val="9169"/>
              </a:lnSpc>
            </a:pPr>
            <a:r>
              <a:rPr lang="en-US" sz="6999" spc="139">
                <a:solidFill>
                  <a:srgbClr val="F8FBFD"/>
                </a:solidFill>
                <a:latin typeface="Roboto Bold"/>
              </a:rPr>
              <a:t>Reasons Christ’s Blood is Precious</a:t>
            </a:r>
          </a:p>
          <a:p>
            <a:pPr>
              <a:lnSpc>
                <a:spcPts val="9169"/>
              </a:lnSpc>
            </a:pPr>
            <a:endParaRPr lang="en-US" sz="6999" spc="139">
              <a:solidFill>
                <a:srgbClr val="F8FBFD"/>
              </a:solidFill>
              <a:latin typeface="Roboto Bold"/>
            </a:endParaRPr>
          </a:p>
        </p:txBody>
      </p:sp>
      <p:sp>
        <p:nvSpPr>
          <p:cNvPr id="5" name="TextBox 5"/>
          <p:cNvSpPr txBox="1"/>
          <p:nvPr/>
        </p:nvSpPr>
        <p:spPr>
          <a:xfrm>
            <a:off x="1028700" y="3012476"/>
            <a:ext cx="15832392" cy="3933825"/>
          </a:xfrm>
          <a:prstGeom prst="rect">
            <a:avLst/>
          </a:prstGeom>
        </p:spPr>
        <p:txBody>
          <a:bodyPr lIns="0" tIns="0" rIns="0" bIns="0" rtlCol="0" anchor="t">
            <a:spAutoFit/>
          </a:bodyPr>
          <a:lstStyle/>
          <a:p>
            <a:pPr>
              <a:lnSpc>
                <a:spcPts val="7799"/>
              </a:lnSpc>
            </a:pPr>
            <a:r>
              <a:rPr lang="en-US" sz="6499" spc="129">
                <a:solidFill>
                  <a:srgbClr val="F8FBFD"/>
                </a:solidFill>
                <a:latin typeface="Roboto Bold"/>
              </a:rPr>
              <a:t>2)</a:t>
            </a:r>
            <a:r>
              <a:rPr lang="en-US" sz="6499" spc="129">
                <a:solidFill>
                  <a:srgbClr val="F8FBFD"/>
                </a:solidFill>
                <a:latin typeface="Roboto"/>
              </a:rPr>
              <a:t> Christ’s blood is precious because it ransoms us from living futile, wasted lives on earth.</a:t>
            </a:r>
          </a:p>
          <a:p>
            <a:pPr>
              <a:lnSpc>
                <a:spcPts val="7799"/>
              </a:lnSpc>
            </a:pPr>
            <a:endParaRPr lang="en-US" sz="6499" spc="129">
              <a:solidFill>
                <a:srgbClr val="F8FBFD"/>
              </a:solidFill>
              <a:latin typeface="Roboto"/>
            </a:endParaRPr>
          </a:p>
        </p:txBody>
      </p:sp>
      <p:sp>
        <p:nvSpPr>
          <p:cNvPr id="6" name="TextBox 6"/>
          <p:cNvSpPr txBox="1"/>
          <p:nvPr/>
        </p:nvSpPr>
        <p:spPr>
          <a:xfrm>
            <a:off x="1028700" y="9058340"/>
            <a:ext cx="14567502" cy="776478"/>
          </a:xfrm>
          <a:prstGeom prst="rect">
            <a:avLst/>
          </a:prstGeom>
        </p:spPr>
        <p:txBody>
          <a:bodyPr lIns="0" tIns="0" rIns="0" bIns="0" rtlCol="0" anchor="t">
            <a:spAutoFit/>
          </a:bodyPr>
          <a:lstStyle/>
          <a:p>
            <a:pPr>
              <a:lnSpc>
                <a:spcPts val="6426"/>
              </a:lnSpc>
            </a:pPr>
            <a:r>
              <a:rPr lang="en-US" sz="4200" spc="462">
                <a:solidFill>
                  <a:srgbClr val="F8FBFD"/>
                </a:solidFill>
                <a:latin typeface="Roboto Bold"/>
              </a:rPr>
              <a:t>1 PETER 1:18</a:t>
            </a:r>
          </a:p>
        </p:txBody>
      </p:sp>
      <p:sp>
        <p:nvSpPr>
          <p:cNvPr id="7" name="TextBox 7"/>
          <p:cNvSpPr txBox="1"/>
          <p:nvPr/>
        </p:nvSpPr>
        <p:spPr>
          <a:xfrm>
            <a:off x="1028700" y="7352481"/>
            <a:ext cx="14567502" cy="2714625"/>
          </a:xfrm>
          <a:prstGeom prst="rect">
            <a:avLst/>
          </a:prstGeom>
        </p:spPr>
        <p:txBody>
          <a:bodyPr lIns="0" tIns="0" rIns="0" bIns="0" rtlCol="0" anchor="t">
            <a:spAutoFit/>
          </a:bodyPr>
          <a:lstStyle/>
          <a:p>
            <a:pPr>
              <a:lnSpc>
                <a:spcPts val="5399"/>
              </a:lnSpc>
            </a:pPr>
            <a:r>
              <a:rPr lang="en-US" sz="4499" spc="89">
                <a:solidFill>
                  <a:srgbClr val="F8FBFD"/>
                </a:solidFill>
                <a:latin typeface="Roboto Italics"/>
              </a:rPr>
              <a:t>knowing that you were ransomed from the futile ways inherited from your forefathers…</a:t>
            </a:r>
          </a:p>
          <a:p>
            <a:pPr>
              <a:lnSpc>
                <a:spcPts val="5399"/>
              </a:lnSpc>
            </a:pPr>
            <a:endParaRPr lang="en-US" sz="4499" spc="89">
              <a:solidFill>
                <a:srgbClr val="F8FBFD"/>
              </a:solidFill>
              <a:latin typeface="Roboto Italics"/>
            </a:endParaRPr>
          </a:p>
          <a:p>
            <a:pPr>
              <a:lnSpc>
                <a:spcPts val="5399"/>
              </a:lnSpc>
            </a:pPr>
            <a:endParaRPr lang="en-US" sz="4499" spc="89">
              <a:solidFill>
                <a:srgbClr val="F8FBFD"/>
              </a:solidFill>
              <a:latin typeface="Roboto Italics"/>
            </a:endParaRPr>
          </a:p>
        </p:txBody>
      </p:sp>
      <p:sp>
        <p:nvSpPr>
          <p:cNvPr id="8" name="AutoShape 8"/>
          <p:cNvSpPr/>
          <p:nvPr/>
        </p:nvSpPr>
        <p:spPr>
          <a:xfrm>
            <a:off x="1028700" y="8962247"/>
            <a:ext cx="16230600" cy="0"/>
          </a:xfrm>
          <a:prstGeom prst="line">
            <a:avLst/>
          </a:prstGeom>
          <a:ln w="47625"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2" r="7678" b="4907"/>
          <a:stretch>
            <a:fillRect/>
          </a:stretch>
        </p:blipFill>
        <p:spPr>
          <a:xfrm>
            <a:off x="0" y="0"/>
            <a:ext cx="18288000" cy="10287000"/>
          </a:xfrm>
          <a:prstGeom prst="rect">
            <a:avLst/>
          </a:prstGeom>
        </p:spPr>
      </p:pic>
      <p:sp>
        <p:nvSpPr>
          <p:cNvPr id="3" name="AutoShape 3"/>
          <p:cNvSpPr/>
          <p:nvPr/>
        </p:nvSpPr>
        <p:spPr>
          <a:xfrm>
            <a:off x="-476250" y="-173913"/>
            <a:ext cx="19240500" cy="10681907"/>
          </a:xfrm>
          <a:prstGeom prst="rect">
            <a:avLst/>
          </a:prstGeom>
          <a:solidFill>
            <a:srgbClr val="F8FBFD">
              <a:alpha val="70980"/>
            </a:srgbClr>
          </a:solidFill>
        </p:spPr>
      </p:sp>
      <p:sp>
        <p:nvSpPr>
          <p:cNvPr id="4" name="AutoShape 4"/>
          <p:cNvSpPr/>
          <p:nvPr/>
        </p:nvSpPr>
        <p:spPr>
          <a:xfrm>
            <a:off x="1028700" y="2263401"/>
            <a:ext cx="16230600" cy="76200"/>
          </a:xfrm>
          <a:prstGeom prst="rect">
            <a:avLst/>
          </a:prstGeom>
          <a:solidFill>
            <a:srgbClr val="AD050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351048"/>
            <a:ext cx="1385406" cy="1212230"/>
          </a:xfrm>
          <a:prstGeom prst="rect">
            <a:avLst/>
          </a:prstGeom>
        </p:spPr>
      </p:pic>
      <p:sp>
        <p:nvSpPr>
          <p:cNvPr id="6" name="TextBox 6"/>
          <p:cNvSpPr txBox="1"/>
          <p:nvPr/>
        </p:nvSpPr>
        <p:spPr>
          <a:xfrm>
            <a:off x="2886999" y="3030828"/>
            <a:ext cx="15069161" cy="2590800"/>
          </a:xfrm>
          <a:prstGeom prst="rect">
            <a:avLst/>
          </a:prstGeom>
        </p:spPr>
        <p:txBody>
          <a:bodyPr lIns="0" tIns="0" rIns="0" bIns="0" rtlCol="0" anchor="t">
            <a:spAutoFit/>
          </a:bodyPr>
          <a:lstStyle/>
          <a:p>
            <a:pPr>
              <a:lnSpc>
                <a:spcPts val="7199"/>
              </a:lnSpc>
            </a:pPr>
            <a:r>
              <a:rPr lang="en-US" sz="5999" spc="119">
                <a:solidFill>
                  <a:srgbClr val="231F20"/>
                </a:solidFill>
                <a:latin typeface="Roboto"/>
              </a:rPr>
              <a:t>Condemnation for our sin and our rebellion against a holy God.</a:t>
            </a:r>
          </a:p>
          <a:p>
            <a:pPr>
              <a:lnSpc>
                <a:spcPts val="6120"/>
              </a:lnSpc>
            </a:pPr>
            <a:endParaRPr lang="en-US" sz="5999" spc="119">
              <a:solidFill>
                <a:srgbClr val="231F20"/>
              </a:solidFill>
              <a:latin typeface="Roboto"/>
            </a:endParaRPr>
          </a:p>
        </p:txBody>
      </p:sp>
      <p:sp>
        <p:nvSpPr>
          <p:cNvPr id="7" name="TextBox 7"/>
          <p:cNvSpPr txBox="1"/>
          <p:nvPr/>
        </p:nvSpPr>
        <p:spPr>
          <a:xfrm>
            <a:off x="1028700" y="892783"/>
            <a:ext cx="17259300" cy="2147570"/>
          </a:xfrm>
          <a:prstGeom prst="rect">
            <a:avLst/>
          </a:prstGeom>
        </p:spPr>
        <p:txBody>
          <a:bodyPr lIns="0" tIns="0" rIns="0" bIns="0" rtlCol="0" anchor="t">
            <a:spAutoFit/>
          </a:bodyPr>
          <a:lstStyle/>
          <a:p>
            <a:pPr>
              <a:lnSpc>
                <a:spcPts val="8514"/>
              </a:lnSpc>
            </a:pPr>
            <a:r>
              <a:rPr lang="en-US" sz="6499" spc="129">
                <a:solidFill>
                  <a:srgbClr val="231F20"/>
                </a:solidFill>
                <a:latin typeface="Roboto Bold"/>
              </a:rPr>
              <a:t>What were believers ransomed from? </a:t>
            </a:r>
          </a:p>
          <a:p>
            <a:pPr>
              <a:lnSpc>
                <a:spcPts val="8515"/>
              </a:lnSpc>
            </a:pPr>
            <a:endParaRPr lang="en-US" sz="6499" spc="129">
              <a:solidFill>
                <a:srgbClr val="231F20"/>
              </a:solidFill>
              <a:latin typeface="Roboto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801</Words>
  <Application>Microsoft Office PowerPoint</Application>
  <PresentationFormat>Custom</PresentationFormat>
  <Paragraphs>88</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Roboto</vt:lpstr>
      <vt:lpstr>Calibri</vt:lpstr>
      <vt:lpstr>Arimo Bold</vt:lpstr>
      <vt:lpstr>Arimo Italics</vt:lpstr>
      <vt:lpstr>Playfair Display Black Italics</vt:lpstr>
      <vt:lpstr>Arial</vt:lpstr>
      <vt:lpstr>Roboto Italics</vt:lpstr>
      <vt:lpstr>Playfair Display Bold</vt:lpstr>
      <vt:lpstr>Roboto Bold Italics</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Precious Blood of Christ</dc:title>
  <dc:creator>Pastor Marc Ramirez</dc:creator>
  <cp:lastModifiedBy>Marc Ramirez</cp:lastModifiedBy>
  <cp:revision>2</cp:revision>
  <dcterms:created xsi:type="dcterms:W3CDTF">2006-08-16T00:00:00Z</dcterms:created>
  <dcterms:modified xsi:type="dcterms:W3CDTF">2022-04-17T13:29:12Z</dcterms:modified>
  <dc:identifier>DAE9-k0FRMI</dc:identifier>
</cp:coreProperties>
</file>