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Arimo" panose="020B0604020202020204" charset="0"/>
      <p:regular r:id="rId33"/>
    </p:embeddedFont>
    <p:embeddedFont>
      <p:font typeface="Arimo Bold" panose="020B0604020202020204" charset="0"/>
      <p:regular r:id="rId34"/>
    </p:embeddedFont>
    <p:embeddedFont>
      <p:font typeface="Calibri" panose="020F0502020204030204" pitchFamily="34" charset="0"/>
      <p:regular r:id="rId35"/>
      <p:bold r:id="rId36"/>
      <p:italic r:id="rId37"/>
      <p:boldItalic r:id="rId38"/>
    </p:embeddedFont>
    <p:embeddedFont>
      <p:font typeface="Regular Brush" panose="020B0604020202020204" charset="0"/>
      <p:regular r:id="rId39"/>
    </p:embeddedFont>
    <p:embeddedFont>
      <p:font typeface="Roboto" panose="02000000000000000000" pitchFamily="2" charset="0"/>
      <p:regular r:id="rId40"/>
    </p:embeddedFont>
    <p:embeddedFont>
      <p:font typeface="Roboto Bold" panose="020B0604020202020204" charset="0"/>
      <p:regular r:id="rId41"/>
    </p:embeddedFont>
    <p:embeddedFont>
      <p:font typeface="Roboto Bold Italics" panose="020B0604020202020204" charset="0"/>
      <p:regular r:id="rId42"/>
    </p:embeddedFont>
    <p:embeddedFont>
      <p:font typeface="Roboto Condensed" panose="020B0604020202020204" charset="0"/>
      <p:regular r:id="rId43"/>
    </p:embeddedFont>
    <p:embeddedFont>
      <p:font typeface="Roboto Condensed Bold" panose="020B0604020202020204" charset="0"/>
      <p:regular r:id="rId44"/>
    </p:embeddedFont>
    <p:embeddedFont>
      <p:font typeface="Roboto Italics"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9180" b="14569"/>
          <a:stretch>
            <a:fillRect/>
          </a:stretch>
        </p:blipFill>
        <p:spPr>
          <a:xfrm>
            <a:off x="0" y="0"/>
            <a:ext cx="18288000" cy="10287000"/>
          </a:xfrm>
          <a:prstGeom prst="rect">
            <a:avLst/>
          </a:prstGeom>
        </p:spPr>
      </p:pic>
      <p:sp>
        <p:nvSpPr>
          <p:cNvPr id="3" name="TextBox 3"/>
          <p:cNvSpPr txBox="1"/>
          <p:nvPr/>
        </p:nvSpPr>
        <p:spPr>
          <a:xfrm>
            <a:off x="4013225" y="2765425"/>
            <a:ext cx="10261550" cy="4279900"/>
          </a:xfrm>
          <a:prstGeom prst="rect">
            <a:avLst/>
          </a:prstGeom>
        </p:spPr>
        <p:txBody>
          <a:bodyPr lIns="0" tIns="0" rIns="0" bIns="0" rtlCol="0" anchor="t">
            <a:spAutoFit/>
          </a:bodyPr>
          <a:lstStyle/>
          <a:p>
            <a:pPr algn="ctr">
              <a:lnSpc>
                <a:spcPts val="34999"/>
              </a:lnSpc>
            </a:pPr>
            <a:r>
              <a:rPr lang="en-US" sz="24999">
                <a:solidFill>
                  <a:srgbClr val="FFFFFF"/>
                </a:solidFill>
                <a:latin typeface="Regular Brush"/>
              </a:rPr>
              <a:t>2022</a:t>
            </a:r>
          </a:p>
        </p:txBody>
      </p:sp>
      <p:pic>
        <p:nvPicPr>
          <p:cNvPr id="4" name="Picture 4"/>
          <p:cNvPicPr>
            <a:picLocks noChangeAspect="1"/>
          </p:cNvPicPr>
          <p:nvPr/>
        </p:nvPicPr>
        <p:blipFill>
          <a:blip r:embed="rId3"/>
          <a:srcRect/>
          <a:stretch>
            <a:fillRect/>
          </a:stretch>
        </p:blipFill>
        <p:spPr>
          <a:xfrm>
            <a:off x="14439074" y="342678"/>
            <a:ext cx="3608451" cy="1231684"/>
          </a:xfrm>
          <a:prstGeom prst="rect">
            <a:avLst/>
          </a:prstGeom>
        </p:spPr>
      </p:pic>
      <p:sp>
        <p:nvSpPr>
          <p:cNvPr id="5" name="TextBox 5"/>
          <p:cNvSpPr txBox="1"/>
          <p:nvPr/>
        </p:nvSpPr>
        <p:spPr>
          <a:xfrm>
            <a:off x="-631763" y="8054975"/>
            <a:ext cx="19551525" cy="1203325"/>
          </a:xfrm>
          <a:prstGeom prst="rect">
            <a:avLst/>
          </a:prstGeom>
        </p:spPr>
        <p:txBody>
          <a:bodyPr lIns="0" tIns="0" rIns="0" bIns="0" rtlCol="0" anchor="t">
            <a:spAutoFit/>
          </a:bodyPr>
          <a:lstStyle/>
          <a:p>
            <a:pPr marL="0" lvl="0" indent="0" algn="ctr">
              <a:lnSpc>
                <a:spcPts val="9799"/>
              </a:lnSpc>
              <a:spcBef>
                <a:spcPct val="0"/>
              </a:spcBef>
            </a:pPr>
            <a:r>
              <a:rPr lang="en-US" sz="6999" u="none" spc="209">
                <a:solidFill>
                  <a:srgbClr val="FFFFFF"/>
                </a:solidFill>
                <a:latin typeface="Roboto Bold"/>
              </a:rPr>
              <a:t>WORSHIPPING. GROWING. SERVING.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TextBox 2"/>
          <p:cNvSpPr txBox="1"/>
          <p:nvPr/>
        </p:nvSpPr>
        <p:spPr>
          <a:xfrm>
            <a:off x="1028700" y="1280083"/>
            <a:ext cx="14567502" cy="5874916"/>
          </a:xfrm>
          <a:prstGeom prst="rect">
            <a:avLst/>
          </a:prstGeom>
        </p:spPr>
        <p:txBody>
          <a:bodyPr lIns="0" tIns="0" rIns="0" bIns="0" rtlCol="0" anchor="t">
            <a:spAutoFit/>
          </a:bodyPr>
          <a:lstStyle/>
          <a:p>
            <a:pPr>
              <a:lnSpc>
                <a:spcPts val="6632"/>
              </a:lnSpc>
            </a:pPr>
            <a:r>
              <a:rPr lang="en-US" sz="5263" spc="47">
                <a:solidFill>
                  <a:srgbClr val="FFFAFA"/>
                </a:solidFill>
                <a:latin typeface="Roboto"/>
              </a:rPr>
              <a:t>3 that which we have seen and heard we proclaim also to you, so that you too may have fellowship with us; and indeed our fellowship is with the Father and with his Son Jesus Christ. 4 And we are writing these things so that our joy may be complete.</a:t>
            </a:r>
          </a:p>
          <a:p>
            <a:pPr>
              <a:lnSpc>
                <a:spcPts val="6632"/>
              </a:lnSpc>
            </a:pPr>
            <a:endParaRPr lang="en-US" sz="5263" spc="47">
              <a:solidFill>
                <a:srgbClr val="FFFAFA"/>
              </a:solidFill>
              <a:latin typeface="Roboto"/>
            </a:endParaRPr>
          </a:p>
        </p:txBody>
      </p:sp>
      <p:sp>
        <p:nvSpPr>
          <p:cNvPr id="3" name="TextBox 3"/>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FFFAFA"/>
                </a:solidFill>
                <a:latin typeface="Roboto Bold"/>
              </a:rPr>
              <a:t>1 JOHN 1:3-4</a:t>
            </a:r>
          </a:p>
        </p:txBody>
      </p:sp>
      <p:sp>
        <p:nvSpPr>
          <p:cNvPr id="4" name="AutoShape 4"/>
          <p:cNvSpPr/>
          <p:nvPr/>
        </p:nvSpPr>
        <p:spPr>
          <a:xfrm>
            <a:off x="1028700" y="8796774"/>
            <a:ext cx="4662291" cy="182680"/>
          </a:xfrm>
          <a:prstGeom prst="rect">
            <a:avLst/>
          </a:prstGeom>
          <a:solidFill>
            <a:srgbClr val="AFDAEE"/>
          </a:solidFill>
        </p:spPr>
      </p:sp>
      <p:pic>
        <p:nvPicPr>
          <p:cNvPr id="5" name="Picture 5"/>
          <p:cNvPicPr>
            <a:picLocks noChangeAspect="1"/>
          </p:cNvPicPr>
          <p:nvPr/>
        </p:nvPicPr>
        <p:blipFill>
          <a:blip r:embed="rId2"/>
          <a:srcRect/>
          <a:stretch>
            <a:fillRect/>
          </a:stretch>
        </p:blipFill>
        <p:spPr>
          <a:xfrm>
            <a:off x="16574877" y="8421414"/>
            <a:ext cx="1368846" cy="14980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TextBox 2"/>
          <p:cNvSpPr txBox="1"/>
          <p:nvPr/>
        </p:nvSpPr>
        <p:spPr>
          <a:xfrm>
            <a:off x="1415143" y="3289300"/>
            <a:ext cx="15457714" cy="3089275"/>
          </a:xfrm>
          <a:prstGeom prst="rect">
            <a:avLst/>
          </a:prstGeom>
        </p:spPr>
        <p:txBody>
          <a:bodyPr lIns="0" tIns="0" rIns="0" bIns="0" rtlCol="0" anchor="t">
            <a:spAutoFit/>
          </a:bodyPr>
          <a:lstStyle/>
          <a:p>
            <a:pPr algn="ctr">
              <a:lnSpc>
                <a:spcPts val="8000"/>
              </a:lnSpc>
            </a:pPr>
            <a:r>
              <a:rPr lang="en-US" sz="8000">
                <a:solidFill>
                  <a:srgbClr val="FFFAFA"/>
                </a:solidFill>
                <a:latin typeface="Roboto"/>
              </a:rPr>
              <a:t>How does this passage speak into our mission and vision?</a:t>
            </a:r>
          </a:p>
          <a:p>
            <a:pPr marL="0" lvl="0" indent="0" algn="ctr">
              <a:lnSpc>
                <a:spcPts val="8000"/>
              </a:lnSpc>
            </a:pPr>
            <a:endParaRPr lang="en-US" sz="8000">
              <a:solidFill>
                <a:srgbClr val="FFFAFA"/>
              </a:solidFill>
              <a:latin typeface="Roboto"/>
            </a:endParaRPr>
          </a:p>
        </p:txBody>
      </p:sp>
      <p:pic>
        <p:nvPicPr>
          <p:cNvPr id="3" name="Picture 3"/>
          <p:cNvPicPr>
            <a:picLocks noChangeAspect="1"/>
          </p:cNvPicPr>
          <p:nvPr/>
        </p:nvPicPr>
        <p:blipFill>
          <a:blip r:embed="rId2"/>
          <a:srcRect/>
          <a:stretch>
            <a:fillRect/>
          </a:stretch>
        </p:blipFill>
        <p:spPr>
          <a:xfrm>
            <a:off x="16574877" y="8421414"/>
            <a:ext cx="1368846" cy="14980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AFDAEE"/>
          </a:solidFill>
        </p:spPr>
      </p:sp>
      <p:sp>
        <p:nvSpPr>
          <p:cNvPr id="3" name="TextBox 3"/>
          <p:cNvSpPr txBox="1"/>
          <p:nvPr/>
        </p:nvSpPr>
        <p:spPr>
          <a:xfrm>
            <a:off x="1028700" y="3012476"/>
            <a:ext cx="16230600" cy="1552575"/>
          </a:xfrm>
          <a:prstGeom prst="rect">
            <a:avLst/>
          </a:prstGeom>
        </p:spPr>
        <p:txBody>
          <a:bodyPr lIns="0" tIns="0" rIns="0" bIns="0" rtlCol="0" anchor="t">
            <a:spAutoFit/>
          </a:bodyPr>
          <a:lstStyle/>
          <a:p>
            <a:pPr marL="1101090" lvl="1" indent="-550545">
              <a:lnSpc>
                <a:spcPts val="6120"/>
              </a:lnSpc>
              <a:buFont typeface="Arial"/>
              <a:buChar char="•"/>
            </a:pPr>
            <a:r>
              <a:rPr lang="en-US" sz="5100" spc="102">
                <a:solidFill>
                  <a:srgbClr val="FFFAFA"/>
                </a:solidFill>
                <a:latin typeface="Roboto"/>
              </a:rPr>
              <a:t>The worshipping community sees God for who he is, as he has been revealed. </a:t>
            </a:r>
          </a:p>
        </p:txBody>
      </p:sp>
      <p:sp>
        <p:nvSpPr>
          <p:cNvPr id="4" name="TextBox 4"/>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a:solidFill>
                  <a:srgbClr val="FFFAFA"/>
                </a:solidFill>
                <a:latin typeface="Roboto Bold"/>
              </a:rPr>
              <a:t>Worshipping...</a:t>
            </a:r>
          </a:p>
        </p:txBody>
      </p:sp>
      <p:sp>
        <p:nvSpPr>
          <p:cNvPr id="5" name="TextBox 5"/>
          <p:cNvSpPr txBox="1"/>
          <p:nvPr/>
        </p:nvSpPr>
        <p:spPr>
          <a:xfrm>
            <a:off x="1028700" y="9107108"/>
            <a:ext cx="14567502" cy="697992"/>
          </a:xfrm>
          <a:prstGeom prst="rect">
            <a:avLst/>
          </a:prstGeom>
        </p:spPr>
        <p:txBody>
          <a:bodyPr lIns="0" tIns="0" rIns="0" bIns="0" rtlCol="0" anchor="t">
            <a:spAutoFit/>
          </a:bodyPr>
          <a:lstStyle/>
          <a:p>
            <a:pPr>
              <a:lnSpc>
                <a:spcPts val="5814"/>
              </a:lnSpc>
            </a:pPr>
            <a:r>
              <a:rPr lang="en-US" sz="3800" spc="418">
                <a:solidFill>
                  <a:srgbClr val="FFFAFA"/>
                </a:solidFill>
                <a:latin typeface="Roboto Bold"/>
              </a:rPr>
              <a:t>1 JOHN 1:3</a:t>
            </a:r>
          </a:p>
        </p:txBody>
      </p:sp>
      <p:sp>
        <p:nvSpPr>
          <p:cNvPr id="6" name="TextBox 6"/>
          <p:cNvSpPr txBox="1"/>
          <p:nvPr/>
        </p:nvSpPr>
        <p:spPr>
          <a:xfrm>
            <a:off x="1028700" y="8421414"/>
            <a:ext cx="14567502" cy="600075"/>
          </a:xfrm>
          <a:prstGeom prst="rect">
            <a:avLst/>
          </a:prstGeom>
        </p:spPr>
        <p:txBody>
          <a:bodyPr lIns="0" tIns="0" rIns="0" bIns="0" rtlCol="0" anchor="t">
            <a:spAutoFit/>
          </a:bodyPr>
          <a:lstStyle/>
          <a:p>
            <a:pPr>
              <a:lnSpc>
                <a:spcPts val="4799"/>
              </a:lnSpc>
            </a:pPr>
            <a:r>
              <a:rPr lang="en-US" sz="3999" spc="79">
                <a:solidFill>
                  <a:srgbClr val="FFFAFA"/>
                </a:solidFill>
                <a:latin typeface="Roboto Italics"/>
              </a:rPr>
              <a:t>That which we have seen...</a:t>
            </a:r>
          </a:p>
        </p:txBody>
      </p:sp>
      <p:pic>
        <p:nvPicPr>
          <p:cNvPr id="7" name="Picture 7"/>
          <p:cNvPicPr>
            <a:picLocks noChangeAspect="1"/>
          </p:cNvPicPr>
          <p:nvPr/>
        </p:nvPicPr>
        <p:blipFill>
          <a:blip r:embed="rId2"/>
          <a:srcRect/>
          <a:stretch>
            <a:fillRect/>
          </a:stretch>
        </p:blipFill>
        <p:spPr>
          <a:xfrm>
            <a:off x="16574877" y="8421414"/>
            <a:ext cx="1368846" cy="14980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AFDAEE"/>
          </a:solidFill>
        </p:spPr>
      </p:sp>
      <p:sp>
        <p:nvSpPr>
          <p:cNvPr id="3" name="TextBox 3"/>
          <p:cNvSpPr txBox="1"/>
          <p:nvPr/>
        </p:nvSpPr>
        <p:spPr>
          <a:xfrm>
            <a:off x="1028700" y="3012476"/>
            <a:ext cx="16230600" cy="1552575"/>
          </a:xfrm>
          <a:prstGeom prst="rect">
            <a:avLst/>
          </a:prstGeom>
        </p:spPr>
        <p:txBody>
          <a:bodyPr lIns="0" tIns="0" rIns="0" bIns="0" rtlCol="0" anchor="t">
            <a:spAutoFit/>
          </a:bodyPr>
          <a:lstStyle/>
          <a:p>
            <a:pPr>
              <a:lnSpc>
                <a:spcPts val="6120"/>
              </a:lnSpc>
            </a:pPr>
            <a:r>
              <a:rPr lang="en-US" sz="5100" spc="102">
                <a:solidFill>
                  <a:srgbClr val="FFFAFA"/>
                </a:solidFill>
                <a:latin typeface="Roboto"/>
              </a:rPr>
              <a:t>2. The growing community hears the truth of God for what it is – truth from God! </a:t>
            </a:r>
          </a:p>
        </p:txBody>
      </p:sp>
      <p:sp>
        <p:nvSpPr>
          <p:cNvPr id="4" name="TextBox 4"/>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a:solidFill>
                  <a:srgbClr val="FFFAFA"/>
                </a:solidFill>
                <a:latin typeface="Roboto Bold"/>
              </a:rPr>
              <a:t>Growing...</a:t>
            </a:r>
          </a:p>
        </p:txBody>
      </p:sp>
      <p:sp>
        <p:nvSpPr>
          <p:cNvPr id="5" name="TextBox 5"/>
          <p:cNvSpPr txBox="1"/>
          <p:nvPr/>
        </p:nvSpPr>
        <p:spPr>
          <a:xfrm>
            <a:off x="1028700" y="9107108"/>
            <a:ext cx="14567502" cy="697992"/>
          </a:xfrm>
          <a:prstGeom prst="rect">
            <a:avLst/>
          </a:prstGeom>
        </p:spPr>
        <p:txBody>
          <a:bodyPr lIns="0" tIns="0" rIns="0" bIns="0" rtlCol="0" anchor="t">
            <a:spAutoFit/>
          </a:bodyPr>
          <a:lstStyle/>
          <a:p>
            <a:pPr>
              <a:lnSpc>
                <a:spcPts val="5814"/>
              </a:lnSpc>
            </a:pPr>
            <a:r>
              <a:rPr lang="en-US" sz="3800" spc="418">
                <a:solidFill>
                  <a:srgbClr val="FFFAFA"/>
                </a:solidFill>
                <a:latin typeface="Roboto Bold"/>
              </a:rPr>
              <a:t>1 JOHN 1:3</a:t>
            </a:r>
          </a:p>
        </p:txBody>
      </p:sp>
      <p:sp>
        <p:nvSpPr>
          <p:cNvPr id="6" name="TextBox 6"/>
          <p:cNvSpPr txBox="1"/>
          <p:nvPr/>
        </p:nvSpPr>
        <p:spPr>
          <a:xfrm>
            <a:off x="1028700" y="8421414"/>
            <a:ext cx="14567502" cy="600075"/>
          </a:xfrm>
          <a:prstGeom prst="rect">
            <a:avLst/>
          </a:prstGeom>
        </p:spPr>
        <p:txBody>
          <a:bodyPr lIns="0" tIns="0" rIns="0" bIns="0" rtlCol="0" anchor="t">
            <a:spAutoFit/>
          </a:bodyPr>
          <a:lstStyle/>
          <a:p>
            <a:pPr>
              <a:lnSpc>
                <a:spcPts val="4799"/>
              </a:lnSpc>
            </a:pPr>
            <a:r>
              <a:rPr lang="en-US" sz="3999" spc="79">
                <a:solidFill>
                  <a:srgbClr val="FFFAFA"/>
                </a:solidFill>
                <a:latin typeface="Roboto Italics"/>
              </a:rPr>
              <a:t>That which we have heard...</a:t>
            </a:r>
          </a:p>
        </p:txBody>
      </p:sp>
      <p:pic>
        <p:nvPicPr>
          <p:cNvPr id="7" name="Picture 7"/>
          <p:cNvPicPr>
            <a:picLocks noChangeAspect="1"/>
          </p:cNvPicPr>
          <p:nvPr/>
        </p:nvPicPr>
        <p:blipFill>
          <a:blip r:embed="rId2"/>
          <a:srcRect/>
          <a:stretch>
            <a:fillRect/>
          </a:stretch>
        </p:blipFill>
        <p:spPr>
          <a:xfrm>
            <a:off x="16574877" y="8421414"/>
            <a:ext cx="1368846" cy="14980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AFDAEE"/>
          </a:solidFill>
        </p:spPr>
      </p:sp>
      <p:sp>
        <p:nvSpPr>
          <p:cNvPr id="3" name="TextBox 3"/>
          <p:cNvSpPr txBox="1"/>
          <p:nvPr/>
        </p:nvSpPr>
        <p:spPr>
          <a:xfrm>
            <a:off x="1028700" y="3012476"/>
            <a:ext cx="16230600" cy="2324100"/>
          </a:xfrm>
          <a:prstGeom prst="rect">
            <a:avLst/>
          </a:prstGeom>
        </p:spPr>
        <p:txBody>
          <a:bodyPr lIns="0" tIns="0" rIns="0" bIns="0" rtlCol="0" anchor="t">
            <a:spAutoFit/>
          </a:bodyPr>
          <a:lstStyle/>
          <a:p>
            <a:pPr>
              <a:lnSpc>
                <a:spcPts val="6120"/>
              </a:lnSpc>
            </a:pPr>
            <a:r>
              <a:rPr lang="en-US" sz="5100" spc="102">
                <a:solidFill>
                  <a:srgbClr val="FFFAFA"/>
                </a:solidFill>
                <a:latin typeface="Roboto"/>
              </a:rPr>
              <a:t>3. The serving community proclaims what they saw and heard through selflessly serving their Lord and Savior. </a:t>
            </a:r>
          </a:p>
        </p:txBody>
      </p:sp>
      <p:sp>
        <p:nvSpPr>
          <p:cNvPr id="4" name="TextBox 4"/>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a:solidFill>
                  <a:srgbClr val="FFFAFA"/>
                </a:solidFill>
                <a:latin typeface="Roboto Bold"/>
              </a:rPr>
              <a:t>Serving...</a:t>
            </a:r>
          </a:p>
        </p:txBody>
      </p:sp>
      <p:sp>
        <p:nvSpPr>
          <p:cNvPr id="5" name="TextBox 5"/>
          <p:cNvSpPr txBox="1"/>
          <p:nvPr/>
        </p:nvSpPr>
        <p:spPr>
          <a:xfrm>
            <a:off x="1028700" y="9107108"/>
            <a:ext cx="14567502" cy="697992"/>
          </a:xfrm>
          <a:prstGeom prst="rect">
            <a:avLst/>
          </a:prstGeom>
        </p:spPr>
        <p:txBody>
          <a:bodyPr lIns="0" tIns="0" rIns="0" bIns="0" rtlCol="0" anchor="t">
            <a:spAutoFit/>
          </a:bodyPr>
          <a:lstStyle/>
          <a:p>
            <a:pPr>
              <a:lnSpc>
                <a:spcPts val="5814"/>
              </a:lnSpc>
            </a:pPr>
            <a:r>
              <a:rPr lang="en-US" sz="3800" spc="418">
                <a:solidFill>
                  <a:srgbClr val="FFFAFA"/>
                </a:solidFill>
                <a:latin typeface="Roboto Bold"/>
              </a:rPr>
              <a:t>1 JOHN 1:3</a:t>
            </a:r>
          </a:p>
        </p:txBody>
      </p:sp>
      <p:sp>
        <p:nvSpPr>
          <p:cNvPr id="6" name="TextBox 6"/>
          <p:cNvSpPr txBox="1"/>
          <p:nvPr/>
        </p:nvSpPr>
        <p:spPr>
          <a:xfrm>
            <a:off x="1009650" y="8421414"/>
            <a:ext cx="14567502" cy="600075"/>
          </a:xfrm>
          <a:prstGeom prst="rect">
            <a:avLst/>
          </a:prstGeom>
        </p:spPr>
        <p:txBody>
          <a:bodyPr lIns="0" tIns="0" rIns="0" bIns="0" rtlCol="0" anchor="t">
            <a:spAutoFit/>
          </a:bodyPr>
          <a:lstStyle/>
          <a:p>
            <a:pPr>
              <a:lnSpc>
                <a:spcPts val="4799"/>
              </a:lnSpc>
            </a:pPr>
            <a:r>
              <a:rPr lang="en-US" sz="3999" spc="79">
                <a:solidFill>
                  <a:srgbClr val="FFFAFA"/>
                </a:solidFill>
                <a:latin typeface="Roboto Italics"/>
              </a:rPr>
              <a:t>That which we have seen and heard we proclaim also to you.</a:t>
            </a:r>
          </a:p>
        </p:txBody>
      </p:sp>
      <p:pic>
        <p:nvPicPr>
          <p:cNvPr id="7" name="Picture 7"/>
          <p:cNvPicPr>
            <a:picLocks noChangeAspect="1"/>
          </p:cNvPicPr>
          <p:nvPr/>
        </p:nvPicPr>
        <p:blipFill>
          <a:blip r:embed="rId2"/>
          <a:srcRect/>
          <a:stretch>
            <a:fillRect/>
          </a:stretch>
        </p:blipFill>
        <p:spPr>
          <a:xfrm>
            <a:off x="16574877" y="8421414"/>
            <a:ext cx="1368846" cy="14980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TextBox 2"/>
          <p:cNvSpPr txBox="1"/>
          <p:nvPr/>
        </p:nvSpPr>
        <p:spPr>
          <a:xfrm>
            <a:off x="4903939" y="1384578"/>
            <a:ext cx="8480123" cy="2898015"/>
          </a:xfrm>
          <a:prstGeom prst="rect">
            <a:avLst/>
          </a:prstGeom>
        </p:spPr>
        <p:txBody>
          <a:bodyPr lIns="0" tIns="0" rIns="0" bIns="0" rtlCol="0" anchor="t">
            <a:spAutoFit/>
          </a:bodyPr>
          <a:lstStyle/>
          <a:p>
            <a:pPr algn="ctr">
              <a:lnSpc>
                <a:spcPts val="7020"/>
              </a:lnSpc>
            </a:pPr>
            <a:r>
              <a:rPr lang="en-US" sz="7020" u="sng">
                <a:solidFill>
                  <a:srgbClr val="FFFAFA"/>
                </a:solidFill>
                <a:latin typeface="Roboto Bold"/>
              </a:rPr>
              <a:t>Why do we proclaim this Jesus?</a:t>
            </a:r>
            <a:r>
              <a:rPr lang="en-US" sz="7020" u="sng">
                <a:solidFill>
                  <a:srgbClr val="FFFAFA"/>
                </a:solidFill>
                <a:latin typeface="Arimo Bold"/>
              </a:rPr>
              <a:t> </a:t>
            </a:r>
          </a:p>
          <a:p>
            <a:pPr>
              <a:lnSpc>
                <a:spcPts val="4420"/>
              </a:lnSpc>
            </a:pPr>
            <a:endParaRPr lang="en-US" sz="7020" u="sng">
              <a:solidFill>
                <a:srgbClr val="FFFAFA"/>
              </a:solidFill>
              <a:latin typeface="Arimo Bold"/>
            </a:endParaRPr>
          </a:p>
          <a:p>
            <a:pPr marL="0" lvl="0" indent="0" algn="l">
              <a:lnSpc>
                <a:spcPts val="4420"/>
              </a:lnSpc>
            </a:pPr>
            <a:endParaRPr lang="en-US" sz="7020" u="sng">
              <a:solidFill>
                <a:srgbClr val="FFFAFA"/>
              </a:solidFill>
              <a:latin typeface="Arimo Bold"/>
            </a:endParaRPr>
          </a:p>
        </p:txBody>
      </p:sp>
      <p:pic>
        <p:nvPicPr>
          <p:cNvPr id="3" name="Picture 3"/>
          <p:cNvPicPr>
            <a:picLocks noChangeAspect="1"/>
          </p:cNvPicPr>
          <p:nvPr/>
        </p:nvPicPr>
        <p:blipFill>
          <a:blip r:embed="rId2"/>
          <a:srcRect/>
          <a:stretch>
            <a:fillRect/>
          </a:stretch>
        </p:blipFill>
        <p:spPr>
          <a:xfrm>
            <a:off x="16574877" y="8421414"/>
            <a:ext cx="1368846" cy="1498053"/>
          </a:xfrm>
          <a:prstGeom prst="rect">
            <a:avLst/>
          </a:prstGeom>
        </p:spPr>
      </p:pic>
      <p:sp>
        <p:nvSpPr>
          <p:cNvPr id="4" name="TextBox 4"/>
          <p:cNvSpPr txBox="1"/>
          <p:nvPr/>
        </p:nvSpPr>
        <p:spPr>
          <a:xfrm>
            <a:off x="3098699" y="3488268"/>
            <a:ext cx="12953385" cy="3143357"/>
          </a:xfrm>
          <a:prstGeom prst="rect">
            <a:avLst/>
          </a:prstGeom>
        </p:spPr>
        <p:txBody>
          <a:bodyPr lIns="0" tIns="0" rIns="0" bIns="0" rtlCol="0" anchor="t">
            <a:spAutoFit/>
          </a:bodyPr>
          <a:lstStyle/>
          <a:p>
            <a:pPr algn="ctr">
              <a:lnSpc>
                <a:spcPts val="8394"/>
              </a:lnSpc>
            </a:pPr>
            <a:r>
              <a:rPr lang="en-US" sz="5995">
                <a:solidFill>
                  <a:srgbClr val="FFFAFA"/>
                </a:solidFill>
                <a:latin typeface="Roboto Condensed"/>
              </a:rPr>
              <a:t>So that others may have true fellowship with us just as we have true fellowship with the Father and the Son.</a:t>
            </a:r>
            <a:r>
              <a:rPr lang="en-US" sz="5995">
                <a:solidFill>
                  <a:srgbClr val="FFFAFA"/>
                </a:solidFill>
                <a:latin typeface="Arimo"/>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AFDAEE"/>
          </a:solidFill>
        </p:spPr>
      </p:sp>
      <p:sp>
        <p:nvSpPr>
          <p:cNvPr id="3" name="TextBox 3"/>
          <p:cNvSpPr txBox="1"/>
          <p:nvPr/>
        </p:nvSpPr>
        <p:spPr>
          <a:xfrm>
            <a:off x="1028700" y="2745776"/>
            <a:ext cx="16230600" cy="6121527"/>
          </a:xfrm>
          <a:prstGeom prst="rect">
            <a:avLst/>
          </a:prstGeom>
        </p:spPr>
        <p:txBody>
          <a:bodyPr lIns="0" tIns="0" rIns="0" bIns="0" rtlCol="0" anchor="t">
            <a:spAutoFit/>
          </a:bodyPr>
          <a:lstStyle/>
          <a:p>
            <a:pPr>
              <a:lnSpc>
                <a:spcPts val="9894"/>
              </a:lnSpc>
            </a:pPr>
            <a:r>
              <a:rPr lang="en-US" sz="5100" spc="102">
                <a:solidFill>
                  <a:srgbClr val="FFFAFA"/>
                </a:solidFill>
                <a:latin typeface="Roboto"/>
              </a:rPr>
              <a:t>1. Fellowship</a:t>
            </a:r>
          </a:p>
          <a:p>
            <a:pPr>
              <a:lnSpc>
                <a:spcPts val="9894"/>
              </a:lnSpc>
            </a:pPr>
            <a:r>
              <a:rPr lang="en-US" sz="5100" spc="102">
                <a:solidFill>
                  <a:srgbClr val="FFFAFA"/>
                </a:solidFill>
                <a:latin typeface="Roboto"/>
              </a:rPr>
              <a:t>2. Sharing</a:t>
            </a:r>
          </a:p>
          <a:p>
            <a:pPr>
              <a:lnSpc>
                <a:spcPts val="9894"/>
              </a:lnSpc>
            </a:pPr>
            <a:r>
              <a:rPr lang="en-US" sz="5100" spc="102">
                <a:solidFill>
                  <a:srgbClr val="FFFAFA"/>
                </a:solidFill>
                <a:latin typeface="Roboto"/>
              </a:rPr>
              <a:t>3. Participation </a:t>
            </a:r>
          </a:p>
          <a:p>
            <a:pPr>
              <a:lnSpc>
                <a:spcPts val="9894"/>
              </a:lnSpc>
            </a:pPr>
            <a:r>
              <a:rPr lang="en-US" sz="5100" spc="102">
                <a:solidFill>
                  <a:srgbClr val="FFFAFA"/>
                </a:solidFill>
                <a:latin typeface="Roboto"/>
              </a:rPr>
              <a:t>4. Common</a:t>
            </a:r>
          </a:p>
          <a:p>
            <a:pPr>
              <a:lnSpc>
                <a:spcPts val="9894"/>
              </a:lnSpc>
            </a:pPr>
            <a:endParaRPr lang="en-US" sz="5100" spc="102">
              <a:solidFill>
                <a:srgbClr val="FFFAFA"/>
              </a:solidFill>
              <a:latin typeface="Roboto"/>
            </a:endParaRPr>
          </a:p>
        </p:txBody>
      </p:sp>
      <p:pic>
        <p:nvPicPr>
          <p:cNvPr id="4" name="Picture 4"/>
          <p:cNvPicPr>
            <a:picLocks noChangeAspect="1"/>
          </p:cNvPicPr>
          <p:nvPr/>
        </p:nvPicPr>
        <p:blipFill>
          <a:blip r:embed="rId2"/>
          <a:srcRect/>
          <a:stretch>
            <a:fillRect/>
          </a:stretch>
        </p:blipFill>
        <p:spPr>
          <a:xfrm>
            <a:off x="16574877" y="8421414"/>
            <a:ext cx="1368846" cy="1498053"/>
          </a:xfrm>
          <a:prstGeom prst="rect">
            <a:avLst/>
          </a:prstGeom>
        </p:spPr>
      </p:pic>
      <p:sp>
        <p:nvSpPr>
          <p:cNvPr id="5" name="TextBox 5"/>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a:solidFill>
                  <a:srgbClr val="FFFAFA"/>
                </a:solidFill>
                <a:latin typeface="Roboto Bold"/>
              </a:rPr>
              <a:t>'koinonia’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574877" y="8421414"/>
            <a:ext cx="1368846" cy="1498053"/>
          </a:xfrm>
          <a:prstGeom prst="rect">
            <a:avLst/>
          </a:prstGeom>
        </p:spPr>
      </p:pic>
      <p:grpSp>
        <p:nvGrpSpPr>
          <p:cNvPr id="3" name="Group 3"/>
          <p:cNvGrpSpPr/>
          <p:nvPr/>
        </p:nvGrpSpPr>
        <p:grpSpPr>
          <a:xfrm>
            <a:off x="2174428" y="1477689"/>
            <a:ext cx="13939144" cy="6943725"/>
            <a:chOff x="0" y="0"/>
            <a:chExt cx="4715217" cy="2348865"/>
          </a:xfrm>
        </p:grpSpPr>
        <p:sp>
          <p:nvSpPr>
            <p:cNvPr id="4" name="Freeform 4"/>
            <p:cNvSpPr/>
            <p:nvPr/>
          </p:nvSpPr>
          <p:spPr>
            <a:xfrm>
              <a:off x="0" y="0"/>
              <a:ext cx="4715217" cy="2348865"/>
            </a:xfrm>
            <a:custGeom>
              <a:avLst/>
              <a:gdLst/>
              <a:ahLst/>
              <a:cxnLst/>
              <a:rect l="l" t="t" r="r" b="b"/>
              <a:pathLst>
                <a:path w="4715217" h="2348865">
                  <a:moveTo>
                    <a:pt x="0" y="0"/>
                  </a:moveTo>
                  <a:lnTo>
                    <a:pt x="0" y="2348865"/>
                  </a:lnTo>
                  <a:lnTo>
                    <a:pt x="4715217" y="2348865"/>
                  </a:lnTo>
                  <a:lnTo>
                    <a:pt x="4715217" y="0"/>
                  </a:lnTo>
                  <a:lnTo>
                    <a:pt x="0" y="0"/>
                  </a:lnTo>
                  <a:close/>
                  <a:moveTo>
                    <a:pt x="4654257" y="2287905"/>
                  </a:moveTo>
                  <a:lnTo>
                    <a:pt x="59690" y="2287905"/>
                  </a:lnTo>
                  <a:lnTo>
                    <a:pt x="59690" y="59690"/>
                  </a:lnTo>
                  <a:lnTo>
                    <a:pt x="4654257" y="59690"/>
                  </a:lnTo>
                  <a:lnTo>
                    <a:pt x="4654257" y="2287905"/>
                  </a:lnTo>
                  <a:close/>
                </a:path>
              </a:pathLst>
            </a:custGeom>
            <a:solidFill>
              <a:srgbClr val="AFDAEE"/>
            </a:solidFill>
          </p:spPr>
        </p:sp>
      </p:grpSp>
      <p:sp>
        <p:nvSpPr>
          <p:cNvPr id="5" name="TextBox 5"/>
          <p:cNvSpPr txBox="1"/>
          <p:nvPr/>
        </p:nvSpPr>
        <p:spPr>
          <a:xfrm>
            <a:off x="2174428" y="2292350"/>
            <a:ext cx="13939144" cy="5835651"/>
          </a:xfrm>
          <a:prstGeom prst="rect">
            <a:avLst/>
          </a:prstGeom>
        </p:spPr>
        <p:txBody>
          <a:bodyPr lIns="0" tIns="0" rIns="0" bIns="0" rtlCol="0" anchor="t">
            <a:spAutoFit/>
          </a:bodyPr>
          <a:lstStyle/>
          <a:p>
            <a:pPr algn="ctr">
              <a:lnSpc>
                <a:spcPts val="7500"/>
              </a:lnSpc>
            </a:pPr>
            <a:r>
              <a:rPr lang="en-US" sz="7500">
                <a:solidFill>
                  <a:srgbClr val="FFFAFA"/>
                </a:solidFill>
                <a:latin typeface="Roboto"/>
              </a:rPr>
              <a:t>Fellowship Church exists to help you and to help others worship, grow and serve the Lord in true 'koinonia', in true biblical community.</a:t>
            </a:r>
          </a:p>
          <a:p>
            <a:pPr marL="0" lvl="0" indent="0" algn="ctr">
              <a:lnSpc>
                <a:spcPts val="8000"/>
              </a:lnSpc>
            </a:pPr>
            <a:endParaRPr lang="en-US" sz="7500">
              <a:solidFill>
                <a:srgbClr val="FFFAFA"/>
              </a:solidFill>
              <a:latin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TextBox 2"/>
          <p:cNvSpPr txBox="1"/>
          <p:nvPr/>
        </p:nvSpPr>
        <p:spPr>
          <a:xfrm>
            <a:off x="1370911" y="2947352"/>
            <a:ext cx="15546177" cy="4535170"/>
          </a:xfrm>
          <a:prstGeom prst="rect">
            <a:avLst/>
          </a:prstGeom>
        </p:spPr>
        <p:txBody>
          <a:bodyPr lIns="0" tIns="0" rIns="0" bIns="0" rtlCol="0" anchor="t">
            <a:spAutoFit/>
          </a:bodyPr>
          <a:lstStyle/>
          <a:p>
            <a:pPr algn="ctr">
              <a:lnSpc>
                <a:spcPts val="8500"/>
              </a:lnSpc>
            </a:pPr>
            <a:endParaRPr/>
          </a:p>
          <a:p>
            <a:pPr algn="ctr">
              <a:lnSpc>
                <a:spcPts val="8500"/>
              </a:lnSpc>
            </a:pPr>
            <a:r>
              <a:rPr lang="en-US" sz="8500">
                <a:solidFill>
                  <a:srgbClr val="FFFAFA"/>
                </a:solidFill>
                <a:latin typeface="Roboto"/>
              </a:rPr>
              <a:t>What does a church like that share in common?</a:t>
            </a:r>
          </a:p>
          <a:p>
            <a:pPr marL="0" lvl="0" indent="0" algn="ctr">
              <a:lnSpc>
                <a:spcPts val="9600"/>
              </a:lnSpc>
            </a:pPr>
            <a:endParaRPr lang="en-US" sz="8500">
              <a:solidFill>
                <a:srgbClr val="FFFAFA"/>
              </a:solidFill>
              <a:latin typeface="Roboto"/>
            </a:endParaRPr>
          </a:p>
        </p:txBody>
      </p:sp>
      <p:pic>
        <p:nvPicPr>
          <p:cNvPr id="3" name="Picture 3"/>
          <p:cNvPicPr>
            <a:picLocks noChangeAspect="1"/>
          </p:cNvPicPr>
          <p:nvPr/>
        </p:nvPicPr>
        <p:blipFill>
          <a:blip r:embed="rId2"/>
          <a:srcRect/>
          <a:stretch>
            <a:fillRect/>
          </a:stretch>
        </p:blipFill>
        <p:spPr>
          <a:xfrm>
            <a:off x="16574877" y="8421414"/>
            <a:ext cx="1368846" cy="149805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574877" y="8421414"/>
            <a:ext cx="1368846" cy="1498053"/>
          </a:xfrm>
          <a:prstGeom prst="rect">
            <a:avLst/>
          </a:prstGeom>
        </p:spPr>
      </p:pic>
      <p:sp>
        <p:nvSpPr>
          <p:cNvPr id="3" name="TextBox 3"/>
          <p:cNvSpPr txBox="1"/>
          <p:nvPr/>
        </p:nvSpPr>
        <p:spPr>
          <a:xfrm>
            <a:off x="1415143" y="3063875"/>
            <a:ext cx="15457714" cy="3089275"/>
          </a:xfrm>
          <a:prstGeom prst="rect">
            <a:avLst/>
          </a:prstGeom>
        </p:spPr>
        <p:txBody>
          <a:bodyPr lIns="0" tIns="0" rIns="0" bIns="0" rtlCol="0" anchor="t">
            <a:spAutoFit/>
          </a:bodyPr>
          <a:lstStyle/>
          <a:p>
            <a:pPr algn="ctr">
              <a:lnSpc>
                <a:spcPts val="8000"/>
              </a:lnSpc>
            </a:pPr>
            <a:r>
              <a:rPr lang="en-US" sz="8000">
                <a:solidFill>
                  <a:srgbClr val="FFFAFA"/>
                </a:solidFill>
                <a:latin typeface="Roboto"/>
              </a:rPr>
              <a:t>1) Commitment to gospel-centered ministry as a church. </a:t>
            </a:r>
          </a:p>
          <a:p>
            <a:pPr marL="0" lvl="0" indent="0" algn="ctr">
              <a:lnSpc>
                <a:spcPts val="8000"/>
              </a:lnSpc>
            </a:pPr>
            <a:endParaRPr lang="en-US" sz="8000">
              <a:solidFill>
                <a:srgbClr val="FFFAFA"/>
              </a:solidFill>
              <a:latin typeface="Roboto"/>
            </a:endParaRPr>
          </a:p>
        </p:txBody>
      </p:sp>
      <p:sp>
        <p:nvSpPr>
          <p:cNvPr id="4" name="AutoShape 4"/>
          <p:cNvSpPr/>
          <p:nvPr/>
        </p:nvSpPr>
        <p:spPr>
          <a:xfrm>
            <a:off x="3678402" y="5752675"/>
            <a:ext cx="10931196" cy="182680"/>
          </a:xfrm>
          <a:prstGeom prst="rect">
            <a:avLst/>
          </a:prstGeom>
          <a:solidFill>
            <a:srgbClr val="AFDAEE"/>
          </a:solid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9180" b="14569"/>
          <a:stretch>
            <a:fillRect/>
          </a:stretch>
        </p:blipFill>
        <p:spPr>
          <a:xfrm>
            <a:off x="0" y="0"/>
            <a:ext cx="18288000" cy="10287000"/>
          </a:xfrm>
          <a:prstGeom prst="rect">
            <a:avLst/>
          </a:prstGeom>
        </p:spPr>
      </p:pic>
      <p:sp>
        <p:nvSpPr>
          <p:cNvPr id="3" name="TextBox 3"/>
          <p:cNvSpPr txBox="1"/>
          <p:nvPr/>
        </p:nvSpPr>
        <p:spPr>
          <a:xfrm>
            <a:off x="4013225" y="2765425"/>
            <a:ext cx="10261550" cy="4279900"/>
          </a:xfrm>
          <a:prstGeom prst="rect">
            <a:avLst/>
          </a:prstGeom>
        </p:spPr>
        <p:txBody>
          <a:bodyPr lIns="0" tIns="0" rIns="0" bIns="0" rtlCol="0" anchor="t">
            <a:spAutoFit/>
          </a:bodyPr>
          <a:lstStyle/>
          <a:p>
            <a:pPr algn="ctr">
              <a:lnSpc>
                <a:spcPts val="34999"/>
              </a:lnSpc>
            </a:pPr>
            <a:r>
              <a:rPr lang="en-US" sz="24999">
                <a:solidFill>
                  <a:srgbClr val="FFFFFF"/>
                </a:solidFill>
                <a:latin typeface="Regular Brush"/>
              </a:rPr>
              <a:t>2022</a:t>
            </a:r>
          </a:p>
        </p:txBody>
      </p:sp>
      <p:pic>
        <p:nvPicPr>
          <p:cNvPr id="4" name="Picture 4"/>
          <p:cNvPicPr>
            <a:picLocks noChangeAspect="1"/>
          </p:cNvPicPr>
          <p:nvPr/>
        </p:nvPicPr>
        <p:blipFill>
          <a:blip r:embed="rId3"/>
          <a:srcRect/>
          <a:stretch>
            <a:fillRect/>
          </a:stretch>
        </p:blipFill>
        <p:spPr>
          <a:xfrm>
            <a:off x="14439074" y="342678"/>
            <a:ext cx="3608451" cy="1231684"/>
          </a:xfrm>
          <a:prstGeom prst="rect">
            <a:avLst/>
          </a:prstGeom>
        </p:spPr>
      </p:pic>
      <p:sp>
        <p:nvSpPr>
          <p:cNvPr id="5" name="TextBox 5"/>
          <p:cNvSpPr txBox="1"/>
          <p:nvPr/>
        </p:nvSpPr>
        <p:spPr>
          <a:xfrm>
            <a:off x="-631763" y="8054975"/>
            <a:ext cx="19551525" cy="1203325"/>
          </a:xfrm>
          <a:prstGeom prst="rect">
            <a:avLst/>
          </a:prstGeom>
        </p:spPr>
        <p:txBody>
          <a:bodyPr lIns="0" tIns="0" rIns="0" bIns="0" rtlCol="0" anchor="t">
            <a:spAutoFit/>
          </a:bodyPr>
          <a:lstStyle/>
          <a:p>
            <a:pPr marL="0" lvl="0" indent="0" algn="ctr">
              <a:lnSpc>
                <a:spcPts val="9799"/>
              </a:lnSpc>
              <a:spcBef>
                <a:spcPct val="0"/>
              </a:spcBef>
            </a:pPr>
            <a:r>
              <a:rPr lang="en-US" sz="6999" spc="209">
                <a:solidFill>
                  <a:srgbClr val="FFFFFF"/>
                </a:solidFill>
                <a:latin typeface="Roboto Bold"/>
              </a:rPr>
              <a:t>WHY COMMUNITY?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574877" y="8421414"/>
            <a:ext cx="1368846" cy="1498053"/>
          </a:xfrm>
          <a:prstGeom prst="rect">
            <a:avLst/>
          </a:prstGeom>
        </p:spPr>
      </p:pic>
      <p:sp>
        <p:nvSpPr>
          <p:cNvPr id="3" name="TextBox 3"/>
          <p:cNvSpPr txBox="1"/>
          <p:nvPr/>
        </p:nvSpPr>
        <p:spPr>
          <a:xfrm>
            <a:off x="1746983" y="3196611"/>
            <a:ext cx="14794035" cy="3089275"/>
          </a:xfrm>
          <a:prstGeom prst="rect">
            <a:avLst/>
          </a:prstGeom>
        </p:spPr>
        <p:txBody>
          <a:bodyPr lIns="0" tIns="0" rIns="0" bIns="0" rtlCol="0" anchor="t">
            <a:spAutoFit/>
          </a:bodyPr>
          <a:lstStyle/>
          <a:p>
            <a:pPr algn="ctr">
              <a:lnSpc>
                <a:spcPts val="8000"/>
              </a:lnSpc>
            </a:pPr>
            <a:r>
              <a:rPr lang="en-US" sz="8000">
                <a:solidFill>
                  <a:srgbClr val="FFFAFA"/>
                </a:solidFill>
                <a:latin typeface="Roboto"/>
              </a:rPr>
              <a:t>2) Commitment to God-centered worship. </a:t>
            </a:r>
          </a:p>
          <a:p>
            <a:pPr marL="0" lvl="0" indent="0" algn="ctr">
              <a:lnSpc>
                <a:spcPts val="8000"/>
              </a:lnSpc>
            </a:pPr>
            <a:endParaRPr lang="en-US" sz="8000">
              <a:solidFill>
                <a:srgbClr val="FFFAFA"/>
              </a:solidFill>
              <a:latin typeface="Roboto"/>
            </a:endParaRPr>
          </a:p>
        </p:txBody>
      </p:sp>
      <p:sp>
        <p:nvSpPr>
          <p:cNvPr id="4" name="AutoShape 4"/>
          <p:cNvSpPr/>
          <p:nvPr/>
        </p:nvSpPr>
        <p:spPr>
          <a:xfrm>
            <a:off x="3678402" y="5752675"/>
            <a:ext cx="10931196" cy="182680"/>
          </a:xfrm>
          <a:prstGeom prst="rect">
            <a:avLst/>
          </a:prstGeom>
          <a:solidFill>
            <a:srgbClr val="AFDAEE"/>
          </a:solid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574877" y="8421414"/>
            <a:ext cx="1368846" cy="1498053"/>
          </a:xfrm>
          <a:prstGeom prst="rect">
            <a:avLst/>
          </a:prstGeom>
        </p:spPr>
      </p:pic>
      <p:sp>
        <p:nvSpPr>
          <p:cNvPr id="3" name="TextBox 3"/>
          <p:cNvSpPr txBox="1"/>
          <p:nvPr/>
        </p:nvSpPr>
        <p:spPr>
          <a:xfrm>
            <a:off x="1746983" y="3262979"/>
            <a:ext cx="14794035" cy="3089275"/>
          </a:xfrm>
          <a:prstGeom prst="rect">
            <a:avLst/>
          </a:prstGeom>
        </p:spPr>
        <p:txBody>
          <a:bodyPr lIns="0" tIns="0" rIns="0" bIns="0" rtlCol="0" anchor="t">
            <a:spAutoFit/>
          </a:bodyPr>
          <a:lstStyle/>
          <a:p>
            <a:pPr algn="ctr">
              <a:lnSpc>
                <a:spcPts val="8000"/>
              </a:lnSpc>
            </a:pPr>
            <a:r>
              <a:rPr lang="en-US" sz="8000">
                <a:solidFill>
                  <a:srgbClr val="FFFAFA"/>
                </a:solidFill>
                <a:latin typeface="Roboto"/>
              </a:rPr>
              <a:t>3) Commitment to making disciples in community. </a:t>
            </a:r>
          </a:p>
          <a:p>
            <a:pPr marL="0" lvl="0" indent="0" algn="ctr">
              <a:lnSpc>
                <a:spcPts val="8000"/>
              </a:lnSpc>
            </a:pPr>
            <a:endParaRPr lang="en-US" sz="8000">
              <a:solidFill>
                <a:srgbClr val="FFFAFA"/>
              </a:solidFill>
              <a:latin typeface="Roboto"/>
            </a:endParaRPr>
          </a:p>
        </p:txBody>
      </p:sp>
      <p:sp>
        <p:nvSpPr>
          <p:cNvPr id="4" name="AutoShape 4"/>
          <p:cNvSpPr/>
          <p:nvPr/>
        </p:nvSpPr>
        <p:spPr>
          <a:xfrm>
            <a:off x="3678402" y="5752675"/>
            <a:ext cx="10931196" cy="182680"/>
          </a:xfrm>
          <a:prstGeom prst="rect">
            <a:avLst/>
          </a:prstGeom>
          <a:solidFill>
            <a:srgbClr val="AFDAEE"/>
          </a:solid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574877" y="8421414"/>
            <a:ext cx="1368846" cy="1498053"/>
          </a:xfrm>
          <a:prstGeom prst="rect">
            <a:avLst/>
          </a:prstGeom>
        </p:spPr>
      </p:pic>
      <p:sp>
        <p:nvSpPr>
          <p:cNvPr id="3" name="TextBox 3"/>
          <p:cNvSpPr txBox="1"/>
          <p:nvPr/>
        </p:nvSpPr>
        <p:spPr>
          <a:xfrm>
            <a:off x="1558283" y="2206289"/>
            <a:ext cx="15701017" cy="4153030"/>
          </a:xfrm>
          <a:prstGeom prst="rect">
            <a:avLst/>
          </a:prstGeom>
        </p:spPr>
        <p:txBody>
          <a:bodyPr lIns="0" tIns="0" rIns="0" bIns="0" rtlCol="0" anchor="t">
            <a:spAutoFit/>
          </a:bodyPr>
          <a:lstStyle/>
          <a:p>
            <a:pPr algn="ctr">
              <a:lnSpc>
                <a:spcPts val="8102"/>
              </a:lnSpc>
            </a:pPr>
            <a:r>
              <a:rPr lang="en-US" sz="8102">
                <a:solidFill>
                  <a:srgbClr val="FFFAFA"/>
                </a:solidFill>
                <a:latin typeface="Roboto"/>
              </a:rPr>
              <a:t>4) Commitment to serving the Lord and his church with our gifts, skills and talents. </a:t>
            </a:r>
          </a:p>
          <a:p>
            <a:pPr marL="0" lvl="0" indent="0" algn="ctr">
              <a:lnSpc>
                <a:spcPts val="8102"/>
              </a:lnSpc>
            </a:pPr>
            <a:endParaRPr lang="en-US" sz="8102">
              <a:solidFill>
                <a:srgbClr val="FFFAFA"/>
              </a:solidFill>
              <a:latin typeface="Roboto"/>
            </a:endParaRPr>
          </a:p>
        </p:txBody>
      </p:sp>
      <p:sp>
        <p:nvSpPr>
          <p:cNvPr id="4" name="AutoShape 4"/>
          <p:cNvSpPr/>
          <p:nvPr/>
        </p:nvSpPr>
        <p:spPr>
          <a:xfrm>
            <a:off x="3678402" y="5752675"/>
            <a:ext cx="10931196" cy="182680"/>
          </a:xfrm>
          <a:prstGeom prst="rect">
            <a:avLst/>
          </a:prstGeom>
          <a:solidFill>
            <a:srgbClr val="AFDAEE"/>
          </a:solidFill>
        </p:spPr>
      </p:sp>
      <p:sp>
        <p:nvSpPr>
          <p:cNvPr id="5" name="TextBox 5"/>
          <p:cNvSpPr txBox="1"/>
          <p:nvPr/>
        </p:nvSpPr>
        <p:spPr>
          <a:xfrm>
            <a:off x="2522592" y="6245019"/>
            <a:ext cx="13242815" cy="3551237"/>
          </a:xfrm>
          <a:prstGeom prst="rect">
            <a:avLst/>
          </a:prstGeom>
        </p:spPr>
        <p:txBody>
          <a:bodyPr lIns="0" tIns="0" rIns="0" bIns="0" rtlCol="0" anchor="t">
            <a:spAutoFit/>
          </a:bodyPr>
          <a:lstStyle/>
          <a:p>
            <a:pPr algn="ctr">
              <a:lnSpc>
                <a:spcPts val="7437"/>
              </a:lnSpc>
            </a:pPr>
            <a:r>
              <a:rPr lang="en-US" sz="5312">
                <a:solidFill>
                  <a:srgbClr val="FFFAFA"/>
                </a:solidFill>
                <a:latin typeface="Roboto Condensed"/>
              </a:rPr>
              <a:t>Truly, truly, I say to you, a servant is not greater than his master. </a:t>
            </a:r>
          </a:p>
          <a:p>
            <a:pPr algn="ctr">
              <a:lnSpc>
                <a:spcPts val="5897"/>
              </a:lnSpc>
            </a:pPr>
            <a:r>
              <a:rPr lang="en-US" sz="4212">
                <a:solidFill>
                  <a:srgbClr val="FFFAFA"/>
                </a:solidFill>
                <a:latin typeface="Roboto Condensed Bold"/>
              </a:rPr>
              <a:t>John 13:16</a:t>
            </a:r>
          </a:p>
          <a:p>
            <a:pPr algn="ctr">
              <a:lnSpc>
                <a:spcPts val="7437"/>
              </a:lnSpc>
            </a:pPr>
            <a:endParaRPr lang="en-US" sz="4212">
              <a:solidFill>
                <a:srgbClr val="FFFAFA"/>
              </a:solidFill>
              <a:latin typeface="Roboto Condensed 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574877" y="8421414"/>
            <a:ext cx="1368846" cy="1498053"/>
          </a:xfrm>
          <a:prstGeom prst="rect">
            <a:avLst/>
          </a:prstGeom>
        </p:spPr>
      </p:pic>
      <p:sp>
        <p:nvSpPr>
          <p:cNvPr id="3" name="TextBox 3"/>
          <p:cNvSpPr txBox="1"/>
          <p:nvPr/>
        </p:nvSpPr>
        <p:spPr>
          <a:xfrm>
            <a:off x="1459411" y="2173105"/>
            <a:ext cx="15369177" cy="4153030"/>
          </a:xfrm>
          <a:prstGeom prst="rect">
            <a:avLst/>
          </a:prstGeom>
        </p:spPr>
        <p:txBody>
          <a:bodyPr lIns="0" tIns="0" rIns="0" bIns="0" rtlCol="0" anchor="t">
            <a:spAutoFit/>
          </a:bodyPr>
          <a:lstStyle/>
          <a:p>
            <a:pPr algn="ctr">
              <a:lnSpc>
                <a:spcPts val="8102"/>
              </a:lnSpc>
            </a:pPr>
            <a:r>
              <a:rPr lang="en-US" sz="8102">
                <a:solidFill>
                  <a:srgbClr val="FFFAFA"/>
                </a:solidFill>
                <a:latin typeface="Roboto"/>
              </a:rPr>
              <a:t>5) Commitment to God’s truth and to cultural engagement with that truth.</a:t>
            </a:r>
          </a:p>
          <a:p>
            <a:pPr marL="0" lvl="0" indent="0" algn="ctr">
              <a:lnSpc>
                <a:spcPts val="8102"/>
              </a:lnSpc>
            </a:pPr>
            <a:endParaRPr lang="en-US" sz="8102">
              <a:solidFill>
                <a:srgbClr val="FFFAFA"/>
              </a:solidFill>
              <a:latin typeface="Roboto"/>
            </a:endParaRPr>
          </a:p>
        </p:txBody>
      </p:sp>
      <p:sp>
        <p:nvSpPr>
          <p:cNvPr id="4" name="AutoShape 4"/>
          <p:cNvSpPr/>
          <p:nvPr/>
        </p:nvSpPr>
        <p:spPr>
          <a:xfrm>
            <a:off x="3678402" y="5752675"/>
            <a:ext cx="10931196" cy="182680"/>
          </a:xfrm>
          <a:prstGeom prst="rect">
            <a:avLst/>
          </a:prstGeom>
          <a:solidFill>
            <a:srgbClr val="AFDAEE"/>
          </a:solid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574877" y="8421414"/>
            <a:ext cx="1368846" cy="1498053"/>
          </a:xfrm>
          <a:prstGeom prst="rect">
            <a:avLst/>
          </a:prstGeom>
        </p:spPr>
      </p:pic>
      <p:sp>
        <p:nvSpPr>
          <p:cNvPr id="3" name="TextBox 3"/>
          <p:cNvSpPr txBox="1"/>
          <p:nvPr/>
        </p:nvSpPr>
        <p:spPr>
          <a:xfrm>
            <a:off x="1459411" y="2173105"/>
            <a:ext cx="15369177" cy="4153030"/>
          </a:xfrm>
          <a:prstGeom prst="rect">
            <a:avLst/>
          </a:prstGeom>
        </p:spPr>
        <p:txBody>
          <a:bodyPr lIns="0" tIns="0" rIns="0" bIns="0" rtlCol="0" anchor="t">
            <a:spAutoFit/>
          </a:bodyPr>
          <a:lstStyle/>
          <a:p>
            <a:pPr algn="ctr">
              <a:lnSpc>
                <a:spcPts val="8102"/>
              </a:lnSpc>
            </a:pPr>
            <a:r>
              <a:rPr lang="en-US" sz="8102">
                <a:solidFill>
                  <a:srgbClr val="FFFAFA"/>
                </a:solidFill>
                <a:latin typeface="Roboto"/>
              </a:rPr>
              <a:t>5) Commitment to God’s truth and to cultural engagement with that truth.</a:t>
            </a:r>
          </a:p>
          <a:p>
            <a:pPr marL="0" lvl="0" indent="0" algn="ctr">
              <a:lnSpc>
                <a:spcPts val="8102"/>
              </a:lnSpc>
            </a:pPr>
            <a:endParaRPr lang="en-US" sz="8102">
              <a:solidFill>
                <a:srgbClr val="FFFAFA"/>
              </a:solidFill>
              <a:latin typeface="Roboto"/>
            </a:endParaRPr>
          </a:p>
        </p:txBody>
      </p:sp>
      <p:sp>
        <p:nvSpPr>
          <p:cNvPr id="4" name="AutoShape 4"/>
          <p:cNvSpPr/>
          <p:nvPr/>
        </p:nvSpPr>
        <p:spPr>
          <a:xfrm>
            <a:off x="3678402" y="5752675"/>
            <a:ext cx="10931196" cy="182680"/>
          </a:xfrm>
          <a:prstGeom prst="rect">
            <a:avLst/>
          </a:prstGeom>
          <a:solidFill>
            <a:srgbClr val="AFDAEE"/>
          </a:solidFill>
        </p:spPr>
      </p:sp>
      <p:sp>
        <p:nvSpPr>
          <p:cNvPr id="5" name="TextBox 5"/>
          <p:cNvSpPr txBox="1"/>
          <p:nvPr/>
        </p:nvSpPr>
        <p:spPr>
          <a:xfrm>
            <a:off x="1806253" y="6230885"/>
            <a:ext cx="14675495" cy="1438911"/>
          </a:xfrm>
          <a:prstGeom prst="rect">
            <a:avLst/>
          </a:prstGeom>
        </p:spPr>
        <p:txBody>
          <a:bodyPr lIns="0" tIns="0" rIns="0" bIns="0" rtlCol="0" anchor="t">
            <a:spAutoFit/>
          </a:bodyPr>
          <a:lstStyle/>
          <a:p>
            <a:pPr algn="ctr">
              <a:lnSpc>
                <a:spcPts val="6299"/>
              </a:lnSpc>
            </a:pPr>
            <a:r>
              <a:rPr lang="en-US" sz="4499">
                <a:solidFill>
                  <a:srgbClr val="FFFAFA"/>
                </a:solidFill>
                <a:latin typeface="Roboto Condensed"/>
              </a:rPr>
              <a:t>When the Spirit of truth comes, he will guide you into all the truth. </a:t>
            </a:r>
          </a:p>
          <a:p>
            <a:pPr algn="ctr">
              <a:lnSpc>
                <a:spcPts val="5179"/>
              </a:lnSpc>
            </a:pPr>
            <a:r>
              <a:rPr lang="en-US" sz="3699">
                <a:solidFill>
                  <a:srgbClr val="FFFAFA"/>
                </a:solidFill>
                <a:latin typeface="Roboto Condensed Bold"/>
              </a:rPr>
              <a:t>John 16:13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574877" y="8421414"/>
            <a:ext cx="1368846" cy="1498053"/>
          </a:xfrm>
          <a:prstGeom prst="rect">
            <a:avLst/>
          </a:prstGeom>
        </p:spPr>
      </p:pic>
      <p:sp>
        <p:nvSpPr>
          <p:cNvPr id="3" name="TextBox 3"/>
          <p:cNvSpPr txBox="1"/>
          <p:nvPr/>
        </p:nvSpPr>
        <p:spPr>
          <a:xfrm>
            <a:off x="1459411" y="2192785"/>
            <a:ext cx="15369177" cy="5175558"/>
          </a:xfrm>
          <a:prstGeom prst="rect">
            <a:avLst/>
          </a:prstGeom>
        </p:spPr>
        <p:txBody>
          <a:bodyPr lIns="0" tIns="0" rIns="0" bIns="0" rtlCol="0" anchor="t">
            <a:spAutoFit/>
          </a:bodyPr>
          <a:lstStyle/>
          <a:p>
            <a:pPr algn="ctr">
              <a:lnSpc>
                <a:spcPts val="8102"/>
              </a:lnSpc>
            </a:pPr>
            <a:r>
              <a:rPr lang="en-US" sz="8102">
                <a:solidFill>
                  <a:srgbClr val="FFFAFA"/>
                </a:solidFill>
                <a:latin typeface="Roboto"/>
              </a:rPr>
              <a:t>6) Commitment to being a gospel witness to our community and to the world. </a:t>
            </a:r>
          </a:p>
          <a:p>
            <a:pPr algn="ctr">
              <a:lnSpc>
                <a:spcPts val="8102"/>
              </a:lnSpc>
            </a:pPr>
            <a:endParaRPr lang="en-US" sz="8102">
              <a:solidFill>
                <a:srgbClr val="FFFAFA"/>
              </a:solidFill>
              <a:latin typeface="Roboto"/>
            </a:endParaRPr>
          </a:p>
          <a:p>
            <a:pPr marL="0" lvl="0" indent="0" algn="ctr">
              <a:lnSpc>
                <a:spcPts val="8102"/>
              </a:lnSpc>
            </a:pPr>
            <a:endParaRPr lang="en-US" sz="8102">
              <a:solidFill>
                <a:srgbClr val="FFFAFA"/>
              </a:solidFill>
              <a:latin typeface="Roboto"/>
            </a:endParaRPr>
          </a:p>
        </p:txBody>
      </p:sp>
      <p:sp>
        <p:nvSpPr>
          <p:cNvPr id="4" name="AutoShape 4"/>
          <p:cNvSpPr/>
          <p:nvPr/>
        </p:nvSpPr>
        <p:spPr>
          <a:xfrm>
            <a:off x="3678402" y="5752675"/>
            <a:ext cx="10931196" cy="182680"/>
          </a:xfrm>
          <a:prstGeom prst="rect">
            <a:avLst/>
          </a:prstGeom>
          <a:solidFill>
            <a:srgbClr val="AFDAEE"/>
          </a:solid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574877" y="8421414"/>
            <a:ext cx="1368846" cy="1498053"/>
          </a:xfrm>
          <a:prstGeom prst="rect">
            <a:avLst/>
          </a:prstGeom>
        </p:spPr>
      </p:pic>
      <p:sp>
        <p:nvSpPr>
          <p:cNvPr id="3" name="TextBox 3"/>
          <p:cNvSpPr txBox="1"/>
          <p:nvPr/>
        </p:nvSpPr>
        <p:spPr>
          <a:xfrm>
            <a:off x="1459411" y="2627158"/>
            <a:ext cx="15369177" cy="5175558"/>
          </a:xfrm>
          <a:prstGeom prst="rect">
            <a:avLst/>
          </a:prstGeom>
        </p:spPr>
        <p:txBody>
          <a:bodyPr lIns="0" tIns="0" rIns="0" bIns="0" rtlCol="0" anchor="t">
            <a:spAutoFit/>
          </a:bodyPr>
          <a:lstStyle/>
          <a:p>
            <a:pPr algn="ctr">
              <a:lnSpc>
                <a:spcPts val="8102"/>
              </a:lnSpc>
            </a:pPr>
            <a:r>
              <a:rPr lang="en-US" sz="8102">
                <a:solidFill>
                  <a:srgbClr val="FFFAFA"/>
                </a:solidFill>
                <a:latin typeface="Roboto"/>
              </a:rPr>
              <a:t>7) Commitment to godly living in this present age. </a:t>
            </a:r>
          </a:p>
          <a:p>
            <a:pPr algn="ctr">
              <a:lnSpc>
                <a:spcPts val="8102"/>
              </a:lnSpc>
            </a:pPr>
            <a:endParaRPr lang="en-US" sz="8102">
              <a:solidFill>
                <a:srgbClr val="FFFAFA"/>
              </a:solidFill>
              <a:latin typeface="Roboto"/>
            </a:endParaRPr>
          </a:p>
          <a:p>
            <a:pPr algn="ctr">
              <a:lnSpc>
                <a:spcPts val="8102"/>
              </a:lnSpc>
            </a:pPr>
            <a:endParaRPr lang="en-US" sz="8102">
              <a:solidFill>
                <a:srgbClr val="FFFAFA"/>
              </a:solidFill>
              <a:latin typeface="Roboto"/>
            </a:endParaRPr>
          </a:p>
          <a:p>
            <a:pPr marL="0" lvl="0" indent="0" algn="ctr">
              <a:lnSpc>
                <a:spcPts val="8102"/>
              </a:lnSpc>
            </a:pPr>
            <a:endParaRPr lang="en-US" sz="8102">
              <a:solidFill>
                <a:srgbClr val="FFFAFA"/>
              </a:solidFill>
              <a:latin typeface="Roboto"/>
            </a:endParaRPr>
          </a:p>
        </p:txBody>
      </p:sp>
      <p:sp>
        <p:nvSpPr>
          <p:cNvPr id="4" name="AutoShape 4"/>
          <p:cNvSpPr/>
          <p:nvPr/>
        </p:nvSpPr>
        <p:spPr>
          <a:xfrm>
            <a:off x="3678402" y="5752675"/>
            <a:ext cx="10931196" cy="182680"/>
          </a:xfrm>
          <a:prstGeom prst="rect">
            <a:avLst/>
          </a:prstGeom>
          <a:solidFill>
            <a:srgbClr val="AFDAEE"/>
          </a:solid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574877" y="8421414"/>
            <a:ext cx="1368846" cy="1498053"/>
          </a:xfrm>
          <a:prstGeom prst="rect">
            <a:avLst/>
          </a:prstGeom>
        </p:spPr>
      </p:pic>
      <p:sp>
        <p:nvSpPr>
          <p:cNvPr id="3" name="TextBox 3"/>
          <p:cNvSpPr txBox="1"/>
          <p:nvPr/>
        </p:nvSpPr>
        <p:spPr>
          <a:xfrm>
            <a:off x="1459411" y="2627158"/>
            <a:ext cx="15369177" cy="5175558"/>
          </a:xfrm>
          <a:prstGeom prst="rect">
            <a:avLst/>
          </a:prstGeom>
        </p:spPr>
        <p:txBody>
          <a:bodyPr lIns="0" tIns="0" rIns="0" bIns="0" rtlCol="0" anchor="t">
            <a:spAutoFit/>
          </a:bodyPr>
          <a:lstStyle/>
          <a:p>
            <a:pPr algn="ctr">
              <a:lnSpc>
                <a:spcPts val="8102"/>
              </a:lnSpc>
            </a:pPr>
            <a:r>
              <a:rPr lang="en-US" sz="8102">
                <a:solidFill>
                  <a:srgbClr val="FFFAFA"/>
                </a:solidFill>
                <a:latin typeface="Roboto"/>
              </a:rPr>
              <a:t>7) Commitment to godly living in this present age. </a:t>
            </a:r>
          </a:p>
          <a:p>
            <a:pPr algn="ctr">
              <a:lnSpc>
                <a:spcPts val="8102"/>
              </a:lnSpc>
            </a:pPr>
            <a:endParaRPr lang="en-US" sz="8102">
              <a:solidFill>
                <a:srgbClr val="FFFAFA"/>
              </a:solidFill>
              <a:latin typeface="Roboto"/>
            </a:endParaRPr>
          </a:p>
          <a:p>
            <a:pPr algn="ctr">
              <a:lnSpc>
                <a:spcPts val="8102"/>
              </a:lnSpc>
            </a:pPr>
            <a:endParaRPr lang="en-US" sz="8102">
              <a:solidFill>
                <a:srgbClr val="FFFAFA"/>
              </a:solidFill>
              <a:latin typeface="Roboto"/>
            </a:endParaRPr>
          </a:p>
          <a:p>
            <a:pPr marL="0" lvl="0" indent="0" algn="ctr">
              <a:lnSpc>
                <a:spcPts val="8102"/>
              </a:lnSpc>
            </a:pPr>
            <a:endParaRPr lang="en-US" sz="8102">
              <a:solidFill>
                <a:srgbClr val="FFFAFA"/>
              </a:solidFill>
              <a:latin typeface="Roboto"/>
            </a:endParaRPr>
          </a:p>
        </p:txBody>
      </p:sp>
      <p:sp>
        <p:nvSpPr>
          <p:cNvPr id="4" name="AutoShape 4"/>
          <p:cNvSpPr/>
          <p:nvPr/>
        </p:nvSpPr>
        <p:spPr>
          <a:xfrm>
            <a:off x="3678402" y="5752675"/>
            <a:ext cx="10931196" cy="182680"/>
          </a:xfrm>
          <a:prstGeom prst="rect">
            <a:avLst/>
          </a:prstGeom>
          <a:solidFill>
            <a:srgbClr val="AFDAEE"/>
          </a:solidFill>
        </p:spPr>
      </p:sp>
      <p:sp>
        <p:nvSpPr>
          <p:cNvPr id="5" name="TextBox 5"/>
          <p:cNvSpPr txBox="1"/>
          <p:nvPr/>
        </p:nvSpPr>
        <p:spPr>
          <a:xfrm>
            <a:off x="1459411" y="6266422"/>
            <a:ext cx="15369177" cy="3282951"/>
          </a:xfrm>
          <a:prstGeom prst="rect">
            <a:avLst/>
          </a:prstGeom>
        </p:spPr>
        <p:txBody>
          <a:bodyPr lIns="0" tIns="0" rIns="0" bIns="0" rtlCol="0" anchor="t">
            <a:spAutoFit/>
          </a:bodyPr>
          <a:lstStyle/>
          <a:p>
            <a:pPr algn="ctr">
              <a:lnSpc>
                <a:spcPts val="5599"/>
              </a:lnSpc>
            </a:pPr>
            <a:r>
              <a:rPr lang="en-US" sz="3999">
                <a:solidFill>
                  <a:srgbClr val="FFFAFA"/>
                </a:solidFill>
                <a:latin typeface="Roboto Condensed"/>
              </a:rPr>
              <a:t>For the grace of God has appeared, bringing salvation for all people, 12 training us to renounce ungodliness and worldly passions, and to live self-controlled, upright, and godly lives in the present age.</a:t>
            </a:r>
          </a:p>
          <a:p>
            <a:pPr algn="ctr">
              <a:lnSpc>
                <a:spcPts val="5179"/>
              </a:lnSpc>
            </a:pPr>
            <a:r>
              <a:rPr lang="en-US" sz="3699">
                <a:solidFill>
                  <a:srgbClr val="FFFAFA"/>
                </a:solidFill>
                <a:latin typeface="Roboto Condensed Bold"/>
              </a:rPr>
              <a:t>Titus 2:11-12</a:t>
            </a:r>
          </a:p>
          <a:p>
            <a:pPr algn="ctr">
              <a:lnSpc>
                <a:spcPts val="4199"/>
              </a:lnSpc>
            </a:pPr>
            <a:endParaRPr lang="en-US" sz="3699">
              <a:solidFill>
                <a:srgbClr val="FFFAFA"/>
              </a:solidFill>
              <a:latin typeface="Roboto Condensed Bo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574877" y="8421414"/>
            <a:ext cx="1368846" cy="149805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06521">
            <a:off x="5587299" y="3619500"/>
            <a:ext cx="7113401" cy="4114800"/>
          </a:xfrm>
          <a:prstGeom prst="rect">
            <a:avLst/>
          </a:prstGeom>
        </p:spPr>
      </p:pic>
      <p:sp>
        <p:nvSpPr>
          <p:cNvPr id="4" name="TextBox 4"/>
          <p:cNvSpPr txBox="1"/>
          <p:nvPr/>
        </p:nvSpPr>
        <p:spPr>
          <a:xfrm>
            <a:off x="1415143" y="3765550"/>
            <a:ext cx="15457714" cy="1069975"/>
          </a:xfrm>
          <a:prstGeom prst="rect">
            <a:avLst/>
          </a:prstGeom>
        </p:spPr>
        <p:txBody>
          <a:bodyPr lIns="0" tIns="0" rIns="0" bIns="0" rtlCol="0" anchor="t">
            <a:spAutoFit/>
          </a:bodyPr>
          <a:lstStyle/>
          <a:p>
            <a:pPr marL="0" lvl="0" indent="0" algn="ctr">
              <a:lnSpc>
                <a:spcPts val="8000"/>
              </a:lnSpc>
            </a:pPr>
            <a:r>
              <a:rPr lang="en-US" sz="8000">
                <a:solidFill>
                  <a:srgbClr val="FFFAFA"/>
                </a:solidFill>
                <a:latin typeface="Roboto Bold"/>
              </a:rPr>
              <a:t>Why Community?</a:t>
            </a:r>
          </a:p>
        </p:txBody>
      </p:sp>
      <p:sp>
        <p:nvSpPr>
          <p:cNvPr id="5" name="TextBox 5"/>
          <p:cNvSpPr txBox="1"/>
          <p:nvPr/>
        </p:nvSpPr>
        <p:spPr>
          <a:xfrm>
            <a:off x="2431382" y="7522624"/>
            <a:ext cx="13425236" cy="1954116"/>
          </a:xfrm>
          <a:prstGeom prst="rect">
            <a:avLst/>
          </a:prstGeom>
        </p:spPr>
        <p:txBody>
          <a:bodyPr lIns="0" tIns="0" rIns="0" bIns="0" rtlCol="0" anchor="t">
            <a:spAutoFit/>
          </a:bodyPr>
          <a:lstStyle/>
          <a:p>
            <a:pPr algn="ctr">
              <a:lnSpc>
                <a:spcPts val="5307"/>
              </a:lnSpc>
            </a:pPr>
            <a:r>
              <a:rPr lang="en-US" sz="3791">
                <a:solidFill>
                  <a:srgbClr val="FFFAFA"/>
                </a:solidFill>
                <a:latin typeface="Roboto Condensed"/>
              </a:rPr>
              <a:t>Because we have seen, we have heard...and what we have seen, what we have heard…that we proclaim!</a:t>
            </a:r>
          </a:p>
          <a:p>
            <a:pPr algn="ctr">
              <a:lnSpc>
                <a:spcPts val="5027"/>
              </a:lnSpc>
            </a:pPr>
            <a:endParaRPr lang="en-US" sz="3791">
              <a:solidFill>
                <a:srgbClr val="FFFAFA"/>
              </a:solidFill>
              <a:latin typeface="Roboto Condense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574877" y="8421414"/>
            <a:ext cx="1368846" cy="149805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06521">
            <a:off x="5587299" y="3619500"/>
            <a:ext cx="7113401" cy="4114800"/>
          </a:xfrm>
          <a:prstGeom prst="rect">
            <a:avLst/>
          </a:prstGeom>
        </p:spPr>
      </p:pic>
      <p:sp>
        <p:nvSpPr>
          <p:cNvPr id="4" name="TextBox 4"/>
          <p:cNvSpPr txBox="1"/>
          <p:nvPr/>
        </p:nvSpPr>
        <p:spPr>
          <a:xfrm>
            <a:off x="1415143" y="3765550"/>
            <a:ext cx="15457714" cy="1069975"/>
          </a:xfrm>
          <a:prstGeom prst="rect">
            <a:avLst/>
          </a:prstGeom>
        </p:spPr>
        <p:txBody>
          <a:bodyPr lIns="0" tIns="0" rIns="0" bIns="0" rtlCol="0" anchor="t">
            <a:spAutoFit/>
          </a:bodyPr>
          <a:lstStyle/>
          <a:p>
            <a:pPr marL="0" lvl="0" indent="0" algn="ctr">
              <a:lnSpc>
                <a:spcPts val="8000"/>
              </a:lnSpc>
            </a:pPr>
            <a:r>
              <a:rPr lang="en-US" sz="8000">
                <a:solidFill>
                  <a:srgbClr val="FFFAFA"/>
                </a:solidFill>
                <a:latin typeface="Roboto Bold"/>
              </a:rPr>
              <a:t>Why Do We Proclaim?</a:t>
            </a:r>
          </a:p>
        </p:txBody>
      </p:sp>
      <p:sp>
        <p:nvSpPr>
          <p:cNvPr id="5" name="TextBox 5"/>
          <p:cNvSpPr txBox="1"/>
          <p:nvPr/>
        </p:nvSpPr>
        <p:spPr>
          <a:xfrm>
            <a:off x="2431382" y="7329782"/>
            <a:ext cx="13425236" cy="3586067"/>
          </a:xfrm>
          <a:prstGeom prst="rect">
            <a:avLst/>
          </a:prstGeom>
        </p:spPr>
        <p:txBody>
          <a:bodyPr lIns="0" tIns="0" rIns="0" bIns="0" rtlCol="0" anchor="t">
            <a:spAutoFit/>
          </a:bodyPr>
          <a:lstStyle/>
          <a:p>
            <a:pPr algn="ctr">
              <a:lnSpc>
                <a:spcPts val="6007"/>
              </a:lnSpc>
            </a:pPr>
            <a:r>
              <a:rPr lang="en-US" sz="4291">
                <a:solidFill>
                  <a:srgbClr val="FFFAFA"/>
                </a:solidFill>
                <a:latin typeface="Roboto Condensed"/>
              </a:rPr>
              <a:t>So that you may have 'koinonia' with us, so that you too may have fellowship with us, and our fellowship is with the Father and with his son Jesus Christ.</a:t>
            </a:r>
          </a:p>
          <a:p>
            <a:pPr algn="ctr">
              <a:lnSpc>
                <a:spcPts val="5307"/>
              </a:lnSpc>
            </a:pPr>
            <a:endParaRPr lang="en-US" sz="4291">
              <a:solidFill>
                <a:srgbClr val="FFFAFA"/>
              </a:solidFill>
              <a:latin typeface="Roboto Condensed"/>
            </a:endParaRPr>
          </a:p>
          <a:p>
            <a:pPr algn="ctr">
              <a:lnSpc>
                <a:spcPts val="5027"/>
              </a:lnSpc>
            </a:pPr>
            <a:endParaRPr lang="en-US" sz="4291">
              <a:solidFill>
                <a:srgbClr val="FFFAFA"/>
              </a:solidFill>
              <a:latin typeface="Roboto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AFDAEE"/>
          </a:solidFill>
        </p:spPr>
      </p:sp>
      <p:pic>
        <p:nvPicPr>
          <p:cNvPr id="3" name="Picture 3"/>
          <p:cNvPicPr>
            <a:picLocks noChangeAspect="1"/>
          </p:cNvPicPr>
          <p:nvPr/>
        </p:nvPicPr>
        <p:blipFill>
          <a:blip r:embed="rId2"/>
          <a:srcRect/>
          <a:stretch>
            <a:fillRect/>
          </a:stretch>
        </p:blipFill>
        <p:spPr>
          <a:xfrm>
            <a:off x="16574877" y="8421414"/>
            <a:ext cx="1368846" cy="1498053"/>
          </a:xfrm>
          <a:prstGeom prst="rect">
            <a:avLst/>
          </a:prstGeom>
        </p:spPr>
      </p:pic>
      <p:pic>
        <p:nvPicPr>
          <p:cNvPr id="4" name="Picture 4"/>
          <p:cNvPicPr>
            <a:picLocks noChangeAspect="1"/>
          </p:cNvPicPr>
          <p:nvPr/>
        </p:nvPicPr>
        <p:blipFill>
          <a:blip r:embed="rId3"/>
          <a:srcRect/>
          <a:stretch>
            <a:fillRect/>
          </a:stretch>
        </p:blipFill>
        <p:spPr>
          <a:xfrm>
            <a:off x="1028700" y="2601313"/>
            <a:ext cx="8985613" cy="6986314"/>
          </a:xfrm>
          <a:prstGeom prst="rect">
            <a:avLst/>
          </a:prstGeom>
        </p:spPr>
      </p:pic>
      <p:sp>
        <p:nvSpPr>
          <p:cNvPr id="5" name="TextBox 5"/>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a:solidFill>
                  <a:srgbClr val="FFFAFA"/>
                </a:solidFill>
                <a:latin typeface="Roboto Bold"/>
              </a:rPr>
              <a:t>Back Mountain Community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574877" y="8421414"/>
            <a:ext cx="1368846" cy="149805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06521">
            <a:off x="5587299" y="3619500"/>
            <a:ext cx="7113401" cy="4114800"/>
          </a:xfrm>
          <a:prstGeom prst="rect">
            <a:avLst/>
          </a:prstGeom>
        </p:spPr>
      </p:pic>
      <p:sp>
        <p:nvSpPr>
          <p:cNvPr id="4" name="TextBox 4"/>
          <p:cNvSpPr txBox="1"/>
          <p:nvPr/>
        </p:nvSpPr>
        <p:spPr>
          <a:xfrm>
            <a:off x="1415143" y="3765550"/>
            <a:ext cx="15457714" cy="1069975"/>
          </a:xfrm>
          <a:prstGeom prst="rect">
            <a:avLst/>
          </a:prstGeom>
        </p:spPr>
        <p:txBody>
          <a:bodyPr lIns="0" tIns="0" rIns="0" bIns="0" rtlCol="0" anchor="t">
            <a:spAutoFit/>
          </a:bodyPr>
          <a:lstStyle/>
          <a:p>
            <a:pPr marL="0" lvl="0" indent="0" algn="ctr">
              <a:lnSpc>
                <a:spcPts val="8000"/>
              </a:lnSpc>
            </a:pPr>
            <a:r>
              <a:rPr lang="en-US" sz="8000">
                <a:solidFill>
                  <a:srgbClr val="FFFAFA"/>
                </a:solidFill>
                <a:latin typeface="Roboto Bold"/>
              </a:rPr>
              <a:t>Why Community?</a:t>
            </a:r>
          </a:p>
        </p:txBody>
      </p:sp>
      <p:sp>
        <p:nvSpPr>
          <p:cNvPr id="5" name="TextBox 5"/>
          <p:cNvSpPr txBox="1"/>
          <p:nvPr/>
        </p:nvSpPr>
        <p:spPr>
          <a:xfrm>
            <a:off x="2879365" y="7385595"/>
            <a:ext cx="12529269" cy="2533872"/>
          </a:xfrm>
          <a:prstGeom prst="rect">
            <a:avLst/>
          </a:prstGeom>
        </p:spPr>
        <p:txBody>
          <a:bodyPr lIns="0" tIns="0" rIns="0" bIns="0" rtlCol="0" anchor="t">
            <a:spAutoFit/>
          </a:bodyPr>
          <a:lstStyle/>
          <a:p>
            <a:pPr algn="ctr">
              <a:lnSpc>
                <a:spcPts val="7547"/>
              </a:lnSpc>
            </a:pPr>
            <a:r>
              <a:rPr lang="en-US" sz="5391">
                <a:solidFill>
                  <a:srgbClr val="FFFAFA"/>
                </a:solidFill>
                <a:latin typeface="Roboto Condensed"/>
              </a:rPr>
              <a:t>Because Jesus has called us into fellowship together, into koinonia together!</a:t>
            </a:r>
          </a:p>
          <a:p>
            <a:pPr algn="ctr">
              <a:lnSpc>
                <a:spcPts val="5027"/>
              </a:lnSpc>
            </a:pPr>
            <a:endParaRPr lang="en-US" sz="5391">
              <a:solidFill>
                <a:srgbClr val="FFFAFA"/>
              </a:solidFill>
              <a:latin typeface="Roboto Condense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TextBox 2"/>
          <p:cNvSpPr txBox="1"/>
          <p:nvPr/>
        </p:nvSpPr>
        <p:spPr>
          <a:xfrm>
            <a:off x="1028700" y="1440936"/>
            <a:ext cx="12870803" cy="7357503"/>
          </a:xfrm>
          <a:prstGeom prst="rect">
            <a:avLst/>
          </a:prstGeom>
        </p:spPr>
        <p:txBody>
          <a:bodyPr lIns="0" tIns="0" rIns="0" bIns="0" rtlCol="0" anchor="t">
            <a:spAutoFit/>
          </a:bodyPr>
          <a:lstStyle/>
          <a:p>
            <a:pPr>
              <a:lnSpc>
                <a:spcPts val="7611"/>
              </a:lnSpc>
            </a:pPr>
            <a:r>
              <a:rPr lang="en-US" sz="6040" spc="54">
                <a:solidFill>
                  <a:srgbClr val="FFFAFA"/>
                </a:solidFill>
                <a:latin typeface="Roboto"/>
              </a:rPr>
              <a:t>3 that which we have seen and heard we proclaim also to you, so that you too may have fellowship with us; and indeed our fellowship is with the Father and with his Son Jesus Christ. </a:t>
            </a:r>
          </a:p>
          <a:p>
            <a:pPr>
              <a:lnSpc>
                <a:spcPts val="6748"/>
              </a:lnSpc>
            </a:pPr>
            <a:endParaRPr lang="en-US" sz="6040" spc="54">
              <a:solidFill>
                <a:srgbClr val="FFFAFA"/>
              </a:solidFill>
              <a:latin typeface="Roboto"/>
            </a:endParaRPr>
          </a:p>
          <a:p>
            <a:pPr>
              <a:lnSpc>
                <a:spcPts val="6748"/>
              </a:lnSpc>
            </a:pPr>
            <a:endParaRPr lang="en-US" sz="6040" spc="54">
              <a:solidFill>
                <a:srgbClr val="FFFAFA"/>
              </a:solidFill>
              <a:latin typeface="Roboto"/>
            </a:endParaRPr>
          </a:p>
          <a:p>
            <a:pPr>
              <a:lnSpc>
                <a:spcPts val="6748"/>
              </a:lnSpc>
            </a:pPr>
            <a:endParaRPr lang="en-US" sz="6040" spc="54">
              <a:solidFill>
                <a:srgbClr val="FFFAFA"/>
              </a:solidFill>
              <a:latin typeface="Roboto"/>
            </a:endParaRPr>
          </a:p>
        </p:txBody>
      </p:sp>
      <p:sp>
        <p:nvSpPr>
          <p:cNvPr id="3" name="TextBox 3"/>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FFFAFA"/>
                </a:solidFill>
                <a:latin typeface="Roboto Bold"/>
              </a:rPr>
              <a:t>1 JOHN 1:3</a:t>
            </a:r>
          </a:p>
        </p:txBody>
      </p:sp>
      <p:sp>
        <p:nvSpPr>
          <p:cNvPr id="4" name="AutoShape 4"/>
          <p:cNvSpPr/>
          <p:nvPr/>
        </p:nvSpPr>
        <p:spPr>
          <a:xfrm>
            <a:off x="1028700" y="8796774"/>
            <a:ext cx="4662291" cy="182680"/>
          </a:xfrm>
          <a:prstGeom prst="rect">
            <a:avLst/>
          </a:prstGeom>
          <a:solidFill>
            <a:srgbClr val="AFDAEE"/>
          </a:solidFill>
        </p:spPr>
      </p:sp>
      <p:pic>
        <p:nvPicPr>
          <p:cNvPr id="5" name="Picture 5"/>
          <p:cNvPicPr>
            <a:picLocks noChangeAspect="1"/>
          </p:cNvPicPr>
          <p:nvPr/>
        </p:nvPicPr>
        <p:blipFill>
          <a:blip r:embed="rId2"/>
          <a:srcRect/>
          <a:stretch>
            <a:fillRect/>
          </a:stretch>
        </p:blipFill>
        <p:spPr>
          <a:xfrm>
            <a:off x="16574877" y="8421414"/>
            <a:ext cx="1368846" cy="14980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9180" b="14569"/>
          <a:stretch>
            <a:fillRect/>
          </a:stretch>
        </p:blipFill>
        <p:spPr>
          <a:xfrm>
            <a:off x="0" y="0"/>
            <a:ext cx="18288000" cy="10287000"/>
          </a:xfrm>
          <a:prstGeom prst="rect">
            <a:avLst/>
          </a:prstGeom>
        </p:spPr>
      </p:pic>
      <p:sp>
        <p:nvSpPr>
          <p:cNvPr id="3" name="TextBox 3"/>
          <p:cNvSpPr txBox="1"/>
          <p:nvPr/>
        </p:nvSpPr>
        <p:spPr>
          <a:xfrm>
            <a:off x="4013225" y="2765425"/>
            <a:ext cx="10261550" cy="4279900"/>
          </a:xfrm>
          <a:prstGeom prst="rect">
            <a:avLst/>
          </a:prstGeom>
        </p:spPr>
        <p:txBody>
          <a:bodyPr lIns="0" tIns="0" rIns="0" bIns="0" rtlCol="0" anchor="t">
            <a:spAutoFit/>
          </a:bodyPr>
          <a:lstStyle/>
          <a:p>
            <a:pPr algn="ctr">
              <a:lnSpc>
                <a:spcPts val="34999"/>
              </a:lnSpc>
            </a:pPr>
            <a:r>
              <a:rPr lang="en-US" sz="24999">
                <a:solidFill>
                  <a:srgbClr val="FFFFFF"/>
                </a:solidFill>
                <a:latin typeface="Regular Brush"/>
              </a:rPr>
              <a:t>2022</a:t>
            </a:r>
          </a:p>
        </p:txBody>
      </p:sp>
      <p:pic>
        <p:nvPicPr>
          <p:cNvPr id="4" name="Picture 4"/>
          <p:cNvPicPr>
            <a:picLocks noChangeAspect="1"/>
          </p:cNvPicPr>
          <p:nvPr/>
        </p:nvPicPr>
        <p:blipFill>
          <a:blip r:embed="rId3"/>
          <a:srcRect/>
          <a:stretch>
            <a:fillRect/>
          </a:stretch>
        </p:blipFill>
        <p:spPr>
          <a:xfrm>
            <a:off x="14439074" y="342678"/>
            <a:ext cx="3608451" cy="1231684"/>
          </a:xfrm>
          <a:prstGeom prst="rect">
            <a:avLst/>
          </a:prstGeom>
        </p:spPr>
      </p:pic>
      <p:sp>
        <p:nvSpPr>
          <p:cNvPr id="5" name="TextBox 5"/>
          <p:cNvSpPr txBox="1"/>
          <p:nvPr/>
        </p:nvSpPr>
        <p:spPr>
          <a:xfrm>
            <a:off x="-631763" y="8054975"/>
            <a:ext cx="19551525" cy="1203325"/>
          </a:xfrm>
          <a:prstGeom prst="rect">
            <a:avLst/>
          </a:prstGeom>
        </p:spPr>
        <p:txBody>
          <a:bodyPr lIns="0" tIns="0" rIns="0" bIns="0" rtlCol="0" anchor="t">
            <a:spAutoFit/>
          </a:bodyPr>
          <a:lstStyle/>
          <a:p>
            <a:pPr marL="0" lvl="0" indent="0" algn="ctr">
              <a:lnSpc>
                <a:spcPts val="9799"/>
              </a:lnSpc>
              <a:spcBef>
                <a:spcPct val="0"/>
              </a:spcBef>
            </a:pPr>
            <a:r>
              <a:rPr lang="en-US" sz="6999" spc="209">
                <a:solidFill>
                  <a:srgbClr val="FFFFFF"/>
                </a:solidFill>
                <a:latin typeface="Roboto Bold"/>
              </a:rPr>
              <a:t>WHY COMMUNITY?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TextBox 2"/>
          <p:cNvSpPr txBox="1"/>
          <p:nvPr/>
        </p:nvSpPr>
        <p:spPr>
          <a:xfrm>
            <a:off x="1415143" y="1171575"/>
            <a:ext cx="15457714" cy="8137525"/>
          </a:xfrm>
          <a:prstGeom prst="rect">
            <a:avLst/>
          </a:prstGeom>
        </p:spPr>
        <p:txBody>
          <a:bodyPr lIns="0" tIns="0" rIns="0" bIns="0" rtlCol="0" anchor="t">
            <a:spAutoFit/>
          </a:bodyPr>
          <a:lstStyle/>
          <a:p>
            <a:pPr algn="ctr">
              <a:lnSpc>
                <a:spcPts val="8000"/>
              </a:lnSpc>
            </a:pPr>
            <a:r>
              <a:rPr lang="en-US" sz="8000">
                <a:solidFill>
                  <a:srgbClr val="FFFAFA"/>
                </a:solidFill>
                <a:latin typeface="Roboto"/>
              </a:rPr>
              <a:t>We exist to pervade the Back Mountain, Wyoming Valley and the world with the Gospel by making disciples who make disciples and who display the glory of the Lord Jesus Christ in every phase of their lives.</a:t>
            </a:r>
          </a:p>
          <a:p>
            <a:pPr marL="0" lvl="0" indent="0" algn="ctr">
              <a:lnSpc>
                <a:spcPts val="8000"/>
              </a:lnSpc>
            </a:pPr>
            <a:endParaRPr lang="en-US" sz="8000">
              <a:solidFill>
                <a:srgbClr val="FFFAFA"/>
              </a:solidFill>
              <a:latin typeface="Roboto"/>
            </a:endParaRPr>
          </a:p>
        </p:txBody>
      </p:sp>
      <p:pic>
        <p:nvPicPr>
          <p:cNvPr id="3" name="Picture 3"/>
          <p:cNvPicPr>
            <a:picLocks noChangeAspect="1"/>
          </p:cNvPicPr>
          <p:nvPr/>
        </p:nvPicPr>
        <p:blipFill>
          <a:blip r:embed="rId2"/>
          <a:srcRect/>
          <a:stretch>
            <a:fillRect/>
          </a:stretch>
        </p:blipFill>
        <p:spPr>
          <a:xfrm>
            <a:off x="16574877" y="8421414"/>
            <a:ext cx="1368846" cy="14980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TextBox 2"/>
          <p:cNvSpPr txBox="1"/>
          <p:nvPr/>
        </p:nvSpPr>
        <p:spPr>
          <a:xfrm>
            <a:off x="740187" y="1802130"/>
            <a:ext cx="15834690" cy="6854190"/>
          </a:xfrm>
          <a:prstGeom prst="rect">
            <a:avLst/>
          </a:prstGeom>
        </p:spPr>
        <p:txBody>
          <a:bodyPr lIns="0" tIns="0" rIns="0" bIns="0" rtlCol="0" anchor="t">
            <a:spAutoFit/>
          </a:bodyPr>
          <a:lstStyle/>
          <a:p>
            <a:pPr>
              <a:lnSpc>
                <a:spcPts val="9600"/>
              </a:lnSpc>
            </a:pPr>
            <a:r>
              <a:rPr lang="en-US" sz="9600">
                <a:solidFill>
                  <a:srgbClr val="FFFAFA"/>
                </a:solidFill>
                <a:latin typeface="Roboto Bold"/>
              </a:rPr>
              <a:t>We will be a Worshipping community: </a:t>
            </a:r>
          </a:p>
          <a:p>
            <a:pPr>
              <a:lnSpc>
                <a:spcPts val="9600"/>
              </a:lnSpc>
            </a:pPr>
            <a:endParaRPr lang="en-US" sz="9600">
              <a:solidFill>
                <a:srgbClr val="FFFAFA"/>
              </a:solidFill>
              <a:latin typeface="Roboto Bold"/>
            </a:endParaRPr>
          </a:p>
          <a:p>
            <a:pPr>
              <a:lnSpc>
                <a:spcPts val="7500"/>
              </a:lnSpc>
            </a:pPr>
            <a:r>
              <a:rPr lang="en-US" sz="7500">
                <a:solidFill>
                  <a:srgbClr val="FFFAFA"/>
                </a:solidFill>
                <a:latin typeface="Roboto Bold Italics"/>
              </a:rPr>
              <a:t>Declaring the worth of God and his son Jesus Christ.</a:t>
            </a:r>
          </a:p>
          <a:p>
            <a:pPr marL="0" lvl="0" indent="0" algn="l">
              <a:lnSpc>
                <a:spcPts val="9600"/>
              </a:lnSpc>
            </a:pPr>
            <a:endParaRPr lang="en-US" sz="7500">
              <a:solidFill>
                <a:srgbClr val="FFFAFA"/>
              </a:solidFill>
              <a:latin typeface="Roboto Bold Italics"/>
            </a:endParaRPr>
          </a:p>
        </p:txBody>
      </p:sp>
      <p:pic>
        <p:nvPicPr>
          <p:cNvPr id="3" name="Picture 3"/>
          <p:cNvPicPr>
            <a:picLocks noChangeAspect="1"/>
          </p:cNvPicPr>
          <p:nvPr/>
        </p:nvPicPr>
        <p:blipFill>
          <a:blip r:embed="rId2"/>
          <a:srcRect/>
          <a:stretch>
            <a:fillRect/>
          </a:stretch>
        </p:blipFill>
        <p:spPr>
          <a:xfrm>
            <a:off x="16574877" y="8421414"/>
            <a:ext cx="1368846" cy="14980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TextBox 2"/>
          <p:cNvSpPr txBox="1"/>
          <p:nvPr/>
        </p:nvSpPr>
        <p:spPr>
          <a:xfrm>
            <a:off x="740187" y="1906905"/>
            <a:ext cx="15834690" cy="6644640"/>
          </a:xfrm>
          <a:prstGeom prst="rect">
            <a:avLst/>
          </a:prstGeom>
        </p:spPr>
        <p:txBody>
          <a:bodyPr lIns="0" tIns="0" rIns="0" bIns="0" rtlCol="0" anchor="t">
            <a:spAutoFit/>
          </a:bodyPr>
          <a:lstStyle/>
          <a:p>
            <a:pPr>
              <a:lnSpc>
                <a:spcPts val="9600"/>
              </a:lnSpc>
            </a:pPr>
            <a:r>
              <a:rPr lang="en-US" sz="9600">
                <a:solidFill>
                  <a:srgbClr val="FFFAFA"/>
                </a:solidFill>
                <a:latin typeface="Roboto Bold"/>
              </a:rPr>
              <a:t>We will be a Growing community: </a:t>
            </a:r>
          </a:p>
          <a:p>
            <a:pPr>
              <a:lnSpc>
                <a:spcPts val="8000"/>
              </a:lnSpc>
            </a:pPr>
            <a:endParaRPr lang="en-US" sz="9600">
              <a:solidFill>
                <a:srgbClr val="FFFAFA"/>
              </a:solidFill>
              <a:latin typeface="Roboto Bold"/>
            </a:endParaRPr>
          </a:p>
          <a:p>
            <a:pPr>
              <a:lnSpc>
                <a:spcPts val="7500"/>
              </a:lnSpc>
            </a:pPr>
            <a:r>
              <a:rPr lang="en-US" sz="7500">
                <a:solidFill>
                  <a:srgbClr val="FFFAFA"/>
                </a:solidFill>
                <a:latin typeface="Roboto Italics"/>
              </a:rPr>
              <a:t>Being made into the likeness of Christ.</a:t>
            </a:r>
          </a:p>
          <a:p>
            <a:pPr marL="0" lvl="0" indent="0" algn="l">
              <a:lnSpc>
                <a:spcPts val="9600"/>
              </a:lnSpc>
            </a:pPr>
            <a:endParaRPr lang="en-US" sz="7500">
              <a:solidFill>
                <a:srgbClr val="FFFAFA"/>
              </a:solidFill>
              <a:latin typeface="Roboto Italics"/>
            </a:endParaRPr>
          </a:p>
        </p:txBody>
      </p:sp>
      <p:pic>
        <p:nvPicPr>
          <p:cNvPr id="3" name="Picture 3"/>
          <p:cNvPicPr>
            <a:picLocks noChangeAspect="1"/>
          </p:cNvPicPr>
          <p:nvPr/>
        </p:nvPicPr>
        <p:blipFill>
          <a:blip r:embed="rId2"/>
          <a:srcRect/>
          <a:stretch>
            <a:fillRect/>
          </a:stretch>
        </p:blipFill>
        <p:spPr>
          <a:xfrm>
            <a:off x="16574877" y="8421414"/>
            <a:ext cx="1368846" cy="14980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TextBox 2"/>
          <p:cNvSpPr txBox="1"/>
          <p:nvPr/>
        </p:nvSpPr>
        <p:spPr>
          <a:xfrm>
            <a:off x="740187" y="2529840"/>
            <a:ext cx="15834690" cy="5398770"/>
          </a:xfrm>
          <a:prstGeom prst="rect">
            <a:avLst/>
          </a:prstGeom>
        </p:spPr>
        <p:txBody>
          <a:bodyPr lIns="0" tIns="0" rIns="0" bIns="0" rtlCol="0" anchor="t">
            <a:spAutoFit/>
          </a:bodyPr>
          <a:lstStyle/>
          <a:p>
            <a:pPr>
              <a:lnSpc>
                <a:spcPts val="9600"/>
              </a:lnSpc>
            </a:pPr>
            <a:r>
              <a:rPr lang="en-US" sz="9600">
                <a:solidFill>
                  <a:srgbClr val="FFFAFA"/>
                </a:solidFill>
                <a:latin typeface="Roboto Bold"/>
              </a:rPr>
              <a:t>We will be a Serving community: </a:t>
            </a:r>
          </a:p>
          <a:p>
            <a:pPr>
              <a:lnSpc>
                <a:spcPts val="8000"/>
              </a:lnSpc>
            </a:pPr>
            <a:endParaRPr lang="en-US" sz="9600">
              <a:solidFill>
                <a:srgbClr val="FFFAFA"/>
              </a:solidFill>
              <a:latin typeface="Roboto Bold"/>
            </a:endParaRPr>
          </a:p>
          <a:p>
            <a:pPr marL="0" lvl="0" indent="0" algn="l">
              <a:lnSpc>
                <a:spcPts val="7500"/>
              </a:lnSpc>
            </a:pPr>
            <a:r>
              <a:rPr lang="en-US" sz="7500">
                <a:solidFill>
                  <a:srgbClr val="FFFAFA"/>
                </a:solidFill>
                <a:latin typeface="Roboto Italics"/>
              </a:rPr>
              <a:t>Serving in the power and strength of the Holy Spirit.</a:t>
            </a:r>
          </a:p>
        </p:txBody>
      </p:sp>
      <p:pic>
        <p:nvPicPr>
          <p:cNvPr id="3" name="Picture 3"/>
          <p:cNvPicPr>
            <a:picLocks noChangeAspect="1"/>
          </p:cNvPicPr>
          <p:nvPr/>
        </p:nvPicPr>
        <p:blipFill>
          <a:blip r:embed="rId2"/>
          <a:srcRect/>
          <a:stretch>
            <a:fillRect/>
          </a:stretch>
        </p:blipFill>
        <p:spPr>
          <a:xfrm>
            <a:off x="16574877" y="8421414"/>
            <a:ext cx="1368846" cy="149805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TextBox 2"/>
          <p:cNvSpPr txBox="1"/>
          <p:nvPr/>
        </p:nvSpPr>
        <p:spPr>
          <a:xfrm>
            <a:off x="1156834" y="981075"/>
            <a:ext cx="15418043" cy="6713116"/>
          </a:xfrm>
          <a:prstGeom prst="rect">
            <a:avLst/>
          </a:prstGeom>
        </p:spPr>
        <p:txBody>
          <a:bodyPr lIns="0" tIns="0" rIns="0" bIns="0" rtlCol="0" anchor="t">
            <a:spAutoFit/>
          </a:bodyPr>
          <a:lstStyle/>
          <a:p>
            <a:pPr>
              <a:lnSpc>
                <a:spcPts val="6632"/>
              </a:lnSpc>
            </a:pPr>
            <a:r>
              <a:rPr lang="en-US" sz="5263" spc="47">
                <a:solidFill>
                  <a:srgbClr val="FFFAFA"/>
                </a:solidFill>
                <a:latin typeface="Roboto"/>
              </a:rPr>
              <a:t>That which was from the beginning, which we have heard, which we have seen with our eyes, which we looked upon and have touched with our hands, concerning the word of life— 2 the life was made manifest, and we have seen it, and testify to it and proclaim to you the eternal life, which was with the Father and was made manifest to us— </a:t>
            </a:r>
          </a:p>
          <a:p>
            <a:pPr>
              <a:lnSpc>
                <a:spcPts val="6632"/>
              </a:lnSpc>
            </a:pPr>
            <a:endParaRPr lang="en-US" sz="5263" spc="47">
              <a:solidFill>
                <a:srgbClr val="FFFAFA"/>
              </a:solidFill>
              <a:latin typeface="Roboto"/>
            </a:endParaRPr>
          </a:p>
        </p:txBody>
      </p:sp>
      <p:sp>
        <p:nvSpPr>
          <p:cNvPr id="3" name="TextBox 3"/>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FFFAFA"/>
                </a:solidFill>
                <a:latin typeface="Roboto Bold"/>
              </a:rPr>
              <a:t>1JOHN 1:1-2</a:t>
            </a:r>
          </a:p>
        </p:txBody>
      </p:sp>
      <p:sp>
        <p:nvSpPr>
          <p:cNvPr id="4" name="AutoShape 4"/>
          <p:cNvSpPr/>
          <p:nvPr/>
        </p:nvSpPr>
        <p:spPr>
          <a:xfrm>
            <a:off x="1028700" y="8796774"/>
            <a:ext cx="4662291" cy="182680"/>
          </a:xfrm>
          <a:prstGeom prst="rect">
            <a:avLst/>
          </a:prstGeom>
          <a:solidFill>
            <a:srgbClr val="AFDAEE"/>
          </a:solidFill>
        </p:spPr>
      </p:sp>
      <p:pic>
        <p:nvPicPr>
          <p:cNvPr id="5" name="Picture 5"/>
          <p:cNvPicPr>
            <a:picLocks noChangeAspect="1"/>
          </p:cNvPicPr>
          <p:nvPr/>
        </p:nvPicPr>
        <p:blipFill>
          <a:blip r:embed="rId2"/>
          <a:srcRect/>
          <a:stretch>
            <a:fillRect/>
          </a:stretch>
        </p:blipFill>
        <p:spPr>
          <a:xfrm>
            <a:off x="16574877" y="8421414"/>
            <a:ext cx="1368846" cy="149805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738</Words>
  <Application>Microsoft Office PowerPoint</Application>
  <PresentationFormat>Custom</PresentationFormat>
  <Paragraphs>70</Paragraphs>
  <Slides>31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Calibri</vt:lpstr>
      <vt:lpstr>Roboto Bold</vt:lpstr>
      <vt:lpstr>Roboto Italics</vt:lpstr>
      <vt:lpstr>Roboto</vt:lpstr>
      <vt:lpstr>Roboto Condensed Bold</vt:lpstr>
      <vt:lpstr>Roboto Bold Italics</vt:lpstr>
      <vt:lpstr>Arimo</vt:lpstr>
      <vt:lpstr>Regular Brush</vt:lpstr>
      <vt:lpstr>Roboto Condensed</vt:lpstr>
      <vt:lpstr>Arial</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Community?</dc:title>
  <dc:creator>Marc</dc:creator>
  <cp:lastModifiedBy>Marc Ramirez</cp:lastModifiedBy>
  <cp:revision>1</cp:revision>
  <dcterms:created xsi:type="dcterms:W3CDTF">2006-08-16T00:00:00Z</dcterms:created>
  <dcterms:modified xsi:type="dcterms:W3CDTF">2022-02-06T15:05:55Z</dcterms:modified>
  <dc:identifier>DAE3aDmr8Zw</dc:identifier>
</cp:coreProperties>
</file>