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8" r:id="rId3"/>
    <p:sldId id="259" r:id="rId4"/>
    <p:sldId id="264" r:id="rId5"/>
    <p:sldId id="261" r:id="rId6"/>
    <p:sldId id="263" r:id="rId7"/>
    <p:sldId id="265" r:id="rId8"/>
    <p:sldId id="266" r:id="rId9"/>
    <p:sldId id="276" r:id="rId10"/>
    <p:sldId id="268" r:id="rId11"/>
    <p:sldId id="269" r:id="rId12"/>
    <p:sldId id="271" r:id="rId13"/>
    <p:sldId id="270" r:id="rId14"/>
    <p:sldId id="272" r:id="rId15"/>
    <p:sldId id="273" r:id="rId16"/>
    <p:sldId id="274" r:id="rId17"/>
    <p:sldId id="275" r:id="rId18"/>
    <p:sldId id="278"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3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86"/>
  </p:normalViewPr>
  <p:slideViewPr>
    <p:cSldViewPr snapToGrid="0" snapToObjects="1">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3739-FB37-FC4B-A3D9-04E98A10C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675365-AC65-204E-B495-F62E54A96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8AD44-0CE8-6042-A0EC-A7B600703863}"/>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5" name="Footer Placeholder 4">
            <a:extLst>
              <a:ext uri="{FF2B5EF4-FFF2-40B4-BE49-F238E27FC236}">
                <a16:creationId xmlns:a16="http://schemas.microsoft.com/office/drawing/2014/main" id="{8E09BE1C-DAC1-7249-A209-241EF9754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3E6AE-6147-E949-8ECB-CDF23997397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04972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427B-EE73-324B-A652-73652D450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A1A2F7-1ECA-3C49-BF54-8B76A0474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E028E-C47D-7945-990F-808A6183E03F}"/>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5" name="Footer Placeholder 4">
            <a:extLst>
              <a:ext uri="{FF2B5EF4-FFF2-40B4-BE49-F238E27FC236}">
                <a16:creationId xmlns:a16="http://schemas.microsoft.com/office/drawing/2014/main" id="{A7ADC77E-577B-5547-BC82-CA7C6364F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0DB32-D0CB-8E42-8CFA-B9CF87BA7A2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75289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3FA33-B45C-CD46-95E2-8501F4D1D3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F2C6E-BA2C-BC41-98ED-0E435C48B4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DCD2-BE3B-104E-9291-4D2053B14EA5}"/>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5" name="Footer Placeholder 4">
            <a:extLst>
              <a:ext uri="{FF2B5EF4-FFF2-40B4-BE49-F238E27FC236}">
                <a16:creationId xmlns:a16="http://schemas.microsoft.com/office/drawing/2014/main" id="{BE7523F7-4060-0840-94E9-E3DDFDECF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C7854-69A8-E442-B6D2-50EEA3E1DDA4}"/>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76577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72CB-864E-D347-B4A3-699F978E3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0BD35-B904-174F-9567-EE451EFD6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F391A-04E1-B74F-8CCC-86FEB050D98E}"/>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5" name="Footer Placeholder 4">
            <a:extLst>
              <a:ext uri="{FF2B5EF4-FFF2-40B4-BE49-F238E27FC236}">
                <a16:creationId xmlns:a16="http://schemas.microsoft.com/office/drawing/2014/main" id="{1CF3A58C-E3F8-8843-A269-921DF7233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14B63-4E40-B942-B890-3772E562D56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63185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D13E-85A8-9D48-ADA5-9FE3C9EE4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27AA6-1EE1-2742-9D4E-B581B488C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438B1-D104-7F47-913F-01D6F16B6205}"/>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5" name="Footer Placeholder 4">
            <a:extLst>
              <a:ext uri="{FF2B5EF4-FFF2-40B4-BE49-F238E27FC236}">
                <a16:creationId xmlns:a16="http://schemas.microsoft.com/office/drawing/2014/main" id="{9899FF3F-99EF-7144-99DA-60F12E646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C965A-60AA-1042-8BA3-B5091C70EF66}"/>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4112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F9A2-151F-B148-ACB9-8BCAEEE9C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4E267-0490-5E4E-819B-E92920EBD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356511-04BA-5549-AD6C-FBD9F393A7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C04DC-92A6-C148-A904-00B4744FB3AE}"/>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6" name="Footer Placeholder 5">
            <a:extLst>
              <a:ext uri="{FF2B5EF4-FFF2-40B4-BE49-F238E27FC236}">
                <a16:creationId xmlns:a16="http://schemas.microsoft.com/office/drawing/2014/main" id="{130299C4-0099-E948-85BA-01E02F5E0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18E0D-6F20-6C44-9B55-EFFE2E82CF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74113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BAF7-82C5-4141-ADC5-19CC6EBF21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9A8A5-65E5-BD49-9F3E-4CAA84F59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928B2-0FBA-BB47-BB5E-163B377BC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899BE-2FE2-6C40-A919-A668E8FB9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859DB-C2D1-EE48-83D8-324A3D83EC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30BBF-867A-8646-AF33-4ABAAB46934D}"/>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8" name="Footer Placeholder 7">
            <a:extLst>
              <a:ext uri="{FF2B5EF4-FFF2-40B4-BE49-F238E27FC236}">
                <a16:creationId xmlns:a16="http://schemas.microsoft.com/office/drawing/2014/main" id="{CFD50CA3-8953-1644-B60C-A1BC34899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83114-DEE4-1646-94EC-ACC6EA95E530}"/>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8200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AA94-94EA-AE42-8061-4C4AFF8B93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E90B1-A6AE-C04A-A540-38FF13C46A89}"/>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4" name="Footer Placeholder 3">
            <a:extLst>
              <a:ext uri="{FF2B5EF4-FFF2-40B4-BE49-F238E27FC236}">
                <a16:creationId xmlns:a16="http://schemas.microsoft.com/office/drawing/2014/main" id="{EE511629-24AC-3746-99A2-CE8249159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EBE70-4B93-7E42-8A5A-429F5499D108}"/>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170678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3CDB9-39CC-0D4E-AB48-28A4412FB5E7}"/>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3" name="Footer Placeholder 2">
            <a:extLst>
              <a:ext uri="{FF2B5EF4-FFF2-40B4-BE49-F238E27FC236}">
                <a16:creationId xmlns:a16="http://schemas.microsoft.com/office/drawing/2014/main" id="{3AF481D5-682A-474C-A2EC-84C26847A3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1E434B-FE99-1047-B7E9-8399C56D438E}"/>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4298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24C1-C4D3-E945-A738-962FF28E5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DC166-510B-0D42-8038-AC7FF978A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A900A-54E2-734C-B0A8-9A6647001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A0AFD-F127-0F40-B903-B4591868D951}"/>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6" name="Footer Placeholder 5">
            <a:extLst>
              <a:ext uri="{FF2B5EF4-FFF2-40B4-BE49-F238E27FC236}">
                <a16:creationId xmlns:a16="http://schemas.microsoft.com/office/drawing/2014/main" id="{D28C4092-E76B-704D-87C7-3666AC211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D7E-CB88-3647-BE1D-951B2CE1638A}"/>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58685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1B3F-83E5-2148-B263-0866AB644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30CF7A-1CA1-F04D-ACEE-4EA0BD161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E6BCC1-72B8-E246-BC77-48E994E7A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B8974-DA04-AD4D-BC8A-45788276C796}"/>
              </a:ext>
            </a:extLst>
          </p:cNvPr>
          <p:cNvSpPr>
            <a:spLocks noGrp="1"/>
          </p:cNvSpPr>
          <p:nvPr>
            <p:ph type="dt" sz="half" idx="10"/>
          </p:nvPr>
        </p:nvSpPr>
        <p:spPr/>
        <p:txBody>
          <a:bodyPr/>
          <a:lstStyle/>
          <a:p>
            <a:fld id="{47C60520-6F64-DE41-80FB-4D87E46E527D}" type="datetimeFigureOut">
              <a:rPr lang="en-US" smtClean="0"/>
              <a:t>12/31/2021</a:t>
            </a:fld>
            <a:endParaRPr lang="en-US"/>
          </a:p>
        </p:txBody>
      </p:sp>
      <p:sp>
        <p:nvSpPr>
          <p:cNvPr id="6" name="Footer Placeholder 5">
            <a:extLst>
              <a:ext uri="{FF2B5EF4-FFF2-40B4-BE49-F238E27FC236}">
                <a16:creationId xmlns:a16="http://schemas.microsoft.com/office/drawing/2014/main" id="{AE2F4D3D-247B-7F4E-AD3C-49DE3C12A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48421-851A-CB4D-9E94-C14C0B5C3A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24743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E02AB-C37A-3949-AE4B-44AA18794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CA69-3A8A-D74A-971F-5815DEB75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9C6DD-C280-424C-8B14-3F0B82441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60520-6F64-DE41-80FB-4D87E46E527D}" type="datetimeFigureOut">
              <a:rPr lang="en-US" smtClean="0"/>
              <a:t>12/31/2021</a:t>
            </a:fld>
            <a:endParaRPr lang="en-US"/>
          </a:p>
        </p:txBody>
      </p:sp>
      <p:sp>
        <p:nvSpPr>
          <p:cNvPr id="5" name="Footer Placeholder 4">
            <a:extLst>
              <a:ext uri="{FF2B5EF4-FFF2-40B4-BE49-F238E27FC236}">
                <a16:creationId xmlns:a16="http://schemas.microsoft.com/office/drawing/2014/main" id="{44B8B5F7-3DF3-6744-B93C-E8ED34AEB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804CC2-1D06-104B-9A87-CC9B6BEBB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CE927-1B6B-624D-A36C-2F817D445660}" type="slidenum">
              <a:rPr lang="en-US" smtClean="0"/>
              <a:t>‹#›</a:t>
            </a:fld>
            <a:endParaRPr lang="en-US"/>
          </a:p>
        </p:txBody>
      </p:sp>
    </p:spTree>
    <p:extLst>
      <p:ext uri="{BB962C8B-B14F-4D97-AF65-F5344CB8AC3E}">
        <p14:creationId xmlns:p14="http://schemas.microsoft.com/office/powerpoint/2010/main" val="108050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outdoor, nature&#10;&#10;Description automatically generated">
            <a:extLst>
              <a:ext uri="{FF2B5EF4-FFF2-40B4-BE49-F238E27FC236}">
                <a16:creationId xmlns:a16="http://schemas.microsoft.com/office/drawing/2014/main" id="{4FB0EFFD-389E-3E46-9C53-349956F9DE64}"/>
              </a:ext>
            </a:extLst>
          </p:cNvPr>
          <p:cNvPicPr>
            <a:picLocks noChangeAspect="1"/>
          </p:cNvPicPr>
          <p:nvPr/>
        </p:nvPicPr>
        <p:blipFill>
          <a:blip r:embed="rId2"/>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1"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4550228" y="5289106"/>
            <a:ext cx="3291840" cy="1123615"/>
          </a:xfrm>
          <a:prstGeom prst="rect">
            <a:avLst/>
          </a:prstGeom>
        </p:spPr>
      </p:pic>
      <p:sp>
        <p:nvSpPr>
          <p:cNvPr id="13" name="TextBox 12">
            <a:extLst>
              <a:ext uri="{FF2B5EF4-FFF2-40B4-BE49-F238E27FC236}">
                <a16:creationId xmlns:a16="http://schemas.microsoft.com/office/drawing/2014/main" id="{10490829-8365-F14F-83A7-B66CC2BF9FA5}"/>
              </a:ext>
            </a:extLst>
          </p:cNvPr>
          <p:cNvSpPr txBox="1"/>
          <p:nvPr/>
        </p:nvSpPr>
        <p:spPr>
          <a:xfrm>
            <a:off x="1635033" y="1980496"/>
            <a:ext cx="8921931" cy="1107996"/>
          </a:xfrm>
          <a:prstGeom prst="rect">
            <a:avLst/>
          </a:prstGeom>
          <a:noFill/>
        </p:spPr>
        <p:txBody>
          <a:bodyPr wrap="square" rtlCol="0">
            <a:spAutoFit/>
          </a:bodyPr>
          <a:lstStyle/>
          <a:p>
            <a:pPr algn="ctr"/>
            <a:r>
              <a:rPr lang="en-US" sz="6600" dirty="0">
                <a:solidFill>
                  <a:schemeClr val="bg1"/>
                </a:solidFill>
                <a:latin typeface="Roboto" pitchFamily="2" charset="0"/>
                <a:ea typeface="Roboto" pitchFamily="2" charset="0"/>
              </a:rPr>
              <a:t>Secret Transformation</a:t>
            </a:r>
          </a:p>
        </p:txBody>
      </p:sp>
      <p:cxnSp>
        <p:nvCxnSpPr>
          <p:cNvPr id="15" name="Straight Connector 14">
            <a:extLst>
              <a:ext uri="{FF2B5EF4-FFF2-40B4-BE49-F238E27FC236}">
                <a16:creationId xmlns:a16="http://schemas.microsoft.com/office/drawing/2014/main" id="{F500ACAE-E66C-074E-BD08-2A22B7A99A82}"/>
              </a:ext>
            </a:extLst>
          </p:cNvPr>
          <p:cNvCxnSpPr>
            <a:cxnSpLocks/>
          </p:cNvCxnSpPr>
          <p:nvPr/>
        </p:nvCxnSpPr>
        <p:spPr>
          <a:xfrm>
            <a:off x="1735183" y="3526970"/>
            <a:ext cx="89219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4DA62E-9F5A-E241-97A5-2CB6342FB4E9}"/>
              </a:ext>
            </a:extLst>
          </p:cNvPr>
          <p:cNvSpPr txBox="1"/>
          <p:nvPr/>
        </p:nvSpPr>
        <p:spPr>
          <a:xfrm>
            <a:off x="2681148" y="3823263"/>
            <a:ext cx="6490063" cy="584775"/>
          </a:xfrm>
          <a:prstGeom prst="rect">
            <a:avLst/>
          </a:prstGeom>
          <a:noFill/>
        </p:spPr>
        <p:txBody>
          <a:bodyPr wrap="square" rtlCol="0">
            <a:spAutoFit/>
          </a:bodyPr>
          <a:lstStyle/>
          <a:p>
            <a:pPr algn="ctr"/>
            <a:r>
              <a:rPr lang="en-US" sz="3200" dirty="0">
                <a:solidFill>
                  <a:schemeClr val="bg1"/>
                </a:solidFill>
                <a:latin typeface="Roboto" pitchFamily="2" charset="0"/>
                <a:ea typeface="Roboto" pitchFamily="2" charset="0"/>
              </a:rPr>
              <a:t>Matthew 6:1-18</a:t>
            </a:r>
          </a:p>
        </p:txBody>
      </p:sp>
    </p:spTree>
    <p:extLst>
      <p:ext uri="{BB962C8B-B14F-4D97-AF65-F5344CB8AC3E}">
        <p14:creationId xmlns:p14="http://schemas.microsoft.com/office/powerpoint/2010/main" val="35136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10456055" cy="769441"/>
          </a:xfrm>
          <a:prstGeom prst="rect">
            <a:avLst/>
          </a:prstGeom>
          <a:noFill/>
        </p:spPr>
        <p:txBody>
          <a:bodyPr wrap="square" rtlCol="0">
            <a:spAutoFit/>
          </a:bodyPr>
          <a:lstStyle/>
          <a:p>
            <a:r>
              <a:rPr lang="en-US" sz="4400" dirty="0">
                <a:solidFill>
                  <a:srgbClr val="15234F"/>
                </a:solidFill>
                <a:latin typeface="Roboto Cn" pitchFamily="2" charset="0"/>
                <a:ea typeface="Roboto Cn" pitchFamily="2" charset="0"/>
              </a:rPr>
              <a:t>The God of the Secret</a:t>
            </a:r>
          </a:p>
        </p:txBody>
      </p:sp>
      <p:sp>
        <p:nvSpPr>
          <p:cNvPr id="6" name="TextBox 5">
            <a:extLst>
              <a:ext uri="{FF2B5EF4-FFF2-40B4-BE49-F238E27FC236}">
                <a16:creationId xmlns:a16="http://schemas.microsoft.com/office/drawing/2014/main" id="{E31B9B9B-6E08-C743-80FC-5A7B7DC88573}"/>
              </a:ext>
            </a:extLst>
          </p:cNvPr>
          <p:cNvSpPr txBox="1"/>
          <p:nvPr/>
        </p:nvSpPr>
        <p:spPr>
          <a:xfrm>
            <a:off x="669304" y="1772239"/>
            <a:ext cx="10913096" cy="4556673"/>
          </a:xfrm>
          <a:prstGeom prst="rect">
            <a:avLst/>
          </a:prstGeom>
          <a:noFill/>
        </p:spPr>
        <p:txBody>
          <a:bodyPr wrap="square" rtlCol="0" anchor="ctr">
            <a:noAutofit/>
          </a:bodyPr>
          <a:lstStyle/>
          <a:p>
            <a:pPr hangingPunct="0">
              <a:spcBef>
                <a:spcPts val="600"/>
              </a:spcBef>
              <a:spcAft>
                <a:spcPts val="600"/>
              </a:spcAft>
              <a:buFont typeface="Arial" panose="020B0604020202020204" pitchFamily="34" charset="0"/>
              <a:buChar char="•"/>
            </a:pPr>
            <a:r>
              <a:rPr lang="en-US" sz="4800" baseline="30000" dirty="0">
                <a:solidFill>
                  <a:srgbClr val="15234F"/>
                </a:solidFill>
                <a:ea typeface="Roboto" pitchFamily="2" charset="0"/>
              </a:rPr>
              <a:t>  “…that your giving may be in secret…” (v.4)</a:t>
            </a:r>
          </a:p>
          <a:p>
            <a:pPr hangingPunct="0">
              <a:spcBef>
                <a:spcPts val="600"/>
              </a:spcBef>
              <a:spcAft>
                <a:spcPts val="600"/>
              </a:spcAft>
              <a:buFont typeface="Arial" panose="020B0604020202020204" pitchFamily="34" charset="0"/>
              <a:buChar char="•"/>
            </a:pPr>
            <a:r>
              <a:rPr lang="en-US" sz="4800" baseline="30000" dirty="0">
                <a:solidFill>
                  <a:srgbClr val="15234F"/>
                </a:solidFill>
                <a:ea typeface="Roboto" pitchFamily="2" charset="0"/>
              </a:rPr>
              <a:t>  “…your Father, who sees in secret…” (v.4)</a:t>
            </a:r>
          </a:p>
          <a:p>
            <a:pPr hangingPunct="0">
              <a:spcBef>
                <a:spcPts val="600"/>
              </a:spcBef>
              <a:spcAft>
                <a:spcPts val="600"/>
              </a:spcAft>
              <a:buFont typeface="Arial" panose="020B0604020202020204" pitchFamily="34" charset="0"/>
              <a:buChar char="•"/>
            </a:pPr>
            <a:r>
              <a:rPr lang="en-US" sz="4800" baseline="30000" dirty="0">
                <a:solidFill>
                  <a:srgbClr val="15234F"/>
                </a:solidFill>
                <a:ea typeface="Roboto" pitchFamily="2" charset="0"/>
              </a:rPr>
              <a:t>  “…pray to your Father, who is in secret…” (v.6)</a:t>
            </a:r>
          </a:p>
          <a:p>
            <a:pPr hangingPunct="0">
              <a:spcBef>
                <a:spcPts val="600"/>
              </a:spcBef>
              <a:spcAft>
                <a:spcPts val="600"/>
              </a:spcAft>
              <a:buFont typeface="Arial" panose="020B0604020202020204" pitchFamily="34" charset="0"/>
              <a:buChar char="•"/>
            </a:pPr>
            <a:r>
              <a:rPr lang="en-US" sz="4800" baseline="30000" dirty="0">
                <a:solidFill>
                  <a:srgbClr val="15234F"/>
                </a:solidFill>
                <a:ea typeface="Roboto" pitchFamily="2" charset="0"/>
              </a:rPr>
              <a:t>  “…your Father, who sees in secret…” (v.6)</a:t>
            </a:r>
          </a:p>
          <a:p>
            <a:pPr hangingPunct="0">
              <a:spcBef>
                <a:spcPts val="600"/>
              </a:spcBef>
              <a:spcAft>
                <a:spcPts val="600"/>
              </a:spcAft>
              <a:buFont typeface="Arial" panose="020B0604020202020204" pitchFamily="34" charset="0"/>
              <a:buChar char="•"/>
            </a:pPr>
            <a:r>
              <a:rPr lang="en-US" sz="4800" baseline="30000" dirty="0">
                <a:solidFill>
                  <a:srgbClr val="15234F"/>
                </a:solidFill>
                <a:ea typeface="Roboto" pitchFamily="2" charset="0"/>
              </a:rPr>
              <a:t>  “…your Father, who is in secret…” (v.18)</a:t>
            </a:r>
          </a:p>
          <a:p>
            <a:pPr hangingPunct="0">
              <a:spcBef>
                <a:spcPts val="600"/>
              </a:spcBef>
              <a:spcAft>
                <a:spcPts val="600"/>
              </a:spcAft>
              <a:buFont typeface="Arial" panose="020B0604020202020204" pitchFamily="34" charset="0"/>
              <a:buChar char="•"/>
            </a:pPr>
            <a:r>
              <a:rPr lang="en-US" sz="4800" baseline="30000" dirty="0">
                <a:solidFill>
                  <a:srgbClr val="15234F"/>
                </a:solidFill>
                <a:ea typeface="Roboto" pitchFamily="2" charset="0"/>
              </a:rPr>
              <a:t>  “…your Father, who sees in secret…” (v.18)</a:t>
            </a:r>
            <a:endParaRPr lang="en-US" sz="4800" dirty="0">
              <a:solidFill>
                <a:srgbClr val="15234F"/>
              </a:solidFill>
              <a:ea typeface="Roboto" pitchFamily="2" charset="0"/>
            </a:endParaRPr>
          </a:p>
        </p:txBody>
      </p:sp>
    </p:spTree>
    <p:extLst>
      <p:ext uri="{BB962C8B-B14F-4D97-AF65-F5344CB8AC3E}">
        <p14:creationId xmlns:p14="http://schemas.microsoft.com/office/powerpoint/2010/main" val="28254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outdoor, nature&#10;&#10;Description automatically generated">
            <a:extLst>
              <a:ext uri="{FF2B5EF4-FFF2-40B4-BE49-F238E27FC236}">
                <a16:creationId xmlns:a16="http://schemas.microsoft.com/office/drawing/2014/main" id="{4FB0EFFD-389E-3E46-9C53-349956F9DE64}"/>
              </a:ext>
            </a:extLst>
          </p:cNvPr>
          <p:cNvPicPr>
            <a:picLocks noChangeAspect="1"/>
          </p:cNvPicPr>
          <p:nvPr/>
        </p:nvPicPr>
        <p:blipFill>
          <a:blip r:embed="rId2"/>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1"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849197" y="2125317"/>
            <a:ext cx="10493603" cy="2800767"/>
          </a:xfrm>
          <a:prstGeom prst="rect">
            <a:avLst/>
          </a:prstGeom>
          <a:noFill/>
        </p:spPr>
        <p:txBody>
          <a:bodyPr wrap="square" rtlCol="0">
            <a:spAutoFit/>
          </a:bodyPr>
          <a:lstStyle/>
          <a:p>
            <a:pPr algn="ctr"/>
            <a:r>
              <a:rPr lang="en-US" sz="4400" dirty="0">
                <a:solidFill>
                  <a:schemeClr val="bg1"/>
                </a:solidFill>
                <a:latin typeface="Roboto Cn" pitchFamily="2" charset="0"/>
                <a:ea typeface="Roboto Cn" pitchFamily="2" charset="0"/>
              </a:rPr>
              <a:t>…God judges the secrets of men</a:t>
            </a:r>
          </a:p>
          <a:p>
            <a:pPr algn="ctr"/>
            <a:r>
              <a:rPr lang="en-US" sz="4400" dirty="0">
                <a:solidFill>
                  <a:schemeClr val="bg1"/>
                </a:solidFill>
                <a:latin typeface="Roboto Cn" pitchFamily="2" charset="0"/>
                <a:ea typeface="Roboto Cn" pitchFamily="2" charset="0"/>
              </a:rPr>
              <a:t>by Christ Jesus.</a:t>
            </a:r>
          </a:p>
          <a:p>
            <a:pPr algn="ctr"/>
            <a:endParaRPr lang="en-US" sz="4400" dirty="0">
              <a:solidFill>
                <a:schemeClr val="bg1"/>
              </a:solidFill>
              <a:latin typeface="Roboto Cn" pitchFamily="2" charset="0"/>
              <a:ea typeface="Roboto Cn" pitchFamily="2" charset="0"/>
            </a:endParaRPr>
          </a:p>
          <a:p>
            <a:pPr algn="ctr"/>
            <a:r>
              <a:rPr lang="en-US" sz="4400" dirty="0">
                <a:solidFill>
                  <a:schemeClr val="bg1"/>
                </a:solidFill>
                <a:latin typeface="Roboto Cn" pitchFamily="2" charset="0"/>
                <a:ea typeface="Roboto Cn" pitchFamily="2" charset="0"/>
              </a:rPr>
              <a:t>Romans 2:16</a:t>
            </a:r>
          </a:p>
        </p:txBody>
      </p:sp>
    </p:spTree>
    <p:extLst>
      <p:ext uri="{BB962C8B-B14F-4D97-AF65-F5344CB8AC3E}">
        <p14:creationId xmlns:p14="http://schemas.microsoft.com/office/powerpoint/2010/main" val="229325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64EC476-F5FA-D14C-8AEE-517D4F33306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5AFC13-355B-2F4C-B0C5-F15D80E0CB48}"/>
              </a:ext>
            </a:extLst>
          </p:cNvPr>
          <p:cNvSpPr txBox="1"/>
          <p:nvPr/>
        </p:nvSpPr>
        <p:spPr>
          <a:xfrm>
            <a:off x="933255" y="1166842"/>
            <a:ext cx="10284642" cy="4154984"/>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True Discipleship</a:t>
            </a:r>
          </a:p>
          <a:p>
            <a:pPr algn="ctr"/>
            <a:endParaRPr lang="en-US" sz="4400" b="1" dirty="0">
              <a:solidFill>
                <a:srgbClr val="15234F"/>
              </a:solidFill>
              <a:latin typeface="Roboto Cn" pitchFamily="2" charset="0"/>
              <a:ea typeface="Roboto Cn" pitchFamily="2" charset="0"/>
            </a:endParaRPr>
          </a:p>
          <a:p>
            <a:pPr algn="ctr"/>
            <a:r>
              <a:rPr lang="en-US" sz="4400" dirty="0">
                <a:solidFill>
                  <a:srgbClr val="15234F"/>
                </a:solidFill>
                <a:latin typeface="Roboto Cn" pitchFamily="2" charset="0"/>
                <a:ea typeface="Roboto Cn" pitchFamily="2" charset="0"/>
              </a:rPr>
              <a:t>God, in His abundant mercy and goodness, invades our secrets, and transforms who we are at the deepest level, into the image of Christ.</a:t>
            </a:r>
            <a:endParaRPr lang="en-US" sz="4000" dirty="0">
              <a:solidFill>
                <a:srgbClr val="15234F"/>
              </a:solidFill>
              <a:latin typeface="Roboto Cn" pitchFamily="2" charset="0"/>
              <a:ea typeface="Roboto Cn" pitchFamily="2" charset="0"/>
            </a:endParaRPr>
          </a:p>
        </p:txBody>
      </p:sp>
    </p:spTree>
    <p:extLst>
      <p:ext uri="{BB962C8B-B14F-4D97-AF65-F5344CB8AC3E}">
        <p14:creationId xmlns:p14="http://schemas.microsoft.com/office/powerpoint/2010/main" val="110165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outdoor, nature&#10;&#10;Description automatically generated">
            <a:extLst>
              <a:ext uri="{FF2B5EF4-FFF2-40B4-BE49-F238E27FC236}">
                <a16:creationId xmlns:a16="http://schemas.microsoft.com/office/drawing/2014/main" id="{4FB0EFFD-389E-3E46-9C53-349956F9DE64}"/>
              </a:ext>
            </a:extLst>
          </p:cNvPr>
          <p:cNvPicPr>
            <a:picLocks noChangeAspect="1"/>
          </p:cNvPicPr>
          <p:nvPr/>
        </p:nvPicPr>
        <p:blipFill>
          <a:blip r:embed="rId2"/>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1"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849197" y="1830790"/>
            <a:ext cx="10493603" cy="3477875"/>
          </a:xfrm>
          <a:prstGeom prst="rect">
            <a:avLst/>
          </a:prstGeom>
          <a:noFill/>
        </p:spPr>
        <p:txBody>
          <a:bodyPr wrap="square" rtlCol="0">
            <a:spAutoFit/>
          </a:bodyPr>
          <a:lstStyle/>
          <a:p>
            <a:pPr algn="ctr"/>
            <a:r>
              <a:rPr lang="en-US" sz="4400" dirty="0">
                <a:solidFill>
                  <a:schemeClr val="bg1"/>
                </a:solidFill>
                <a:latin typeface="Roboto Cn" pitchFamily="2" charset="0"/>
                <a:ea typeface="Roboto Cn" pitchFamily="2" charset="0"/>
              </a:rPr>
              <a:t>Behold, you delight in truth in the inward being, and you teach me wisdom in the secret heart.</a:t>
            </a:r>
          </a:p>
          <a:p>
            <a:pPr algn="ctr"/>
            <a:endParaRPr lang="en-US" sz="4400" dirty="0">
              <a:solidFill>
                <a:schemeClr val="bg1"/>
              </a:solidFill>
              <a:latin typeface="Roboto Cn" pitchFamily="2" charset="0"/>
              <a:ea typeface="Roboto Cn" pitchFamily="2" charset="0"/>
            </a:endParaRPr>
          </a:p>
          <a:p>
            <a:pPr algn="ctr"/>
            <a:r>
              <a:rPr lang="en-US" sz="4400" dirty="0">
                <a:solidFill>
                  <a:schemeClr val="bg1"/>
                </a:solidFill>
                <a:latin typeface="Roboto Cn" pitchFamily="2" charset="0"/>
                <a:ea typeface="Roboto Cn" pitchFamily="2" charset="0"/>
              </a:rPr>
              <a:t>Psalm 51:6</a:t>
            </a:r>
          </a:p>
        </p:txBody>
      </p:sp>
    </p:spTree>
    <p:extLst>
      <p:ext uri="{BB962C8B-B14F-4D97-AF65-F5344CB8AC3E}">
        <p14:creationId xmlns:p14="http://schemas.microsoft.com/office/powerpoint/2010/main" val="276022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637837"/>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HEBREWS 4:12</a:t>
            </a:r>
          </a:p>
        </p:txBody>
      </p:sp>
      <p:sp>
        <p:nvSpPr>
          <p:cNvPr id="4" name="TextBox 3">
            <a:extLst>
              <a:ext uri="{FF2B5EF4-FFF2-40B4-BE49-F238E27FC236}">
                <a16:creationId xmlns:a16="http://schemas.microsoft.com/office/drawing/2014/main" id="{9C54D9B0-D047-AB4A-823C-1641A2704803}"/>
              </a:ext>
            </a:extLst>
          </p:cNvPr>
          <p:cNvSpPr txBox="1"/>
          <p:nvPr/>
        </p:nvSpPr>
        <p:spPr>
          <a:xfrm>
            <a:off x="945823" y="976720"/>
            <a:ext cx="10300354" cy="4434266"/>
          </a:xfrm>
          <a:prstGeom prst="rect">
            <a:avLst/>
          </a:prstGeom>
          <a:noFill/>
        </p:spPr>
        <p:txBody>
          <a:bodyPr wrap="square" rtlCol="0">
            <a:noAutofit/>
          </a:bodyPr>
          <a:lstStyle/>
          <a:p>
            <a:pPr algn="just" hangingPunct="0"/>
            <a:r>
              <a:rPr lang="en-US" sz="4400" dirty="0">
                <a:solidFill>
                  <a:schemeClr val="bg1"/>
                </a:solidFill>
                <a:latin typeface="Roboto Th" pitchFamily="2" charset="0"/>
                <a:ea typeface="Roboto Th" pitchFamily="2" charset="0"/>
              </a:rPr>
              <a:t>For the word of God is living and active, sharper than any two-edged sword, piercing to the division of soul and of spirit, of joints and of marrow, and discerning </a:t>
            </a:r>
            <a:r>
              <a:rPr lang="en-US" sz="4400" u="sng" dirty="0">
                <a:solidFill>
                  <a:schemeClr val="bg1"/>
                </a:solidFill>
                <a:latin typeface="Roboto Th" pitchFamily="2" charset="0"/>
                <a:ea typeface="Roboto Th" pitchFamily="2" charset="0"/>
              </a:rPr>
              <a:t>the thoughts and intentions of the heart</a:t>
            </a:r>
            <a:r>
              <a:rPr lang="en-US" sz="4400" dirty="0">
                <a:solidFill>
                  <a:schemeClr val="bg1"/>
                </a:solidFill>
                <a:latin typeface="Roboto Th" pitchFamily="2" charset="0"/>
                <a:ea typeface="Roboto Th" pitchFamily="2" charset="0"/>
              </a:rPr>
              <a:t>.</a:t>
            </a:r>
          </a:p>
        </p:txBody>
      </p:sp>
    </p:spTree>
    <p:extLst>
      <p:ext uri="{BB962C8B-B14F-4D97-AF65-F5344CB8AC3E}">
        <p14:creationId xmlns:p14="http://schemas.microsoft.com/office/powerpoint/2010/main" val="416038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10456055" cy="769441"/>
          </a:xfrm>
          <a:prstGeom prst="rect">
            <a:avLst/>
          </a:prstGeom>
          <a:noFill/>
        </p:spPr>
        <p:txBody>
          <a:bodyPr wrap="square" rtlCol="0">
            <a:spAutoFit/>
          </a:bodyPr>
          <a:lstStyle/>
          <a:p>
            <a:r>
              <a:rPr lang="en-US" sz="4400" dirty="0">
                <a:solidFill>
                  <a:srgbClr val="15234F"/>
                </a:solidFill>
                <a:latin typeface="Roboto Cn" pitchFamily="2" charset="0"/>
                <a:ea typeface="Roboto Cn" pitchFamily="2" charset="0"/>
              </a:rPr>
              <a:t>“When you pray…”</a:t>
            </a:r>
          </a:p>
        </p:txBody>
      </p:sp>
      <p:sp>
        <p:nvSpPr>
          <p:cNvPr id="6" name="TextBox 5">
            <a:extLst>
              <a:ext uri="{FF2B5EF4-FFF2-40B4-BE49-F238E27FC236}">
                <a16:creationId xmlns:a16="http://schemas.microsoft.com/office/drawing/2014/main" id="{E31B9B9B-6E08-C743-80FC-5A7B7DC88573}"/>
              </a:ext>
            </a:extLst>
          </p:cNvPr>
          <p:cNvSpPr txBox="1"/>
          <p:nvPr/>
        </p:nvSpPr>
        <p:spPr>
          <a:xfrm>
            <a:off x="563879" y="1772239"/>
            <a:ext cx="10913096" cy="4556673"/>
          </a:xfrm>
          <a:prstGeom prst="rect">
            <a:avLst/>
          </a:prstGeom>
          <a:noFill/>
        </p:spPr>
        <p:txBody>
          <a:bodyPr wrap="square" rtlCol="0" anchor="t">
            <a:noAutofit/>
          </a:bodyPr>
          <a:lstStyle/>
          <a:p>
            <a:pPr hangingPunct="0">
              <a:spcBef>
                <a:spcPts val="600"/>
              </a:spcBef>
              <a:spcAft>
                <a:spcPts val="600"/>
              </a:spcAft>
            </a:pPr>
            <a:r>
              <a:rPr lang="en-US" sz="3600" dirty="0">
                <a:solidFill>
                  <a:srgbClr val="15234F"/>
                </a:solidFill>
                <a:ea typeface="Roboto" pitchFamily="2" charset="0"/>
              </a:rPr>
              <a:t>“Forgive us our debts, as we also have forgiven our debtors.” (Matthew 6:12)</a:t>
            </a:r>
          </a:p>
          <a:p>
            <a:pPr hangingPunct="0">
              <a:spcBef>
                <a:spcPts val="600"/>
              </a:spcBef>
              <a:spcAft>
                <a:spcPts val="600"/>
              </a:spcAft>
            </a:pPr>
            <a:endParaRPr lang="en-US" sz="3600" dirty="0">
              <a:solidFill>
                <a:srgbClr val="15234F"/>
              </a:solidFill>
              <a:ea typeface="Roboto" pitchFamily="2" charset="0"/>
            </a:endParaRPr>
          </a:p>
          <a:p>
            <a:pPr hangingPunct="0">
              <a:spcBef>
                <a:spcPts val="600"/>
              </a:spcBef>
              <a:spcAft>
                <a:spcPts val="600"/>
              </a:spcAft>
            </a:pPr>
            <a:r>
              <a:rPr lang="en-US" sz="3600" dirty="0">
                <a:solidFill>
                  <a:srgbClr val="15234F"/>
                </a:solidFill>
                <a:ea typeface="Roboto" pitchFamily="2" charset="0"/>
              </a:rPr>
              <a:t>“For if you forgive others their trespasses, your heavenly Father will also forgive you, but if you do not forgive others their trespasses, neither will your Father forgive your trespasses.” (Matthew 6:14,15)</a:t>
            </a:r>
          </a:p>
        </p:txBody>
      </p:sp>
    </p:spTree>
    <p:extLst>
      <p:ext uri="{BB962C8B-B14F-4D97-AF65-F5344CB8AC3E}">
        <p14:creationId xmlns:p14="http://schemas.microsoft.com/office/powerpoint/2010/main" val="140901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64EC476-F5FA-D14C-8AEE-517D4F33306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5AFC13-355B-2F4C-B0C5-F15D80E0CB48}"/>
              </a:ext>
            </a:extLst>
          </p:cNvPr>
          <p:cNvSpPr txBox="1"/>
          <p:nvPr/>
        </p:nvSpPr>
        <p:spPr>
          <a:xfrm>
            <a:off x="933255" y="1166842"/>
            <a:ext cx="10284642" cy="4154984"/>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True Discipleship</a:t>
            </a:r>
          </a:p>
          <a:p>
            <a:pPr algn="ctr"/>
            <a:endParaRPr lang="en-US" sz="4400" b="1" dirty="0">
              <a:solidFill>
                <a:srgbClr val="15234F"/>
              </a:solidFill>
              <a:latin typeface="Roboto Cn" pitchFamily="2" charset="0"/>
              <a:ea typeface="Roboto Cn" pitchFamily="2" charset="0"/>
            </a:endParaRPr>
          </a:p>
          <a:p>
            <a:pPr algn="ctr"/>
            <a:r>
              <a:rPr lang="en-US" sz="4400" dirty="0">
                <a:solidFill>
                  <a:srgbClr val="15234F"/>
                </a:solidFill>
                <a:latin typeface="Roboto Cn" pitchFamily="2" charset="0"/>
                <a:ea typeface="Roboto Cn" pitchFamily="2" charset="0"/>
              </a:rPr>
              <a:t>God, in His abundant mercy and goodness, invades our secrets, and transforms who we are at the deepest level, into the image of Christ.</a:t>
            </a:r>
            <a:endParaRPr lang="en-US" sz="4000" dirty="0">
              <a:solidFill>
                <a:srgbClr val="15234F"/>
              </a:solidFill>
              <a:latin typeface="Roboto Cn" pitchFamily="2" charset="0"/>
              <a:ea typeface="Roboto Cn" pitchFamily="2" charset="0"/>
            </a:endParaRPr>
          </a:p>
        </p:txBody>
      </p:sp>
    </p:spTree>
    <p:extLst>
      <p:ext uri="{BB962C8B-B14F-4D97-AF65-F5344CB8AC3E}">
        <p14:creationId xmlns:p14="http://schemas.microsoft.com/office/powerpoint/2010/main" val="429194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637837"/>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I CORINTHIANS 14:24,25</a:t>
            </a:r>
          </a:p>
        </p:txBody>
      </p:sp>
      <p:sp>
        <p:nvSpPr>
          <p:cNvPr id="4" name="TextBox 3">
            <a:extLst>
              <a:ext uri="{FF2B5EF4-FFF2-40B4-BE49-F238E27FC236}">
                <a16:creationId xmlns:a16="http://schemas.microsoft.com/office/drawing/2014/main" id="{9C54D9B0-D047-AB4A-823C-1641A2704803}"/>
              </a:ext>
            </a:extLst>
          </p:cNvPr>
          <p:cNvSpPr txBox="1"/>
          <p:nvPr/>
        </p:nvSpPr>
        <p:spPr>
          <a:xfrm>
            <a:off x="945823" y="976720"/>
            <a:ext cx="10300354" cy="4434266"/>
          </a:xfrm>
          <a:prstGeom prst="rect">
            <a:avLst/>
          </a:prstGeom>
          <a:noFill/>
        </p:spPr>
        <p:txBody>
          <a:bodyPr wrap="square" rtlCol="0">
            <a:noAutofit/>
          </a:bodyPr>
          <a:lstStyle/>
          <a:p>
            <a:pPr algn="just" hangingPunct="0"/>
            <a:r>
              <a:rPr lang="en-US" sz="4400" dirty="0">
                <a:solidFill>
                  <a:schemeClr val="bg1"/>
                </a:solidFill>
                <a:latin typeface="Roboto Th" pitchFamily="2" charset="0"/>
                <a:ea typeface="Roboto Th" pitchFamily="2" charset="0"/>
              </a:rPr>
              <a:t>But if all prophesy, and an unbeliever or outsider enters, he is convicted by all, he is called to account by all, </a:t>
            </a:r>
            <a:r>
              <a:rPr lang="en-US" sz="4400" u="sng" dirty="0">
                <a:solidFill>
                  <a:schemeClr val="bg1"/>
                </a:solidFill>
                <a:latin typeface="Roboto Th" pitchFamily="2" charset="0"/>
                <a:ea typeface="Roboto Th" pitchFamily="2" charset="0"/>
              </a:rPr>
              <a:t>the secrets of his heart are disclosed</a:t>
            </a:r>
            <a:r>
              <a:rPr lang="en-US" sz="4400" dirty="0">
                <a:solidFill>
                  <a:schemeClr val="bg1"/>
                </a:solidFill>
                <a:latin typeface="Roboto Th" pitchFamily="2" charset="0"/>
                <a:ea typeface="Roboto Th" pitchFamily="2" charset="0"/>
              </a:rPr>
              <a:t>, and so, falling on his face, he will worship God and declare that God is really among you.</a:t>
            </a:r>
          </a:p>
        </p:txBody>
      </p:sp>
    </p:spTree>
    <p:extLst>
      <p:ext uri="{BB962C8B-B14F-4D97-AF65-F5344CB8AC3E}">
        <p14:creationId xmlns:p14="http://schemas.microsoft.com/office/powerpoint/2010/main" val="258363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outdoor, nature&#10;&#10;Description automatically generated">
            <a:extLst>
              <a:ext uri="{FF2B5EF4-FFF2-40B4-BE49-F238E27FC236}">
                <a16:creationId xmlns:a16="http://schemas.microsoft.com/office/drawing/2014/main" id="{4FB0EFFD-389E-3E46-9C53-349956F9DE64}"/>
              </a:ext>
            </a:extLst>
          </p:cNvPr>
          <p:cNvPicPr>
            <a:picLocks noChangeAspect="1"/>
          </p:cNvPicPr>
          <p:nvPr/>
        </p:nvPicPr>
        <p:blipFill>
          <a:blip r:embed="rId2"/>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1"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849197" y="1690062"/>
            <a:ext cx="10493603" cy="3477875"/>
          </a:xfrm>
          <a:prstGeom prst="rect">
            <a:avLst/>
          </a:prstGeom>
          <a:noFill/>
        </p:spPr>
        <p:txBody>
          <a:bodyPr wrap="square" rtlCol="0">
            <a:spAutoFit/>
          </a:bodyPr>
          <a:lstStyle/>
          <a:p>
            <a:pPr algn="ctr"/>
            <a:r>
              <a:rPr lang="en-US" sz="4400" dirty="0">
                <a:solidFill>
                  <a:schemeClr val="bg1"/>
                </a:solidFill>
                <a:latin typeface="Roboto Cn" pitchFamily="2" charset="0"/>
                <a:ea typeface="Roboto Cn" pitchFamily="2" charset="0"/>
              </a:rPr>
              <a:t>The </a:t>
            </a:r>
            <a:r>
              <a:rPr lang="en-US" sz="4400" u="sng" dirty="0">
                <a:solidFill>
                  <a:schemeClr val="bg1"/>
                </a:solidFill>
                <a:latin typeface="Roboto Cn" pitchFamily="2" charset="0"/>
                <a:ea typeface="Roboto Cn" pitchFamily="2" charset="0"/>
              </a:rPr>
              <a:t>means</a:t>
            </a:r>
            <a:r>
              <a:rPr lang="en-US" sz="4400" dirty="0">
                <a:solidFill>
                  <a:schemeClr val="bg1"/>
                </a:solidFill>
                <a:latin typeface="Roboto Cn" pitchFamily="2" charset="0"/>
                <a:ea typeface="Roboto Cn" pitchFamily="2" charset="0"/>
              </a:rPr>
              <a:t> of discipleship take place in spiritual community.</a:t>
            </a:r>
          </a:p>
          <a:p>
            <a:pPr algn="ctr"/>
            <a:endParaRPr lang="en-US" sz="4400" dirty="0">
              <a:solidFill>
                <a:schemeClr val="bg1"/>
              </a:solidFill>
              <a:latin typeface="Roboto Cn" pitchFamily="2" charset="0"/>
              <a:ea typeface="Roboto Cn" pitchFamily="2" charset="0"/>
            </a:endParaRPr>
          </a:p>
          <a:p>
            <a:pPr algn="ctr"/>
            <a:r>
              <a:rPr lang="en-US" sz="4400" dirty="0">
                <a:solidFill>
                  <a:schemeClr val="bg1"/>
                </a:solidFill>
                <a:latin typeface="Roboto Cn" pitchFamily="2" charset="0"/>
                <a:ea typeface="Roboto Cn" pitchFamily="2" charset="0"/>
              </a:rPr>
              <a:t>The </a:t>
            </a:r>
            <a:r>
              <a:rPr lang="en-US" sz="4400" u="sng" dirty="0">
                <a:solidFill>
                  <a:schemeClr val="bg1"/>
                </a:solidFill>
                <a:latin typeface="Roboto Cn" pitchFamily="2" charset="0"/>
                <a:ea typeface="Roboto Cn" pitchFamily="2" charset="0"/>
              </a:rPr>
              <a:t>test</a:t>
            </a:r>
            <a:r>
              <a:rPr lang="en-US" sz="4400" dirty="0">
                <a:solidFill>
                  <a:schemeClr val="bg1"/>
                </a:solidFill>
                <a:latin typeface="Roboto Cn" pitchFamily="2" charset="0"/>
                <a:ea typeface="Roboto Cn" pitchFamily="2" charset="0"/>
              </a:rPr>
              <a:t> of discipleship is in our secrets, weighed against Christ.</a:t>
            </a:r>
          </a:p>
        </p:txBody>
      </p:sp>
    </p:spTree>
    <p:extLst>
      <p:ext uri="{BB962C8B-B14F-4D97-AF65-F5344CB8AC3E}">
        <p14:creationId xmlns:p14="http://schemas.microsoft.com/office/powerpoint/2010/main" val="114354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64EC476-F5FA-D14C-8AEE-517D4F33306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5AFC13-355B-2F4C-B0C5-F15D80E0CB48}"/>
              </a:ext>
            </a:extLst>
          </p:cNvPr>
          <p:cNvSpPr txBox="1"/>
          <p:nvPr/>
        </p:nvSpPr>
        <p:spPr>
          <a:xfrm>
            <a:off x="933255" y="1166842"/>
            <a:ext cx="10284642" cy="4154984"/>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True Discipleship</a:t>
            </a:r>
          </a:p>
          <a:p>
            <a:pPr algn="ctr"/>
            <a:endParaRPr lang="en-US" sz="4400" b="1" dirty="0">
              <a:solidFill>
                <a:srgbClr val="15234F"/>
              </a:solidFill>
              <a:latin typeface="Roboto Cn" pitchFamily="2" charset="0"/>
              <a:ea typeface="Roboto Cn" pitchFamily="2" charset="0"/>
            </a:endParaRPr>
          </a:p>
          <a:p>
            <a:pPr algn="ctr"/>
            <a:r>
              <a:rPr lang="en-US" sz="4400" dirty="0">
                <a:solidFill>
                  <a:srgbClr val="15234F"/>
                </a:solidFill>
                <a:latin typeface="Roboto Cn" pitchFamily="2" charset="0"/>
                <a:ea typeface="Roboto Cn" pitchFamily="2" charset="0"/>
              </a:rPr>
              <a:t>God, in His abundant mercy and goodness, invades our secrets, and transforms who we are at the deepest level, into the image of Christ.</a:t>
            </a:r>
            <a:endParaRPr lang="en-US" sz="4000" dirty="0">
              <a:solidFill>
                <a:srgbClr val="15234F"/>
              </a:solidFill>
              <a:latin typeface="Roboto Cn" pitchFamily="2" charset="0"/>
              <a:ea typeface="Roboto Cn" pitchFamily="2" charset="0"/>
            </a:endParaRPr>
          </a:p>
        </p:txBody>
      </p:sp>
    </p:spTree>
    <p:extLst>
      <p:ext uri="{BB962C8B-B14F-4D97-AF65-F5344CB8AC3E}">
        <p14:creationId xmlns:p14="http://schemas.microsoft.com/office/powerpoint/2010/main" val="411962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296089"/>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ROMANS 8:29</a:t>
            </a:r>
          </a:p>
        </p:txBody>
      </p:sp>
      <p:sp>
        <p:nvSpPr>
          <p:cNvPr id="4" name="TextBox 3">
            <a:extLst>
              <a:ext uri="{FF2B5EF4-FFF2-40B4-BE49-F238E27FC236}">
                <a16:creationId xmlns:a16="http://schemas.microsoft.com/office/drawing/2014/main" id="{9C54D9B0-D047-AB4A-823C-1641A2704803}"/>
              </a:ext>
            </a:extLst>
          </p:cNvPr>
          <p:cNvSpPr txBox="1"/>
          <p:nvPr/>
        </p:nvSpPr>
        <p:spPr>
          <a:xfrm>
            <a:off x="809896" y="2073839"/>
            <a:ext cx="10772503" cy="2554545"/>
          </a:xfrm>
          <a:prstGeom prst="rect">
            <a:avLst/>
          </a:prstGeom>
          <a:noFill/>
        </p:spPr>
        <p:txBody>
          <a:bodyPr wrap="square" rtlCol="0">
            <a:noAutofit/>
          </a:bodyPr>
          <a:lstStyle/>
          <a:p>
            <a:pPr algn="just" hangingPunct="0"/>
            <a:r>
              <a:rPr lang="en-US" sz="4000" dirty="0">
                <a:solidFill>
                  <a:schemeClr val="bg1"/>
                </a:solidFill>
                <a:latin typeface="Roboto Th" pitchFamily="2" charset="0"/>
                <a:ea typeface="Roboto Th" pitchFamily="2" charset="0"/>
              </a:rPr>
              <a:t>“For those whom he foreknew he also predestined </a:t>
            </a:r>
            <a:r>
              <a:rPr lang="en-US" sz="4000" u="sng" dirty="0">
                <a:solidFill>
                  <a:schemeClr val="bg1"/>
                </a:solidFill>
                <a:latin typeface="Roboto Th" pitchFamily="2" charset="0"/>
                <a:ea typeface="Roboto Th" pitchFamily="2" charset="0"/>
              </a:rPr>
              <a:t>to be conformed to the image of his Son</a:t>
            </a:r>
            <a:r>
              <a:rPr lang="en-US" sz="4000" dirty="0">
                <a:solidFill>
                  <a:schemeClr val="bg1"/>
                </a:solidFill>
                <a:latin typeface="Roboto Th" pitchFamily="2" charset="0"/>
                <a:ea typeface="Roboto Th" pitchFamily="2" charset="0"/>
              </a:rPr>
              <a:t>, that he might be the firstborn among many brothers.”</a:t>
            </a:r>
          </a:p>
        </p:txBody>
      </p:sp>
    </p:spTree>
    <p:extLst>
      <p:ext uri="{BB962C8B-B14F-4D97-AF65-F5344CB8AC3E}">
        <p14:creationId xmlns:p14="http://schemas.microsoft.com/office/powerpoint/2010/main" val="195004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outdoor, nature&#10;&#10;Description automatically generated">
            <a:extLst>
              <a:ext uri="{FF2B5EF4-FFF2-40B4-BE49-F238E27FC236}">
                <a16:creationId xmlns:a16="http://schemas.microsoft.com/office/drawing/2014/main" id="{4FB0EFFD-389E-3E46-9C53-349956F9DE64}"/>
              </a:ext>
            </a:extLst>
          </p:cNvPr>
          <p:cNvPicPr>
            <a:picLocks noChangeAspect="1"/>
          </p:cNvPicPr>
          <p:nvPr/>
        </p:nvPicPr>
        <p:blipFill>
          <a:blip r:embed="rId2"/>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1"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849197" y="1517870"/>
            <a:ext cx="10493603" cy="4154984"/>
          </a:xfrm>
          <a:prstGeom prst="rect">
            <a:avLst/>
          </a:prstGeom>
          <a:noFill/>
        </p:spPr>
        <p:txBody>
          <a:bodyPr wrap="square" rtlCol="0">
            <a:spAutoFit/>
          </a:bodyPr>
          <a:lstStyle/>
          <a:p>
            <a:pPr algn="ctr"/>
            <a:r>
              <a:rPr lang="en-US" sz="4400" dirty="0">
                <a:solidFill>
                  <a:schemeClr val="bg1"/>
                </a:solidFill>
                <a:latin typeface="Roboto Cn" pitchFamily="2" charset="0"/>
                <a:ea typeface="Roboto Cn" pitchFamily="2" charset="0"/>
              </a:rPr>
              <a:t>Beware of practicing your righteousness before other people in order to be seen by them, for then you will have no reward from your Father who is in heaven.</a:t>
            </a:r>
          </a:p>
          <a:p>
            <a:pPr algn="ctr"/>
            <a:endParaRPr lang="en-US" sz="4400" dirty="0">
              <a:solidFill>
                <a:schemeClr val="bg1"/>
              </a:solidFill>
              <a:latin typeface="Roboto Cn" pitchFamily="2" charset="0"/>
              <a:ea typeface="Roboto Cn" pitchFamily="2" charset="0"/>
            </a:endParaRPr>
          </a:p>
          <a:p>
            <a:pPr algn="ctr"/>
            <a:r>
              <a:rPr lang="en-US" sz="4400" dirty="0">
                <a:solidFill>
                  <a:schemeClr val="bg1"/>
                </a:solidFill>
                <a:latin typeface="Roboto Cn" pitchFamily="2" charset="0"/>
                <a:ea typeface="Roboto Cn" pitchFamily="2" charset="0"/>
              </a:rPr>
              <a:t>Matthew 6:1</a:t>
            </a:r>
          </a:p>
        </p:txBody>
      </p:sp>
    </p:spTree>
    <p:extLst>
      <p:ext uri="{BB962C8B-B14F-4D97-AF65-F5344CB8AC3E}">
        <p14:creationId xmlns:p14="http://schemas.microsoft.com/office/powerpoint/2010/main" val="198571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550193" y="4230859"/>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MATTHEW 16:6</a:t>
            </a:r>
          </a:p>
        </p:txBody>
      </p:sp>
      <p:sp>
        <p:nvSpPr>
          <p:cNvPr id="4" name="TextBox 3">
            <a:extLst>
              <a:ext uri="{FF2B5EF4-FFF2-40B4-BE49-F238E27FC236}">
                <a16:creationId xmlns:a16="http://schemas.microsoft.com/office/drawing/2014/main" id="{9C54D9B0-D047-AB4A-823C-1641A2704803}"/>
              </a:ext>
            </a:extLst>
          </p:cNvPr>
          <p:cNvSpPr txBox="1"/>
          <p:nvPr/>
        </p:nvSpPr>
        <p:spPr>
          <a:xfrm>
            <a:off x="1112363" y="2186961"/>
            <a:ext cx="10300354" cy="1810004"/>
          </a:xfrm>
          <a:prstGeom prst="rect">
            <a:avLst/>
          </a:prstGeom>
          <a:noFill/>
        </p:spPr>
        <p:txBody>
          <a:bodyPr wrap="square" rtlCol="0">
            <a:noAutofit/>
          </a:bodyPr>
          <a:lstStyle/>
          <a:p>
            <a:pPr algn="just" hangingPunct="0"/>
            <a:r>
              <a:rPr lang="en-US" sz="4400" dirty="0">
                <a:solidFill>
                  <a:schemeClr val="bg1"/>
                </a:solidFill>
                <a:latin typeface="Roboto Th" pitchFamily="2" charset="0"/>
                <a:ea typeface="Roboto Th" pitchFamily="2" charset="0"/>
              </a:rPr>
              <a:t>“Watch and beware of the leaven of the Pharisees and Sadducees.”</a:t>
            </a:r>
          </a:p>
        </p:txBody>
      </p:sp>
    </p:spTree>
    <p:extLst>
      <p:ext uri="{BB962C8B-B14F-4D97-AF65-F5344CB8AC3E}">
        <p14:creationId xmlns:p14="http://schemas.microsoft.com/office/powerpoint/2010/main" val="375551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64EC476-F5FA-D14C-8AEE-517D4F33306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5AFC13-355B-2F4C-B0C5-F15D80E0CB48}"/>
              </a:ext>
            </a:extLst>
          </p:cNvPr>
          <p:cNvSpPr txBox="1"/>
          <p:nvPr/>
        </p:nvSpPr>
        <p:spPr>
          <a:xfrm>
            <a:off x="801279" y="1166842"/>
            <a:ext cx="10435472" cy="4524315"/>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Two Kinds of Righteousness</a:t>
            </a:r>
          </a:p>
          <a:p>
            <a:pPr algn="ctr"/>
            <a:endParaRPr lang="en-US" sz="4400" dirty="0">
              <a:solidFill>
                <a:srgbClr val="15234F"/>
              </a:solidFill>
              <a:latin typeface="Roboto Cn" pitchFamily="2" charset="0"/>
              <a:ea typeface="Roboto Cn" pitchFamily="2" charset="0"/>
            </a:endParaRPr>
          </a:p>
          <a:p>
            <a:pPr marL="742950" indent="-742950">
              <a:buAutoNum type="arabicPeriod"/>
            </a:pPr>
            <a:r>
              <a:rPr lang="en-US" sz="4000" dirty="0">
                <a:solidFill>
                  <a:srgbClr val="15234F"/>
                </a:solidFill>
                <a:latin typeface="Roboto Cn" pitchFamily="2" charset="0"/>
                <a:ea typeface="Roboto Cn" pitchFamily="2" charset="0"/>
              </a:rPr>
              <a:t>The Righteousness of Christ: </a:t>
            </a:r>
          </a:p>
          <a:p>
            <a:r>
              <a:rPr lang="en-US" sz="4000" i="1" dirty="0">
                <a:solidFill>
                  <a:srgbClr val="15234F"/>
                </a:solidFill>
                <a:latin typeface="Roboto Cn" pitchFamily="2" charset="0"/>
                <a:ea typeface="Roboto Cn" pitchFamily="2" charset="0"/>
              </a:rPr>
              <a:t>	Pleasing to the Father</a:t>
            </a:r>
            <a:r>
              <a:rPr lang="en-US" sz="4000" dirty="0">
                <a:solidFill>
                  <a:srgbClr val="15234F"/>
                </a:solidFill>
                <a:latin typeface="Roboto Cn" pitchFamily="2" charset="0"/>
                <a:ea typeface="Roboto Cn" pitchFamily="2" charset="0"/>
              </a:rPr>
              <a:t>.</a:t>
            </a:r>
          </a:p>
          <a:p>
            <a:endParaRPr lang="en-US" sz="4000" dirty="0">
              <a:solidFill>
                <a:srgbClr val="15234F"/>
              </a:solidFill>
              <a:latin typeface="Roboto Cn" pitchFamily="2" charset="0"/>
              <a:ea typeface="Roboto Cn" pitchFamily="2" charset="0"/>
            </a:endParaRPr>
          </a:p>
          <a:p>
            <a:pPr marL="742950" indent="-742950">
              <a:buAutoNum type="arabicPeriod" startAt="2"/>
            </a:pPr>
            <a:r>
              <a:rPr lang="en-US" sz="4000" dirty="0">
                <a:solidFill>
                  <a:srgbClr val="15234F"/>
                </a:solidFill>
                <a:latin typeface="Roboto Cn" pitchFamily="2" charset="0"/>
                <a:ea typeface="Roboto Cn" pitchFamily="2" charset="0"/>
              </a:rPr>
              <a:t>Self-righteousness: </a:t>
            </a:r>
          </a:p>
          <a:p>
            <a:r>
              <a:rPr lang="en-US" sz="4000" i="1" dirty="0">
                <a:solidFill>
                  <a:srgbClr val="15234F"/>
                </a:solidFill>
                <a:latin typeface="Roboto Cn" pitchFamily="2" charset="0"/>
                <a:ea typeface="Roboto Cn" pitchFamily="2" charset="0"/>
              </a:rPr>
              <a:t>      Worthless before the Father</a:t>
            </a:r>
            <a:r>
              <a:rPr lang="en-US" sz="4000" dirty="0">
                <a:solidFill>
                  <a:srgbClr val="15234F"/>
                </a:solidFill>
                <a:latin typeface="Roboto Cn" pitchFamily="2" charset="0"/>
                <a:ea typeface="Roboto Cn" pitchFamily="2" charset="0"/>
              </a:rPr>
              <a:t>.</a:t>
            </a:r>
          </a:p>
        </p:txBody>
      </p:sp>
    </p:spTree>
    <p:extLst>
      <p:ext uri="{BB962C8B-B14F-4D97-AF65-F5344CB8AC3E}">
        <p14:creationId xmlns:p14="http://schemas.microsoft.com/office/powerpoint/2010/main" val="381664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10456055" cy="769441"/>
          </a:xfrm>
          <a:prstGeom prst="rect">
            <a:avLst/>
          </a:prstGeom>
          <a:noFill/>
        </p:spPr>
        <p:txBody>
          <a:bodyPr wrap="square" rtlCol="0">
            <a:spAutoFit/>
          </a:bodyPr>
          <a:lstStyle/>
          <a:p>
            <a:r>
              <a:rPr lang="en-US" sz="4400" dirty="0">
                <a:solidFill>
                  <a:srgbClr val="15234F"/>
                </a:solidFill>
                <a:latin typeface="Roboto Cn" pitchFamily="2" charset="0"/>
                <a:ea typeface="Roboto Cn" pitchFamily="2" charset="0"/>
              </a:rPr>
              <a:t>1. Giving to the Needy (Matthew 6:2-4)</a:t>
            </a:r>
          </a:p>
        </p:txBody>
      </p:sp>
      <p:sp>
        <p:nvSpPr>
          <p:cNvPr id="6" name="TextBox 5">
            <a:extLst>
              <a:ext uri="{FF2B5EF4-FFF2-40B4-BE49-F238E27FC236}">
                <a16:creationId xmlns:a16="http://schemas.microsoft.com/office/drawing/2014/main" id="{E31B9B9B-6E08-C743-80FC-5A7B7DC88573}"/>
              </a:ext>
            </a:extLst>
          </p:cNvPr>
          <p:cNvSpPr txBox="1"/>
          <p:nvPr/>
        </p:nvSpPr>
        <p:spPr>
          <a:xfrm>
            <a:off x="669304" y="1772239"/>
            <a:ext cx="10913096" cy="4556673"/>
          </a:xfrm>
          <a:prstGeom prst="rect">
            <a:avLst/>
          </a:prstGeom>
          <a:noFill/>
        </p:spPr>
        <p:txBody>
          <a:bodyPr wrap="square" rtlCol="0">
            <a:noAutofit/>
          </a:bodyPr>
          <a:lstStyle/>
          <a:p>
            <a:pPr algn="just" hangingPunct="0"/>
            <a:r>
              <a:rPr lang="en-US" sz="3600" baseline="30000" dirty="0"/>
              <a:t> </a:t>
            </a:r>
            <a:r>
              <a:rPr lang="en-US" sz="3600" dirty="0"/>
              <a:t>“Thus, when you give to the needy, sound no trumpet before you, as the hypocrites do in the synagogues and in the streets, that they may be praised by others. Truly, I say to you, they have received their reward. But when you give to the needy, do not let your left hand know what your right hand is doing,</a:t>
            </a:r>
            <a:r>
              <a:rPr lang="en-US" sz="3600" baseline="30000" dirty="0"/>
              <a:t> </a:t>
            </a:r>
            <a:r>
              <a:rPr lang="en-US" sz="3600" dirty="0"/>
              <a:t>so that your giving may be in secret. And your Father who sees in secret will reward you.”  </a:t>
            </a:r>
            <a:endParaRPr lang="en-US" sz="3600" dirty="0">
              <a:solidFill>
                <a:srgbClr val="15234F"/>
              </a:solidFill>
              <a:latin typeface="Roboto" pitchFamily="2" charset="0"/>
              <a:ea typeface="Roboto" pitchFamily="2" charset="0"/>
            </a:endParaRPr>
          </a:p>
        </p:txBody>
      </p:sp>
    </p:spTree>
    <p:extLst>
      <p:ext uri="{BB962C8B-B14F-4D97-AF65-F5344CB8AC3E}">
        <p14:creationId xmlns:p14="http://schemas.microsoft.com/office/powerpoint/2010/main" val="359282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10456055" cy="769441"/>
          </a:xfrm>
          <a:prstGeom prst="rect">
            <a:avLst/>
          </a:prstGeom>
          <a:noFill/>
        </p:spPr>
        <p:txBody>
          <a:bodyPr wrap="square" rtlCol="0">
            <a:spAutoFit/>
          </a:bodyPr>
          <a:lstStyle/>
          <a:p>
            <a:r>
              <a:rPr lang="en-US" sz="4400" dirty="0">
                <a:solidFill>
                  <a:srgbClr val="15234F"/>
                </a:solidFill>
                <a:latin typeface="Roboto Cn" pitchFamily="2" charset="0"/>
                <a:ea typeface="Roboto Cn" pitchFamily="2" charset="0"/>
              </a:rPr>
              <a:t>2. Praying (Matthew 6:5-6)</a:t>
            </a:r>
          </a:p>
        </p:txBody>
      </p:sp>
      <p:sp>
        <p:nvSpPr>
          <p:cNvPr id="6" name="TextBox 5">
            <a:extLst>
              <a:ext uri="{FF2B5EF4-FFF2-40B4-BE49-F238E27FC236}">
                <a16:creationId xmlns:a16="http://schemas.microsoft.com/office/drawing/2014/main" id="{E31B9B9B-6E08-C743-80FC-5A7B7DC88573}"/>
              </a:ext>
            </a:extLst>
          </p:cNvPr>
          <p:cNvSpPr txBox="1"/>
          <p:nvPr/>
        </p:nvSpPr>
        <p:spPr>
          <a:xfrm>
            <a:off x="669304" y="1772239"/>
            <a:ext cx="10913096" cy="4556673"/>
          </a:xfrm>
          <a:prstGeom prst="rect">
            <a:avLst/>
          </a:prstGeom>
          <a:noFill/>
        </p:spPr>
        <p:txBody>
          <a:bodyPr wrap="square" rtlCol="0">
            <a:noAutofit/>
          </a:bodyPr>
          <a:lstStyle/>
          <a:p>
            <a:pPr algn="just" hangingPunct="0"/>
            <a:r>
              <a:rPr lang="en-US" sz="3600" baseline="30000" dirty="0"/>
              <a:t>  </a:t>
            </a:r>
            <a:r>
              <a:rPr lang="en-US" sz="3600" dirty="0"/>
              <a:t>“And when you pray, you must not be like the hypocrites. For they love to stand and pray in the synagogues and at the street corners, that they may be seen by others. Truly, I say to you, they have received their reward. But when you pray, go into your room and shut the door and pray to your Father who is in secret. And your Father who sees in secret will reward you.”</a:t>
            </a:r>
            <a:endParaRPr lang="en-US" sz="3600" dirty="0">
              <a:solidFill>
                <a:srgbClr val="15234F"/>
              </a:solidFill>
              <a:latin typeface="Roboto" pitchFamily="2" charset="0"/>
              <a:ea typeface="Roboto" pitchFamily="2" charset="0"/>
            </a:endParaRPr>
          </a:p>
        </p:txBody>
      </p:sp>
    </p:spTree>
    <p:extLst>
      <p:ext uri="{BB962C8B-B14F-4D97-AF65-F5344CB8AC3E}">
        <p14:creationId xmlns:p14="http://schemas.microsoft.com/office/powerpoint/2010/main" val="262772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10456055" cy="769441"/>
          </a:xfrm>
          <a:prstGeom prst="rect">
            <a:avLst/>
          </a:prstGeom>
          <a:noFill/>
        </p:spPr>
        <p:txBody>
          <a:bodyPr wrap="square" rtlCol="0">
            <a:spAutoFit/>
          </a:bodyPr>
          <a:lstStyle/>
          <a:p>
            <a:r>
              <a:rPr lang="en-US" sz="4400" dirty="0">
                <a:solidFill>
                  <a:srgbClr val="15234F"/>
                </a:solidFill>
                <a:latin typeface="Roboto Cn" pitchFamily="2" charset="0"/>
                <a:ea typeface="Roboto Cn" pitchFamily="2" charset="0"/>
              </a:rPr>
              <a:t>3. Fasting (Matthew 6:16-18)</a:t>
            </a:r>
          </a:p>
        </p:txBody>
      </p:sp>
      <p:sp>
        <p:nvSpPr>
          <p:cNvPr id="6" name="TextBox 5">
            <a:extLst>
              <a:ext uri="{FF2B5EF4-FFF2-40B4-BE49-F238E27FC236}">
                <a16:creationId xmlns:a16="http://schemas.microsoft.com/office/drawing/2014/main" id="{E31B9B9B-6E08-C743-80FC-5A7B7DC88573}"/>
              </a:ext>
            </a:extLst>
          </p:cNvPr>
          <p:cNvSpPr txBox="1"/>
          <p:nvPr/>
        </p:nvSpPr>
        <p:spPr>
          <a:xfrm>
            <a:off x="669304" y="1772239"/>
            <a:ext cx="10913096" cy="4556673"/>
          </a:xfrm>
          <a:prstGeom prst="rect">
            <a:avLst/>
          </a:prstGeom>
          <a:noFill/>
        </p:spPr>
        <p:txBody>
          <a:bodyPr wrap="square" rtlCol="0">
            <a:noAutofit/>
          </a:bodyPr>
          <a:lstStyle/>
          <a:p>
            <a:pPr algn="just" hangingPunct="0"/>
            <a:r>
              <a:rPr lang="en-US" sz="3600" baseline="30000" dirty="0"/>
              <a:t>  </a:t>
            </a:r>
            <a:r>
              <a:rPr lang="en-US" sz="3600" dirty="0"/>
              <a:t>“And when you fast, do not look gloomy like the hypocrites, for they disfigure their faces that their fasting may be seen by others. Truly, I say to you, they have received their reward.</a:t>
            </a:r>
            <a:r>
              <a:rPr lang="en-US" sz="3600" baseline="30000" dirty="0"/>
              <a:t> </a:t>
            </a:r>
            <a:r>
              <a:rPr lang="en-US" sz="3600" dirty="0"/>
              <a:t>But when you fast, anoint your head and wash your face,</a:t>
            </a:r>
            <a:r>
              <a:rPr lang="en-US" sz="3600" baseline="30000" dirty="0"/>
              <a:t> </a:t>
            </a:r>
            <a:r>
              <a:rPr lang="en-US" sz="3600" dirty="0"/>
              <a:t>that your fasting may not be seen by others but by your Father who is in secret. And your Father who sees in secret will reward you.”</a:t>
            </a:r>
            <a:endParaRPr lang="en-US" sz="3600" dirty="0">
              <a:solidFill>
                <a:srgbClr val="15234F"/>
              </a:solidFill>
              <a:latin typeface="Roboto" pitchFamily="2" charset="0"/>
              <a:ea typeface="Roboto" pitchFamily="2" charset="0"/>
            </a:endParaRPr>
          </a:p>
        </p:txBody>
      </p:sp>
    </p:spTree>
    <p:extLst>
      <p:ext uri="{BB962C8B-B14F-4D97-AF65-F5344CB8AC3E}">
        <p14:creationId xmlns:p14="http://schemas.microsoft.com/office/powerpoint/2010/main" val="282219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64EC476-F5FA-D14C-8AEE-517D4F33306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5AFC13-355B-2F4C-B0C5-F15D80E0CB48}"/>
              </a:ext>
            </a:extLst>
          </p:cNvPr>
          <p:cNvSpPr txBox="1"/>
          <p:nvPr/>
        </p:nvSpPr>
        <p:spPr>
          <a:xfrm>
            <a:off x="801279" y="1166842"/>
            <a:ext cx="10435472" cy="4524315"/>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Two Kinds of Righteousness</a:t>
            </a:r>
          </a:p>
          <a:p>
            <a:pPr algn="ctr"/>
            <a:endParaRPr lang="en-US" sz="4400" dirty="0">
              <a:solidFill>
                <a:srgbClr val="15234F"/>
              </a:solidFill>
              <a:latin typeface="Roboto Cn" pitchFamily="2" charset="0"/>
              <a:ea typeface="Roboto Cn" pitchFamily="2" charset="0"/>
            </a:endParaRPr>
          </a:p>
          <a:p>
            <a:pPr marL="742950" indent="-742950">
              <a:buAutoNum type="arabicPeriod"/>
            </a:pPr>
            <a:r>
              <a:rPr lang="en-US" sz="4000" dirty="0">
                <a:solidFill>
                  <a:srgbClr val="15234F"/>
                </a:solidFill>
                <a:latin typeface="Roboto Cn" pitchFamily="2" charset="0"/>
                <a:ea typeface="Roboto Cn" pitchFamily="2" charset="0"/>
              </a:rPr>
              <a:t>The Righteousness of Christ: </a:t>
            </a:r>
          </a:p>
          <a:p>
            <a:r>
              <a:rPr lang="en-US" sz="4000" i="1" dirty="0">
                <a:solidFill>
                  <a:srgbClr val="15234F"/>
                </a:solidFill>
                <a:latin typeface="Roboto Cn" pitchFamily="2" charset="0"/>
                <a:ea typeface="Roboto Cn" pitchFamily="2" charset="0"/>
              </a:rPr>
              <a:t>	Pleasing to the Father</a:t>
            </a:r>
            <a:r>
              <a:rPr lang="en-US" sz="4000" dirty="0">
                <a:solidFill>
                  <a:srgbClr val="15234F"/>
                </a:solidFill>
                <a:latin typeface="Roboto Cn" pitchFamily="2" charset="0"/>
                <a:ea typeface="Roboto Cn" pitchFamily="2" charset="0"/>
              </a:rPr>
              <a:t>.</a:t>
            </a:r>
          </a:p>
          <a:p>
            <a:endParaRPr lang="en-US" sz="4000" dirty="0">
              <a:solidFill>
                <a:srgbClr val="15234F"/>
              </a:solidFill>
              <a:latin typeface="Roboto Cn" pitchFamily="2" charset="0"/>
              <a:ea typeface="Roboto Cn" pitchFamily="2" charset="0"/>
            </a:endParaRPr>
          </a:p>
          <a:p>
            <a:pPr marL="742950" indent="-742950">
              <a:buAutoNum type="arabicPeriod" startAt="2"/>
            </a:pPr>
            <a:r>
              <a:rPr lang="en-US" sz="4000" dirty="0">
                <a:solidFill>
                  <a:srgbClr val="15234F"/>
                </a:solidFill>
                <a:latin typeface="Roboto Cn" pitchFamily="2" charset="0"/>
                <a:ea typeface="Roboto Cn" pitchFamily="2" charset="0"/>
              </a:rPr>
              <a:t>Self-righteousness: </a:t>
            </a:r>
          </a:p>
          <a:p>
            <a:r>
              <a:rPr lang="en-US" sz="4000" i="1" dirty="0">
                <a:solidFill>
                  <a:srgbClr val="15234F"/>
                </a:solidFill>
                <a:latin typeface="Roboto Cn" pitchFamily="2" charset="0"/>
                <a:ea typeface="Roboto Cn" pitchFamily="2" charset="0"/>
              </a:rPr>
              <a:t>      Worthless before the Father</a:t>
            </a:r>
            <a:r>
              <a:rPr lang="en-US" sz="4000" dirty="0">
                <a:solidFill>
                  <a:srgbClr val="15234F"/>
                </a:solidFill>
                <a:latin typeface="Roboto Cn" pitchFamily="2" charset="0"/>
                <a:ea typeface="Roboto Cn" pitchFamily="2" charset="0"/>
              </a:rPr>
              <a:t>.</a:t>
            </a:r>
          </a:p>
        </p:txBody>
      </p:sp>
    </p:spTree>
    <p:extLst>
      <p:ext uri="{BB962C8B-B14F-4D97-AF65-F5344CB8AC3E}">
        <p14:creationId xmlns:p14="http://schemas.microsoft.com/office/powerpoint/2010/main" val="227743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828</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Roboto</vt:lpstr>
      <vt:lpstr>Roboto Cn</vt:lpstr>
      <vt:lpstr>Roboto 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Leonard</dc:creator>
  <cp:lastModifiedBy>Karl Dyrli</cp:lastModifiedBy>
  <cp:revision>7</cp:revision>
  <dcterms:created xsi:type="dcterms:W3CDTF">2020-12-29T16:46:20Z</dcterms:created>
  <dcterms:modified xsi:type="dcterms:W3CDTF">2021-12-31T19:36:05Z</dcterms:modified>
</cp:coreProperties>
</file>