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86" r:id="rId2"/>
    <p:sldId id="287" r:id="rId3"/>
    <p:sldId id="377" r:id="rId4"/>
    <p:sldId id="456" r:id="rId5"/>
    <p:sldId id="437" r:id="rId6"/>
    <p:sldId id="457" r:id="rId7"/>
    <p:sldId id="458" r:id="rId8"/>
    <p:sldId id="288" r:id="rId9"/>
    <p:sldId id="276" r:id="rId10"/>
    <p:sldId id="335" r:id="rId11"/>
    <p:sldId id="438" r:id="rId12"/>
    <p:sldId id="267" r:id="rId13"/>
    <p:sldId id="262" r:id="rId14"/>
    <p:sldId id="283" r:id="rId15"/>
    <p:sldId id="439" r:id="rId16"/>
    <p:sldId id="440" r:id="rId17"/>
    <p:sldId id="423" r:id="rId18"/>
    <p:sldId id="441" r:id="rId19"/>
    <p:sldId id="290" r:id="rId20"/>
    <p:sldId id="289" r:id="rId21"/>
    <p:sldId id="291" r:id="rId22"/>
    <p:sldId id="443" r:id="rId23"/>
    <p:sldId id="444" r:id="rId24"/>
    <p:sldId id="445" r:id="rId25"/>
    <p:sldId id="273" r:id="rId26"/>
    <p:sldId id="446" r:id="rId27"/>
    <p:sldId id="448" r:id="rId28"/>
    <p:sldId id="449" r:id="rId29"/>
    <p:sldId id="424" r:id="rId30"/>
    <p:sldId id="452" r:id="rId31"/>
    <p:sldId id="450" r:id="rId32"/>
    <p:sldId id="453" r:id="rId33"/>
    <p:sldId id="460" r:id="rId34"/>
    <p:sldId id="454" r:id="rId35"/>
    <p:sldId id="45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34B"/>
    <a:srgbClr val="15234F"/>
    <a:srgbClr val="FFF6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DDA993-1F67-45AA-812A-3DA7149DDC36}" v="3" dt="2021-11-20T19:48:50.7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7"/>
    <p:restoredTop sz="94662"/>
  </p:normalViewPr>
  <p:slideViewPr>
    <p:cSldViewPr snapToGrid="0" snapToObjects="1">
      <p:cViewPr varScale="1">
        <p:scale>
          <a:sx n="81" d="100"/>
          <a:sy n="81" d="100"/>
        </p:scale>
        <p:origin x="6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83739-FB37-FC4B-A3D9-04E98A10C5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675365-AC65-204E-B495-F62E54A96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08AD44-0CE8-6042-A0EC-A7B600703863}"/>
              </a:ext>
            </a:extLst>
          </p:cNvPr>
          <p:cNvSpPr>
            <a:spLocks noGrp="1"/>
          </p:cNvSpPr>
          <p:nvPr>
            <p:ph type="dt" sz="half" idx="10"/>
          </p:nvPr>
        </p:nvSpPr>
        <p:spPr/>
        <p:txBody>
          <a:bodyPr/>
          <a:lstStyle/>
          <a:p>
            <a:fld id="{47C60520-6F64-DE41-80FB-4D87E46E527D}" type="datetimeFigureOut">
              <a:rPr lang="en-US" smtClean="0"/>
              <a:t>11/20/2021</a:t>
            </a:fld>
            <a:endParaRPr lang="en-US"/>
          </a:p>
        </p:txBody>
      </p:sp>
      <p:sp>
        <p:nvSpPr>
          <p:cNvPr id="5" name="Footer Placeholder 4">
            <a:extLst>
              <a:ext uri="{FF2B5EF4-FFF2-40B4-BE49-F238E27FC236}">
                <a16:creationId xmlns:a16="http://schemas.microsoft.com/office/drawing/2014/main" id="{8E09BE1C-DAC1-7249-A209-241EF9754C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73E6AE-6147-E949-8ECB-CDF23997397B}"/>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3049729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A427B-EE73-324B-A652-73652D4502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A1A2F7-1ECA-3C49-BF54-8B76A04747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5E028E-C47D-7945-990F-808A6183E03F}"/>
              </a:ext>
            </a:extLst>
          </p:cNvPr>
          <p:cNvSpPr>
            <a:spLocks noGrp="1"/>
          </p:cNvSpPr>
          <p:nvPr>
            <p:ph type="dt" sz="half" idx="10"/>
          </p:nvPr>
        </p:nvSpPr>
        <p:spPr/>
        <p:txBody>
          <a:bodyPr/>
          <a:lstStyle/>
          <a:p>
            <a:fld id="{47C60520-6F64-DE41-80FB-4D87E46E527D}" type="datetimeFigureOut">
              <a:rPr lang="en-US" smtClean="0"/>
              <a:t>11/20/2021</a:t>
            </a:fld>
            <a:endParaRPr lang="en-US"/>
          </a:p>
        </p:txBody>
      </p:sp>
      <p:sp>
        <p:nvSpPr>
          <p:cNvPr id="5" name="Footer Placeholder 4">
            <a:extLst>
              <a:ext uri="{FF2B5EF4-FFF2-40B4-BE49-F238E27FC236}">
                <a16:creationId xmlns:a16="http://schemas.microsoft.com/office/drawing/2014/main" id="{A7ADC77E-577B-5547-BC82-CA7C6364F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0DB32-D0CB-8E42-8CFA-B9CF87BA7A2B}"/>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2752893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13FA33-B45C-CD46-95E2-8501F4D1D3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4F2C6E-BA2C-BC41-98ED-0E435C48B4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DCD2-BE3B-104E-9291-4D2053B14EA5}"/>
              </a:ext>
            </a:extLst>
          </p:cNvPr>
          <p:cNvSpPr>
            <a:spLocks noGrp="1"/>
          </p:cNvSpPr>
          <p:nvPr>
            <p:ph type="dt" sz="half" idx="10"/>
          </p:nvPr>
        </p:nvSpPr>
        <p:spPr/>
        <p:txBody>
          <a:bodyPr/>
          <a:lstStyle/>
          <a:p>
            <a:fld id="{47C60520-6F64-DE41-80FB-4D87E46E527D}" type="datetimeFigureOut">
              <a:rPr lang="en-US" smtClean="0"/>
              <a:t>11/20/2021</a:t>
            </a:fld>
            <a:endParaRPr lang="en-US"/>
          </a:p>
        </p:txBody>
      </p:sp>
      <p:sp>
        <p:nvSpPr>
          <p:cNvPr id="5" name="Footer Placeholder 4">
            <a:extLst>
              <a:ext uri="{FF2B5EF4-FFF2-40B4-BE49-F238E27FC236}">
                <a16:creationId xmlns:a16="http://schemas.microsoft.com/office/drawing/2014/main" id="{BE7523F7-4060-0840-94E9-E3DDFDECF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C7854-69A8-E442-B6D2-50EEA3E1DDA4}"/>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765776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72CB-864E-D347-B4A3-699F978E3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90BD35-B904-174F-9567-EE451EFD60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F391A-04E1-B74F-8CCC-86FEB050D98E}"/>
              </a:ext>
            </a:extLst>
          </p:cNvPr>
          <p:cNvSpPr>
            <a:spLocks noGrp="1"/>
          </p:cNvSpPr>
          <p:nvPr>
            <p:ph type="dt" sz="half" idx="10"/>
          </p:nvPr>
        </p:nvSpPr>
        <p:spPr/>
        <p:txBody>
          <a:bodyPr/>
          <a:lstStyle/>
          <a:p>
            <a:fld id="{47C60520-6F64-DE41-80FB-4D87E46E527D}" type="datetimeFigureOut">
              <a:rPr lang="en-US" smtClean="0"/>
              <a:t>11/20/2021</a:t>
            </a:fld>
            <a:endParaRPr lang="en-US"/>
          </a:p>
        </p:txBody>
      </p:sp>
      <p:sp>
        <p:nvSpPr>
          <p:cNvPr id="5" name="Footer Placeholder 4">
            <a:extLst>
              <a:ext uri="{FF2B5EF4-FFF2-40B4-BE49-F238E27FC236}">
                <a16:creationId xmlns:a16="http://schemas.microsoft.com/office/drawing/2014/main" id="{1CF3A58C-E3F8-8843-A269-921DF7233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014B63-4E40-B942-B890-3772E562D563}"/>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2631857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D13E-85A8-9D48-ADA5-9FE3C9EE41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E27AA6-1EE1-2742-9D4E-B581B488C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438B1-D104-7F47-913F-01D6F16B6205}"/>
              </a:ext>
            </a:extLst>
          </p:cNvPr>
          <p:cNvSpPr>
            <a:spLocks noGrp="1"/>
          </p:cNvSpPr>
          <p:nvPr>
            <p:ph type="dt" sz="half" idx="10"/>
          </p:nvPr>
        </p:nvSpPr>
        <p:spPr/>
        <p:txBody>
          <a:bodyPr/>
          <a:lstStyle/>
          <a:p>
            <a:fld id="{47C60520-6F64-DE41-80FB-4D87E46E527D}" type="datetimeFigureOut">
              <a:rPr lang="en-US" smtClean="0"/>
              <a:t>11/20/2021</a:t>
            </a:fld>
            <a:endParaRPr lang="en-US"/>
          </a:p>
        </p:txBody>
      </p:sp>
      <p:sp>
        <p:nvSpPr>
          <p:cNvPr id="5" name="Footer Placeholder 4">
            <a:extLst>
              <a:ext uri="{FF2B5EF4-FFF2-40B4-BE49-F238E27FC236}">
                <a16:creationId xmlns:a16="http://schemas.microsoft.com/office/drawing/2014/main" id="{9899FF3F-99EF-7144-99DA-60F12E646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C965A-60AA-1042-8BA3-B5091C70EF66}"/>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4241125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F9A2-151F-B148-ACB9-8BCAEEE9CA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4E267-0490-5E4E-819B-E92920EBD6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356511-04BA-5549-AD6C-FBD9F393A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5C04DC-92A6-C148-A904-00B4744FB3AE}"/>
              </a:ext>
            </a:extLst>
          </p:cNvPr>
          <p:cNvSpPr>
            <a:spLocks noGrp="1"/>
          </p:cNvSpPr>
          <p:nvPr>
            <p:ph type="dt" sz="half" idx="10"/>
          </p:nvPr>
        </p:nvSpPr>
        <p:spPr/>
        <p:txBody>
          <a:bodyPr/>
          <a:lstStyle/>
          <a:p>
            <a:fld id="{47C60520-6F64-DE41-80FB-4D87E46E527D}" type="datetimeFigureOut">
              <a:rPr lang="en-US" smtClean="0"/>
              <a:t>11/20/2021</a:t>
            </a:fld>
            <a:endParaRPr lang="en-US"/>
          </a:p>
        </p:txBody>
      </p:sp>
      <p:sp>
        <p:nvSpPr>
          <p:cNvPr id="6" name="Footer Placeholder 5">
            <a:extLst>
              <a:ext uri="{FF2B5EF4-FFF2-40B4-BE49-F238E27FC236}">
                <a16:creationId xmlns:a16="http://schemas.microsoft.com/office/drawing/2014/main" id="{130299C4-0099-E948-85BA-01E02F5E07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918E0D-6F20-6C44-9B55-EFFE2E82CF33}"/>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3741138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BAF7-82C5-4141-ADC5-19CC6EBF21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E9A8A5-65E5-BD49-9F3E-4CAA84F59E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1928B2-0FBA-BB47-BB5E-163B377BCD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D899BE-2FE2-6C40-A919-A668E8FB9B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A859DB-C2D1-EE48-83D8-324A3D83EC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30BBF-867A-8646-AF33-4ABAAB46934D}"/>
              </a:ext>
            </a:extLst>
          </p:cNvPr>
          <p:cNvSpPr>
            <a:spLocks noGrp="1"/>
          </p:cNvSpPr>
          <p:nvPr>
            <p:ph type="dt" sz="half" idx="10"/>
          </p:nvPr>
        </p:nvSpPr>
        <p:spPr/>
        <p:txBody>
          <a:bodyPr/>
          <a:lstStyle/>
          <a:p>
            <a:fld id="{47C60520-6F64-DE41-80FB-4D87E46E527D}" type="datetimeFigureOut">
              <a:rPr lang="en-US" smtClean="0"/>
              <a:t>11/20/2021</a:t>
            </a:fld>
            <a:endParaRPr lang="en-US"/>
          </a:p>
        </p:txBody>
      </p:sp>
      <p:sp>
        <p:nvSpPr>
          <p:cNvPr id="8" name="Footer Placeholder 7">
            <a:extLst>
              <a:ext uri="{FF2B5EF4-FFF2-40B4-BE49-F238E27FC236}">
                <a16:creationId xmlns:a16="http://schemas.microsoft.com/office/drawing/2014/main" id="{CFD50CA3-8953-1644-B60C-A1BC348992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483114-DEE4-1646-94EC-ACC6EA95E530}"/>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4282004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BAA94-94EA-AE42-8061-4C4AFF8B93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1E90B1-A6AE-C04A-A540-38FF13C46A89}"/>
              </a:ext>
            </a:extLst>
          </p:cNvPr>
          <p:cNvSpPr>
            <a:spLocks noGrp="1"/>
          </p:cNvSpPr>
          <p:nvPr>
            <p:ph type="dt" sz="half" idx="10"/>
          </p:nvPr>
        </p:nvSpPr>
        <p:spPr/>
        <p:txBody>
          <a:bodyPr/>
          <a:lstStyle/>
          <a:p>
            <a:fld id="{47C60520-6F64-DE41-80FB-4D87E46E527D}" type="datetimeFigureOut">
              <a:rPr lang="en-US" smtClean="0"/>
              <a:t>11/20/2021</a:t>
            </a:fld>
            <a:endParaRPr lang="en-US"/>
          </a:p>
        </p:txBody>
      </p:sp>
      <p:sp>
        <p:nvSpPr>
          <p:cNvPr id="4" name="Footer Placeholder 3">
            <a:extLst>
              <a:ext uri="{FF2B5EF4-FFF2-40B4-BE49-F238E27FC236}">
                <a16:creationId xmlns:a16="http://schemas.microsoft.com/office/drawing/2014/main" id="{EE511629-24AC-3746-99A2-CE8249159F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EBE70-4B93-7E42-8A5A-429F5499D108}"/>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1706781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23CDB9-39CC-0D4E-AB48-28A4412FB5E7}"/>
              </a:ext>
            </a:extLst>
          </p:cNvPr>
          <p:cNvSpPr>
            <a:spLocks noGrp="1"/>
          </p:cNvSpPr>
          <p:nvPr>
            <p:ph type="dt" sz="half" idx="10"/>
          </p:nvPr>
        </p:nvSpPr>
        <p:spPr/>
        <p:txBody>
          <a:bodyPr/>
          <a:lstStyle/>
          <a:p>
            <a:fld id="{47C60520-6F64-DE41-80FB-4D87E46E527D}" type="datetimeFigureOut">
              <a:rPr lang="en-US" smtClean="0"/>
              <a:t>11/20/2021</a:t>
            </a:fld>
            <a:endParaRPr lang="en-US"/>
          </a:p>
        </p:txBody>
      </p:sp>
      <p:sp>
        <p:nvSpPr>
          <p:cNvPr id="3" name="Footer Placeholder 2">
            <a:extLst>
              <a:ext uri="{FF2B5EF4-FFF2-40B4-BE49-F238E27FC236}">
                <a16:creationId xmlns:a16="http://schemas.microsoft.com/office/drawing/2014/main" id="{3AF481D5-682A-474C-A2EC-84C26847A3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1E434B-FE99-1047-B7E9-8399C56D438E}"/>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34298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924C1-C4D3-E945-A738-962FF28E58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3DC166-510B-0D42-8038-AC7FF978AC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3A900A-54E2-734C-B0A8-9A66470018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CA0AFD-F127-0F40-B903-B4591868D951}"/>
              </a:ext>
            </a:extLst>
          </p:cNvPr>
          <p:cNvSpPr>
            <a:spLocks noGrp="1"/>
          </p:cNvSpPr>
          <p:nvPr>
            <p:ph type="dt" sz="half" idx="10"/>
          </p:nvPr>
        </p:nvSpPr>
        <p:spPr/>
        <p:txBody>
          <a:bodyPr/>
          <a:lstStyle/>
          <a:p>
            <a:fld id="{47C60520-6F64-DE41-80FB-4D87E46E527D}" type="datetimeFigureOut">
              <a:rPr lang="en-US" smtClean="0"/>
              <a:t>11/20/2021</a:t>
            </a:fld>
            <a:endParaRPr lang="en-US"/>
          </a:p>
        </p:txBody>
      </p:sp>
      <p:sp>
        <p:nvSpPr>
          <p:cNvPr id="6" name="Footer Placeholder 5">
            <a:extLst>
              <a:ext uri="{FF2B5EF4-FFF2-40B4-BE49-F238E27FC236}">
                <a16:creationId xmlns:a16="http://schemas.microsoft.com/office/drawing/2014/main" id="{D28C4092-E76B-704D-87C7-3666AC211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65D7E-CB88-3647-BE1D-951B2CE1638A}"/>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586850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C1B3F-83E5-2148-B263-0866AB644D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30CF7A-1CA1-F04D-ACEE-4EA0BD1611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E6BCC1-72B8-E246-BC77-48E994E7A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BB8974-DA04-AD4D-BC8A-45788276C796}"/>
              </a:ext>
            </a:extLst>
          </p:cNvPr>
          <p:cNvSpPr>
            <a:spLocks noGrp="1"/>
          </p:cNvSpPr>
          <p:nvPr>
            <p:ph type="dt" sz="half" idx="10"/>
          </p:nvPr>
        </p:nvSpPr>
        <p:spPr/>
        <p:txBody>
          <a:bodyPr/>
          <a:lstStyle/>
          <a:p>
            <a:fld id="{47C60520-6F64-DE41-80FB-4D87E46E527D}" type="datetimeFigureOut">
              <a:rPr lang="en-US" smtClean="0"/>
              <a:t>11/20/2021</a:t>
            </a:fld>
            <a:endParaRPr lang="en-US"/>
          </a:p>
        </p:txBody>
      </p:sp>
      <p:sp>
        <p:nvSpPr>
          <p:cNvPr id="6" name="Footer Placeholder 5">
            <a:extLst>
              <a:ext uri="{FF2B5EF4-FFF2-40B4-BE49-F238E27FC236}">
                <a16:creationId xmlns:a16="http://schemas.microsoft.com/office/drawing/2014/main" id="{AE2F4D3D-247B-7F4E-AD3C-49DE3C12AC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748421-851A-CB4D-9E94-C14C0B5C3A33}"/>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324743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E02AB-C37A-3949-AE4B-44AA18794C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17CA69-3A8A-D74A-971F-5815DEB755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9C6DD-C280-424C-8B14-3F0B824413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C60520-6F64-DE41-80FB-4D87E46E527D}" type="datetimeFigureOut">
              <a:rPr lang="en-US" smtClean="0"/>
              <a:t>11/20/2021</a:t>
            </a:fld>
            <a:endParaRPr lang="en-US"/>
          </a:p>
        </p:txBody>
      </p:sp>
      <p:sp>
        <p:nvSpPr>
          <p:cNvPr id="5" name="Footer Placeholder 4">
            <a:extLst>
              <a:ext uri="{FF2B5EF4-FFF2-40B4-BE49-F238E27FC236}">
                <a16:creationId xmlns:a16="http://schemas.microsoft.com/office/drawing/2014/main" id="{44B8B5F7-3DF3-6744-B93C-E8ED34AEB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804CC2-1D06-104B-9A87-CC9B6BEBB0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CE927-1B6B-624D-A36C-2F817D445660}" type="slidenum">
              <a:rPr lang="en-US" smtClean="0"/>
              <a:t>‹#›</a:t>
            </a:fld>
            <a:endParaRPr lang="en-US"/>
          </a:p>
        </p:txBody>
      </p:sp>
    </p:spTree>
    <p:extLst>
      <p:ext uri="{BB962C8B-B14F-4D97-AF65-F5344CB8AC3E}">
        <p14:creationId xmlns:p14="http://schemas.microsoft.com/office/powerpoint/2010/main" val="1080504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992470E-6CC2-7D42-82C0-5E14C499BA3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39852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view of the earth from space&#10;&#10;Description automatically generated with low confidence">
            <a:extLst>
              <a:ext uri="{FF2B5EF4-FFF2-40B4-BE49-F238E27FC236}">
                <a16:creationId xmlns:a16="http://schemas.microsoft.com/office/drawing/2014/main" id="{B915A8BE-4662-4845-90EB-8F0BF541316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40573"/>
            <a:ext cx="8921931" cy="923330"/>
          </a:xfrm>
          <a:prstGeom prst="rect">
            <a:avLst/>
          </a:prstGeom>
          <a:noFill/>
        </p:spPr>
        <p:txBody>
          <a:bodyPr wrap="square" rtlCol="0">
            <a:spAutoFit/>
          </a:bodyPr>
          <a:lstStyle/>
          <a:p>
            <a:r>
              <a:rPr lang="en-US" sz="5400" b="1" dirty="0">
                <a:solidFill>
                  <a:schemeClr val="bg1"/>
                </a:solidFill>
                <a:latin typeface="Roboto Cn" pitchFamily="2" charset="0"/>
                <a:ea typeface="Roboto Cn" pitchFamily="2" charset="0"/>
              </a:rPr>
              <a:t>Laodicea</a:t>
            </a:r>
          </a:p>
        </p:txBody>
      </p:sp>
      <p:sp>
        <p:nvSpPr>
          <p:cNvPr id="6" name="TextBox 5">
            <a:extLst>
              <a:ext uri="{FF2B5EF4-FFF2-40B4-BE49-F238E27FC236}">
                <a16:creationId xmlns:a16="http://schemas.microsoft.com/office/drawing/2014/main" id="{E31B9B9B-6E08-C743-80FC-5A7B7DC88573}"/>
              </a:ext>
            </a:extLst>
          </p:cNvPr>
          <p:cNvSpPr txBox="1"/>
          <p:nvPr/>
        </p:nvSpPr>
        <p:spPr>
          <a:xfrm>
            <a:off x="563878" y="1556235"/>
            <a:ext cx="10760613" cy="4872699"/>
          </a:xfrm>
          <a:prstGeom prst="rect">
            <a:avLst/>
          </a:prstGeom>
          <a:noFill/>
        </p:spPr>
        <p:txBody>
          <a:bodyPr wrap="square" rtlCol="0">
            <a:noAutofit/>
          </a:bodyPr>
          <a:lstStyle/>
          <a:p>
            <a:pPr marL="685800" indent="-685800" hangingPunct="0">
              <a:buFont typeface="Wingdings" panose="05000000000000000000" pitchFamily="2" charset="2"/>
              <a:buChar char="Ø"/>
            </a:pPr>
            <a:r>
              <a:rPr lang="en-US" sz="4200" dirty="0">
                <a:solidFill>
                  <a:schemeClr val="bg1"/>
                </a:solidFill>
                <a:latin typeface="Roboto Th" pitchFamily="2" charset="0"/>
                <a:ea typeface="Roboto Th" pitchFamily="2" charset="0"/>
              </a:rPr>
              <a:t>Founded in the late 3</a:t>
            </a:r>
            <a:r>
              <a:rPr lang="en-US" sz="4200" baseline="30000" dirty="0">
                <a:solidFill>
                  <a:schemeClr val="bg1"/>
                </a:solidFill>
                <a:latin typeface="Roboto Th" pitchFamily="2" charset="0"/>
                <a:ea typeface="Roboto Th" pitchFamily="2" charset="0"/>
              </a:rPr>
              <a:t>rd</a:t>
            </a:r>
            <a:r>
              <a:rPr lang="en-US" sz="4200" dirty="0">
                <a:solidFill>
                  <a:schemeClr val="bg1"/>
                </a:solidFill>
                <a:latin typeface="Roboto Th" pitchFamily="2" charset="0"/>
                <a:ea typeface="Roboto Th" pitchFamily="2" charset="0"/>
              </a:rPr>
              <a:t> century and rests within the Lycus River Valley with its two sister cities, Colossae and Hierapolis.</a:t>
            </a:r>
          </a:p>
          <a:p>
            <a:pPr marL="685800" indent="-685800" hangingPunct="0">
              <a:buFont typeface="Wingdings" panose="05000000000000000000" pitchFamily="2" charset="2"/>
              <a:buChar char="Ø"/>
            </a:pPr>
            <a:r>
              <a:rPr lang="en-US" sz="4200" dirty="0">
                <a:solidFill>
                  <a:schemeClr val="bg1"/>
                </a:solidFill>
                <a:latin typeface="Roboto Th" pitchFamily="2" charset="0"/>
                <a:ea typeface="Roboto Th" pitchFamily="2" charset="0"/>
              </a:rPr>
              <a:t>Positioned at an intersection of three imperial trade routes.</a:t>
            </a:r>
          </a:p>
          <a:p>
            <a:pPr marL="685800" indent="-685800" hangingPunct="0">
              <a:buFont typeface="Wingdings" panose="05000000000000000000" pitchFamily="2" charset="2"/>
              <a:buChar char="Ø"/>
            </a:pPr>
            <a:r>
              <a:rPr lang="en-US" sz="4200" dirty="0">
                <a:solidFill>
                  <a:schemeClr val="bg1"/>
                </a:solidFill>
                <a:latin typeface="Roboto Th" pitchFamily="2" charset="0"/>
                <a:ea typeface="Roboto Th" pitchFamily="2" charset="0"/>
              </a:rPr>
              <a:t>In AD 60 an earthquake destroyed the region, but Laodicea refused imperial aid.</a:t>
            </a:r>
          </a:p>
        </p:txBody>
      </p:sp>
      <p:pic>
        <p:nvPicPr>
          <p:cNvPr id="10" name="Picture 9" descr="Graphical user interface, text&#10;&#10;Description automatically generated">
            <a:extLst>
              <a:ext uri="{FF2B5EF4-FFF2-40B4-BE49-F238E27FC236}">
                <a16:creationId xmlns:a16="http://schemas.microsoft.com/office/drawing/2014/main" id="{DBC4E025-5CCE-024A-8C23-27D1A1B7BFE0}"/>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Tree>
    <p:extLst>
      <p:ext uri="{BB962C8B-B14F-4D97-AF65-F5344CB8AC3E}">
        <p14:creationId xmlns:p14="http://schemas.microsoft.com/office/powerpoint/2010/main" val="3530755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view of the earth from space&#10;&#10;Description automatically generated with low confidence">
            <a:extLst>
              <a:ext uri="{FF2B5EF4-FFF2-40B4-BE49-F238E27FC236}">
                <a16:creationId xmlns:a16="http://schemas.microsoft.com/office/drawing/2014/main" id="{B915A8BE-4662-4845-90EB-8F0BF541316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40573"/>
            <a:ext cx="8921931" cy="923330"/>
          </a:xfrm>
          <a:prstGeom prst="rect">
            <a:avLst/>
          </a:prstGeom>
          <a:noFill/>
        </p:spPr>
        <p:txBody>
          <a:bodyPr wrap="square" rtlCol="0">
            <a:spAutoFit/>
          </a:bodyPr>
          <a:lstStyle/>
          <a:p>
            <a:r>
              <a:rPr lang="en-US" sz="5400" b="1" dirty="0">
                <a:solidFill>
                  <a:schemeClr val="bg1"/>
                </a:solidFill>
                <a:latin typeface="Roboto Cn" pitchFamily="2" charset="0"/>
                <a:ea typeface="Roboto Cn" pitchFamily="2" charset="0"/>
              </a:rPr>
              <a:t>Laodicea</a:t>
            </a:r>
          </a:p>
        </p:txBody>
      </p:sp>
      <p:sp>
        <p:nvSpPr>
          <p:cNvPr id="6" name="TextBox 5">
            <a:extLst>
              <a:ext uri="{FF2B5EF4-FFF2-40B4-BE49-F238E27FC236}">
                <a16:creationId xmlns:a16="http://schemas.microsoft.com/office/drawing/2014/main" id="{E31B9B9B-6E08-C743-80FC-5A7B7DC88573}"/>
              </a:ext>
            </a:extLst>
          </p:cNvPr>
          <p:cNvSpPr txBox="1"/>
          <p:nvPr/>
        </p:nvSpPr>
        <p:spPr>
          <a:xfrm>
            <a:off x="563878" y="1556235"/>
            <a:ext cx="10760613" cy="4872699"/>
          </a:xfrm>
          <a:prstGeom prst="rect">
            <a:avLst/>
          </a:prstGeom>
          <a:noFill/>
        </p:spPr>
        <p:txBody>
          <a:bodyPr wrap="square" rtlCol="0">
            <a:noAutofit/>
          </a:bodyPr>
          <a:lstStyle/>
          <a:p>
            <a:pPr marL="685800" indent="-685800" hangingPunct="0">
              <a:buFont typeface="Wingdings" panose="05000000000000000000" pitchFamily="2" charset="2"/>
              <a:buChar char="Ø"/>
            </a:pPr>
            <a:r>
              <a:rPr lang="en-US" sz="4200" dirty="0">
                <a:solidFill>
                  <a:schemeClr val="bg1"/>
                </a:solidFill>
                <a:latin typeface="Roboto Th" pitchFamily="2" charset="0"/>
                <a:ea typeface="Roboto Th" pitchFamily="2" charset="0"/>
              </a:rPr>
              <a:t>Prominent banking center due to being a trade center.</a:t>
            </a:r>
          </a:p>
          <a:p>
            <a:pPr marL="685800" indent="-685800" hangingPunct="0">
              <a:buFont typeface="Wingdings" panose="05000000000000000000" pitchFamily="2" charset="2"/>
              <a:buChar char="Ø"/>
            </a:pPr>
            <a:r>
              <a:rPr lang="en-US" sz="4200" dirty="0">
                <a:solidFill>
                  <a:schemeClr val="bg1"/>
                </a:solidFill>
                <a:latin typeface="Roboto Th" pitchFamily="2" charset="0"/>
                <a:ea typeface="Roboto Th" pitchFamily="2" charset="0"/>
              </a:rPr>
              <a:t>Sheep with glossy black wool used for fine clothing and carpets.</a:t>
            </a:r>
          </a:p>
          <a:p>
            <a:pPr marL="685800" indent="-685800" hangingPunct="0">
              <a:buFont typeface="Wingdings" panose="05000000000000000000" pitchFamily="2" charset="2"/>
              <a:buChar char="Ø"/>
            </a:pPr>
            <a:r>
              <a:rPr lang="en-US" sz="4200" dirty="0">
                <a:solidFill>
                  <a:schemeClr val="bg1"/>
                </a:solidFill>
                <a:latin typeface="Roboto Th" pitchFamily="2" charset="0"/>
                <a:ea typeface="Roboto Th" pitchFamily="2" charset="0"/>
              </a:rPr>
              <a:t>Advanced medical school, famous for ophthalmic therapy.</a:t>
            </a:r>
          </a:p>
        </p:txBody>
      </p:sp>
      <p:pic>
        <p:nvPicPr>
          <p:cNvPr id="10" name="Picture 9" descr="Graphical user interface, text&#10;&#10;Description automatically generated">
            <a:extLst>
              <a:ext uri="{FF2B5EF4-FFF2-40B4-BE49-F238E27FC236}">
                <a16:creationId xmlns:a16="http://schemas.microsoft.com/office/drawing/2014/main" id="{DBC4E025-5CCE-024A-8C23-27D1A1B7BFE0}"/>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Tree>
    <p:extLst>
      <p:ext uri="{BB962C8B-B14F-4D97-AF65-F5344CB8AC3E}">
        <p14:creationId xmlns:p14="http://schemas.microsoft.com/office/powerpoint/2010/main" val="2982705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AE45DB6-8C7D-2D46-B308-3DC6071473FB}"/>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6F3E19AE-233C-E446-8B57-487C8BA1D21C}"/>
              </a:ext>
            </a:extLst>
          </p:cNvPr>
          <p:cNvSpPr txBox="1"/>
          <p:nvPr/>
        </p:nvSpPr>
        <p:spPr>
          <a:xfrm>
            <a:off x="6850966" y="996766"/>
            <a:ext cx="4683537" cy="4609648"/>
          </a:xfrm>
          <a:prstGeom prst="rect">
            <a:avLst/>
          </a:prstGeom>
          <a:noFill/>
        </p:spPr>
        <p:txBody>
          <a:bodyPr wrap="square" rtlCol="0">
            <a:noAutofit/>
          </a:bodyPr>
          <a:lstStyle/>
          <a:p>
            <a:pPr hangingPunct="0"/>
            <a:r>
              <a:rPr lang="en-US" sz="3300" dirty="0">
                <a:solidFill>
                  <a:schemeClr val="bg1"/>
                </a:solidFill>
                <a:effectLst/>
                <a:latin typeface="Roboto Th"/>
                <a:ea typeface="Calibri" panose="020F0502020204030204" pitchFamily="34" charset="0"/>
              </a:rPr>
              <a:t>“The water supply of Laodicea was derived from an artificial pipeline, bringing water which was literally lukewarm, and so impure so as to have an emetic effect”</a:t>
            </a:r>
            <a:endParaRPr lang="en-US" sz="3300" dirty="0">
              <a:solidFill>
                <a:schemeClr val="bg1"/>
              </a:solidFill>
              <a:latin typeface="Roboto Th"/>
              <a:ea typeface="Roboto Th" pitchFamily="2" charset="0"/>
            </a:endParaRPr>
          </a:p>
        </p:txBody>
      </p:sp>
      <p:pic>
        <p:nvPicPr>
          <p:cNvPr id="13" name="Picture 12" descr="Graphical user interface, text&#10;&#10;Description automatically generated">
            <a:extLst>
              <a:ext uri="{FF2B5EF4-FFF2-40B4-BE49-F238E27FC236}">
                <a16:creationId xmlns:a16="http://schemas.microsoft.com/office/drawing/2014/main" id="{29ECEB3A-D3D8-9F4C-94AA-DD33F76E1E80}"/>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pic>
        <p:nvPicPr>
          <p:cNvPr id="1026" name="Picture 2" descr="Neither hot nor cold” — New Water Inscription Discovered at Laodicea —  Revelation 3:15 and 16 | HolyLandPhotos&amp;#39; Blog">
            <a:extLst>
              <a:ext uri="{FF2B5EF4-FFF2-40B4-BE49-F238E27FC236}">
                <a16:creationId xmlns:a16="http://schemas.microsoft.com/office/drawing/2014/main" id="{E8DD06F8-2155-435A-B7B3-A47B5671AF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17" y="1217292"/>
            <a:ext cx="5999180" cy="4499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983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view of the earth from space&#10;&#10;Description automatically generated with low confidence">
            <a:extLst>
              <a:ext uri="{FF2B5EF4-FFF2-40B4-BE49-F238E27FC236}">
                <a16:creationId xmlns:a16="http://schemas.microsoft.com/office/drawing/2014/main" id="{B915A8BE-4662-4845-90EB-8F0BF541316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40573"/>
            <a:ext cx="8921931" cy="1015663"/>
          </a:xfrm>
          <a:prstGeom prst="rect">
            <a:avLst/>
          </a:prstGeom>
          <a:noFill/>
        </p:spPr>
        <p:txBody>
          <a:bodyPr wrap="square" rtlCol="0">
            <a:spAutoFit/>
          </a:bodyPr>
          <a:lstStyle/>
          <a:p>
            <a:r>
              <a:rPr lang="en-US" sz="6000" dirty="0">
                <a:solidFill>
                  <a:schemeClr val="bg1"/>
                </a:solidFill>
                <a:latin typeface="Roboto Cn" pitchFamily="2" charset="0"/>
                <a:ea typeface="Roboto Cn" pitchFamily="2" charset="0"/>
              </a:rPr>
              <a:t>Laodicea</a:t>
            </a:r>
          </a:p>
        </p:txBody>
      </p:sp>
      <p:sp>
        <p:nvSpPr>
          <p:cNvPr id="6" name="TextBox 5">
            <a:extLst>
              <a:ext uri="{FF2B5EF4-FFF2-40B4-BE49-F238E27FC236}">
                <a16:creationId xmlns:a16="http://schemas.microsoft.com/office/drawing/2014/main" id="{E31B9B9B-6E08-C743-80FC-5A7B7DC88573}"/>
              </a:ext>
            </a:extLst>
          </p:cNvPr>
          <p:cNvSpPr txBox="1"/>
          <p:nvPr/>
        </p:nvSpPr>
        <p:spPr>
          <a:xfrm>
            <a:off x="563879" y="2124944"/>
            <a:ext cx="10772503" cy="3773480"/>
          </a:xfrm>
          <a:prstGeom prst="rect">
            <a:avLst/>
          </a:prstGeom>
          <a:noFill/>
        </p:spPr>
        <p:txBody>
          <a:bodyPr wrap="square" rtlCol="0">
            <a:noAutofit/>
          </a:bodyPr>
          <a:lstStyle/>
          <a:p>
            <a:pPr algn="just" hangingPunct="0"/>
            <a:r>
              <a:rPr lang="en-US" sz="4800" dirty="0">
                <a:solidFill>
                  <a:schemeClr val="bg1"/>
                </a:solidFill>
                <a:latin typeface="Roboto Th" pitchFamily="2" charset="0"/>
                <a:ea typeface="Roboto Th" pitchFamily="2" charset="0"/>
              </a:rPr>
              <a:t>1. A prominent banking center</a:t>
            </a:r>
          </a:p>
          <a:p>
            <a:pPr algn="just" hangingPunct="0"/>
            <a:r>
              <a:rPr lang="en-US" sz="4800" dirty="0">
                <a:solidFill>
                  <a:schemeClr val="bg1"/>
                </a:solidFill>
                <a:latin typeface="Roboto Th" pitchFamily="2" charset="0"/>
                <a:ea typeface="Roboto Th" pitchFamily="2" charset="0"/>
              </a:rPr>
              <a:t>2. Fine black clothing</a:t>
            </a:r>
          </a:p>
          <a:p>
            <a:pPr algn="just" hangingPunct="0"/>
            <a:r>
              <a:rPr lang="en-US" sz="4800" dirty="0">
                <a:solidFill>
                  <a:schemeClr val="bg1"/>
                </a:solidFill>
                <a:latin typeface="Roboto Th" pitchFamily="2" charset="0"/>
                <a:ea typeface="Roboto Th" pitchFamily="2" charset="0"/>
              </a:rPr>
              <a:t>3. Advanced medical practices</a:t>
            </a:r>
          </a:p>
          <a:p>
            <a:pPr algn="just" hangingPunct="0"/>
            <a:r>
              <a:rPr lang="en-US" sz="4800" dirty="0">
                <a:solidFill>
                  <a:schemeClr val="bg1"/>
                </a:solidFill>
                <a:latin typeface="Roboto Th" pitchFamily="2" charset="0"/>
                <a:ea typeface="Roboto Th" pitchFamily="2" charset="0"/>
              </a:rPr>
              <a:t>4. Revolting water </a:t>
            </a:r>
          </a:p>
        </p:txBody>
      </p:sp>
      <p:pic>
        <p:nvPicPr>
          <p:cNvPr id="10" name="Picture 9" descr="Graphical user interface, text&#10;&#10;Description automatically generated">
            <a:extLst>
              <a:ext uri="{FF2B5EF4-FFF2-40B4-BE49-F238E27FC236}">
                <a16:creationId xmlns:a16="http://schemas.microsoft.com/office/drawing/2014/main" id="{DBC4E025-5CCE-024A-8C23-27D1A1B7BFE0}"/>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Tree>
    <p:extLst>
      <p:ext uri="{BB962C8B-B14F-4D97-AF65-F5344CB8AC3E}">
        <p14:creationId xmlns:p14="http://schemas.microsoft.com/office/powerpoint/2010/main" val="3906245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23BCD2-4E90-8048-9AEF-742C79EABE06}"/>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D581CF16-E864-BA4A-B6EE-872B930FC77A}"/>
              </a:ext>
            </a:extLst>
          </p:cNvPr>
          <p:cNvSpPr txBox="1"/>
          <p:nvPr/>
        </p:nvSpPr>
        <p:spPr>
          <a:xfrm>
            <a:off x="809896" y="1505243"/>
            <a:ext cx="10772503" cy="3123141"/>
          </a:xfrm>
          <a:prstGeom prst="rect">
            <a:avLst/>
          </a:prstGeom>
          <a:noFill/>
        </p:spPr>
        <p:txBody>
          <a:bodyPr wrap="square" rtlCol="0">
            <a:noAutofit/>
          </a:bodyPr>
          <a:lstStyle/>
          <a:p>
            <a:pPr algn="ctr" hangingPunct="0"/>
            <a:r>
              <a:rPr lang="en-US" sz="3200" b="1" i="1" baseline="30000" dirty="0">
                <a:solidFill>
                  <a:schemeClr val="bg1"/>
                </a:solidFill>
                <a:effectLst/>
                <a:latin typeface="Roboto Th"/>
                <a:ea typeface="Calibri" panose="020F0502020204030204" pitchFamily="34" charset="0"/>
              </a:rPr>
              <a:t>15 </a:t>
            </a:r>
            <a:r>
              <a:rPr lang="en-US" sz="3200" i="1" dirty="0">
                <a:solidFill>
                  <a:schemeClr val="bg1"/>
                </a:solidFill>
                <a:effectLst/>
                <a:latin typeface="Roboto Th"/>
                <a:ea typeface="Calibri" panose="020F0502020204030204" pitchFamily="34" charset="0"/>
              </a:rPr>
              <a:t>‘I know your works: you are neither cold nor hot. Would that you were either cold or hot! </a:t>
            </a:r>
            <a:r>
              <a:rPr lang="en-US" sz="3200" b="1" i="1" baseline="30000" dirty="0">
                <a:solidFill>
                  <a:schemeClr val="bg1"/>
                </a:solidFill>
                <a:effectLst/>
                <a:latin typeface="Roboto Th"/>
                <a:ea typeface="Calibri" panose="020F0502020204030204" pitchFamily="34" charset="0"/>
              </a:rPr>
              <a:t>16 </a:t>
            </a:r>
            <a:r>
              <a:rPr lang="en-US" sz="3200" i="1" dirty="0">
                <a:solidFill>
                  <a:schemeClr val="bg1"/>
                </a:solidFill>
                <a:effectLst/>
                <a:latin typeface="Roboto Th"/>
                <a:ea typeface="Calibri" panose="020F0502020204030204" pitchFamily="34" charset="0"/>
              </a:rPr>
              <a:t>So, because you are lukewarm, and neither hot nor cold, I will spit you out of my mouth. </a:t>
            </a:r>
            <a:r>
              <a:rPr lang="en-US" sz="3200" b="1" i="1" baseline="30000" dirty="0">
                <a:solidFill>
                  <a:schemeClr val="bg1"/>
                </a:solidFill>
                <a:effectLst/>
                <a:latin typeface="Roboto Th"/>
                <a:ea typeface="Calibri" panose="020F0502020204030204" pitchFamily="34" charset="0"/>
              </a:rPr>
              <a:t>17 </a:t>
            </a:r>
            <a:r>
              <a:rPr lang="en-US" sz="3200" i="1" dirty="0">
                <a:solidFill>
                  <a:schemeClr val="bg1"/>
                </a:solidFill>
                <a:effectLst/>
                <a:latin typeface="Roboto Th"/>
                <a:ea typeface="Calibri" panose="020F0502020204030204" pitchFamily="34" charset="0"/>
              </a:rPr>
              <a:t>For you say, I am rich, I have prospered, and I need nothing, not realizing that you are wretched, pitiable, poor, blind, and naked.</a:t>
            </a:r>
          </a:p>
          <a:p>
            <a:pPr algn="just" hangingPunct="0"/>
            <a:endParaRPr lang="en-US" sz="3200" dirty="0">
              <a:solidFill>
                <a:schemeClr val="bg1"/>
              </a:solidFill>
              <a:latin typeface="Roboto Th" pitchFamily="2" charset="0"/>
              <a:ea typeface="Roboto Th" pitchFamily="2" charset="0"/>
            </a:endParaRPr>
          </a:p>
        </p:txBody>
      </p:sp>
      <p:sp>
        <p:nvSpPr>
          <p:cNvPr id="11" name="TextBox 10">
            <a:extLst>
              <a:ext uri="{FF2B5EF4-FFF2-40B4-BE49-F238E27FC236}">
                <a16:creationId xmlns:a16="http://schemas.microsoft.com/office/drawing/2014/main" id="{F6B999A2-52B8-E84E-AD49-8E77A49CF908}"/>
              </a:ext>
            </a:extLst>
          </p:cNvPr>
          <p:cNvSpPr txBox="1"/>
          <p:nvPr/>
        </p:nvSpPr>
        <p:spPr>
          <a:xfrm>
            <a:off x="1635034" y="5885595"/>
            <a:ext cx="8921931" cy="707886"/>
          </a:xfrm>
          <a:prstGeom prst="rect">
            <a:avLst/>
          </a:prstGeom>
          <a:noFill/>
        </p:spPr>
        <p:txBody>
          <a:bodyPr wrap="square" rtlCol="0">
            <a:spAutoFit/>
          </a:bodyPr>
          <a:lstStyle/>
          <a:p>
            <a:pPr algn="ctr"/>
            <a:r>
              <a:rPr lang="en-US" sz="4000" dirty="0">
                <a:solidFill>
                  <a:srgbClr val="F3934B"/>
                </a:solidFill>
                <a:latin typeface="Roboto Cn" pitchFamily="2" charset="0"/>
                <a:ea typeface="Roboto Cn" pitchFamily="2" charset="0"/>
              </a:rPr>
              <a:t>Revelation 3:15-17</a:t>
            </a:r>
          </a:p>
        </p:txBody>
      </p:sp>
      <p:pic>
        <p:nvPicPr>
          <p:cNvPr id="13" name="Picture 12" descr="Graphical user interface, text&#10;&#10;Description automatically generated">
            <a:extLst>
              <a:ext uri="{FF2B5EF4-FFF2-40B4-BE49-F238E27FC236}">
                <a16:creationId xmlns:a16="http://schemas.microsoft.com/office/drawing/2014/main" id="{0AC58A48-A805-3D4B-8984-A3AE87789D70}"/>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Tree>
    <p:extLst>
      <p:ext uri="{BB962C8B-B14F-4D97-AF65-F5344CB8AC3E}">
        <p14:creationId xmlns:p14="http://schemas.microsoft.com/office/powerpoint/2010/main" val="2879459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view of the earth from space&#10;&#10;Description automatically generated with low confidence">
            <a:extLst>
              <a:ext uri="{FF2B5EF4-FFF2-40B4-BE49-F238E27FC236}">
                <a16:creationId xmlns:a16="http://schemas.microsoft.com/office/drawing/2014/main" id="{F34C6692-EF22-2C45-BBBF-87E18DC1804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29088"/>
            <a:ext cx="10872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u="none" strike="noStrike" kern="1200" cap="none" spc="0" normalizeH="0" baseline="0" noProof="0" dirty="0">
                <a:ln>
                  <a:noFill/>
                </a:ln>
                <a:solidFill>
                  <a:prstClr val="white"/>
                </a:solidFill>
                <a:effectLst/>
                <a:uLnTx/>
                <a:uFillTx/>
                <a:latin typeface="Roboto Cn" pitchFamily="2" charset="0"/>
                <a:ea typeface="Roboto Cn" pitchFamily="2" charset="0"/>
                <a:cs typeface="+mn-cs"/>
              </a:rPr>
              <a:t>I</a:t>
            </a:r>
            <a:r>
              <a:rPr kumimoji="0" lang="en-US" sz="4800" b="1" i="0" u="none" strike="noStrike" kern="1200" cap="none" spc="0" normalizeH="0" baseline="0" noProof="0" dirty="0">
                <a:ln>
                  <a:noFill/>
                </a:ln>
                <a:solidFill>
                  <a:prstClr val="white"/>
                </a:solidFill>
                <a:effectLst/>
                <a:uLnTx/>
                <a:uFillTx/>
                <a:latin typeface="Roboto Cn" pitchFamily="2" charset="0"/>
                <a:ea typeface="Roboto Cn" pitchFamily="2" charset="0"/>
                <a:cs typeface="+mn-cs"/>
              </a:rPr>
              <a:t>II. </a:t>
            </a:r>
            <a:r>
              <a:rPr lang="en-US" sz="4800" b="1" dirty="0">
                <a:solidFill>
                  <a:prstClr val="white"/>
                </a:solidFill>
                <a:latin typeface="Roboto Cn" pitchFamily="2" charset="0"/>
                <a:ea typeface="Roboto Cn" pitchFamily="2" charset="0"/>
              </a:rPr>
              <a:t>Critique</a:t>
            </a:r>
            <a:endParaRPr kumimoji="0" lang="en-US" sz="4800" b="1" i="0" u="none" strike="noStrike" kern="1200" cap="none" spc="0" normalizeH="0" baseline="0" noProof="0" dirty="0">
              <a:ln>
                <a:noFill/>
              </a:ln>
              <a:solidFill>
                <a:prstClr val="white"/>
              </a:solidFill>
              <a:effectLst/>
              <a:uLnTx/>
              <a:uFillTx/>
              <a:latin typeface="Roboto Cn" pitchFamily="2" charset="0"/>
              <a:ea typeface="Roboto Cn" pitchFamily="2" charset="0"/>
              <a:cs typeface="+mn-cs"/>
            </a:endParaRPr>
          </a:p>
        </p:txBody>
      </p:sp>
      <p:sp>
        <p:nvSpPr>
          <p:cNvPr id="8" name="TextBox 7">
            <a:extLst>
              <a:ext uri="{FF2B5EF4-FFF2-40B4-BE49-F238E27FC236}">
                <a16:creationId xmlns:a16="http://schemas.microsoft.com/office/drawing/2014/main" id="{39F4878D-5B8F-764F-A3BE-EE1F9CD0F769}"/>
              </a:ext>
            </a:extLst>
          </p:cNvPr>
          <p:cNvSpPr txBox="1"/>
          <p:nvPr/>
        </p:nvSpPr>
        <p:spPr>
          <a:xfrm>
            <a:off x="563879" y="2073839"/>
            <a:ext cx="10970624"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i="0" u="none" strike="noStrike" kern="1200" cap="none" spc="0" normalizeH="0" baseline="0" noProof="0" dirty="0">
                <a:ln>
                  <a:noFill/>
                </a:ln>
                <a:solidFill>
                  <a:prstClr val="white"/>
                </a:solidFill>
                <a:effectLst/>
                <a:uLnTx/>
                <a:uFillTx/>
                <a:latin typeface="Roboto Th" pitchFamily="2" charset="0"/>
                <a:ea typeface="Roboto Th" pitchFamily="2" charset="0"/>
                <a:cs typeface="+mn-cs"/>
              </a:rPr>
              <a:t>Jesus </a:t>
            </a:r>
            <a:r>
              <a:rPr lang="en-US" sz="4000" dirty="0">
                <a:solidFill>
                  <a:prstClr val="white"/>
                </a:solidFill>
                <a:latin typeface="Roboto Th" pitchFamily="2" charset="0"/>
                <a:ea typeface="Roboto Th" pitchFamily="2" charset="0"/>
              </a:rPr>
              <a:t>knows this church</a:t>
            </a:r>
            <a:endParaRPr kumimoji="0" lang="en-US" sz="4000" i="0" u="none" strike="noStrike" kern="1200" cap="none" spc="0" normalizeH="0" baseline="0" noProof="0" dirty="0">
              <a:ln>
                <a:noFill/>
              </a:ln>
              <a:solidFill>
                <a:prstClr val="white"/>
              </a:solidFill>
              <a:effectLst/>
              <a:uLnTx/>
              <a:uFillTx/>
              <a:latin typeface="Roboto Th" pitchFamily="2" charset="0"/>
              <a:ea typeface="Roboto Th"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4000" dirty="0">
                <a:solidFill>
                  <a:prstClr val="white"/>
                </a:solidFill>
                <a:latin typeface="Roboto Th" pitchFamily="2" charset="0"/>
                <a:ea typeface="Roboto Th" pitchFamily="2" charset="0"/>
              </a:rPr>
              <a:t>Neither cold nor hot</a:t>
            </a:r>
            <a:endParaRPr kumimoji="0" lang="en-US" sz="4000" i="0" u="none" strike="noStrike" kern="1200" cap="none" spc="0" normalizeH="0" baseline="0" noProof="0" dirty="0">
              <a:ln>
                <a:noFill/>
              </a:ln>
              <a:solidFill>
                <a:prstClr val="white"/>
              </a:solidFill>
              <a:effectLst/>
              <a:uLnTx/>
              <a:uFillTx/>
              <a:latin typeface="Roboto Th" pitchFamily="2" charset="0"/>
              <a:ea typeface="Roboto Th" pitchFamily="2" charset="0"/>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4000" i="0" u="none" strike="noStrike" kern="1200" cap="none" spc="0" normalizeH="0" baseline="0" noProof="0" dirty="0">
              <a:ln>
                <a:noFill/>
              </a:ln>
              <a:solidFill>
                <a:prstClr val="white"/>
              </a:solidFill>
              <a:effectLst/>
              <a:uLnTx/>
              <a:uFillTx/>
              <a:latin typeface="Roboto Th" pitchFamily="2" charset="0"/>
              <a:ea typeface="Roboto Th" pitchFamily="2" charset="0"/>
              <a:cs typeface="+mn-cs"/>
            </a:endParaRPr>
          </a:p>
        </p:txBody>
      </p:sp>
      <p:sp>
        <p:nvSpPr>
          <p:cNvPr id="2" name="Rectangle 1">
            <a:extLst>
              <a:ext uri="{FF2B5EF4-FFF2-40B4-BE49-F238E27FC236}">
                <a16:creationId xmlns:a16="http://schemas.microsoft.com/office/drawing/2014/main" id="{5F5C59FC-4F12-7D40-9BB4-A9DEDACC67CD}"/>
              </a:ext>
            </a:extLst>
          </p:cNvPr>
          <p:cNvSpPr/>
          <p:nvPr/>
        </p:nvSpPr>
        <p:spPr>
          <a:xfrm>
            <a:off x="563879" y="5898424"/>
            <a:ext cx="31886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3934B"/>
                </a:solidFill>
                <a:effectLst/>
                <a:uLnTx/>
                <a:uFillTx/>
                <a:latin typeface="Roboto Lt" pitchFamily="2" charset="0"/>
                <a:ea typeface="Roboto Lt" pitchFamily="2" charset="0"/>
                <a:cs typeface="+mn-cs"/>
              </a:rPr>
              <a:t>Revelation 3:15</a:t>
            </a: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
        <p:nvSpPr>
          <p:cNvPr id="10" name="TextBox 9">
            <a:extLst>
              <a:ext uri="{FF2B5EF4-FFF2-40B4-BE49-F238E27FC236}">
                <a16:creationId xmlns:a16="http://schemas.microsoft.com/office/drawing/2014/main" id="{1243FC1E-C60D-CC40-BFCE-61E6F2A7CCEA}"/>
              </a:ext>
            </a:extLst>
          </p:cNvPr>
          <p:cNvSpPr txBox="1"/>
          <p:nvPr/>
        </p:nvSpPr>
        <p:spPr>
          <a:xfrm>
            <a:off x="563879" y="4756274"/>
            <a:ext cx="10970624" cy="1200329"/>
          </a:xfrm>
          <a:prstGeom prst="rect">
            <a:avLst/>
          </a:prstGeom>
          <a:noFill/>
        </p:spPr>
        <p:txBody>
          <a:bodyPr wrap="square" rtlCol="0">
            <a:spAutoFit/>
          </a:bodyPr>
          <a:lstStyle/>
          <a:p>
            <a:pPr lvl="0"/>
            <a:r>
              <a:rPr lang="en-US" sz="3600" b="1" i="1" baseline="30000" dirty="0">
                <a:solidFill>
                  <a:schemeClr val="bg1"/>
                </a:solidFill>
                <a:effectLst/>
                <a:latin typeface="Roboto Th"/>
                <a:ea typeface="Calibri" panose="020F0502020204030204" pitchFamily="34" charset="0"/>
              </a:rPr>
              <a:t> </a:t>
            </a:r>
            <a:r>
              <a:rPr lang="en-US" sz="3600" i="1" dirty="0">
                <a:solidFill>
                  <a:schemeClr val="bg1"/>
                </a:solidFill>
                <a:effectLst/>
                <a:latin typeface="Roboto Th"/>
                <a:ea typeface="Calibri" panose="020F0502020204030204" pitchFamily="34" charset="0"/>
              </a:rPr>
              <a:t>‘I know your works: you are neither cold nor hot. Would that you were either cold or hot! </a:t>
            </a:r>
            <a:endParaRPr kumimoji="0" lang="en-US" sz="3600" b="0" i="1" u="none" strike="noStrike" kern="1200" cap="none" spc="0" normalizeH="0" baseline="0" noProof="0" dirty="0">
              <a:ln>
                <a:noFill/>
              </a:ln>
              <a:solidFill>
                <a:prstClr val="white"/>
              </a:solidFill>
              <a:effectLst/>
              <a:uLnTx/>
              <a:uFillTx/>
              <a:latin typeface="Roboto Th" pitchFamily="2" charset="0"/>
              <a:ea typeface="Roboto Th" pitchFamily="2" charset="0"/>
              <a:cs typeface="+mn-cs"/>
            </a:endParaRPr>
          </a:p>
        </p:txBody>
      </p:sp>
    </p:spTree>
    <p:extLst>
      <p:ext uri="{BB962C8B-B14F-4D97-AF65-F5344CB8AC3E}">
        <p14:creationId xmlns:p14="http://schemas.microsoft.com/office/powerpoint/2010/main" val="651944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view of the earth from space&#10;&#10;Description automatically generated with low confidence">
            <a:extLst>
              <a:ext uri="{FF2B5EF4-FFF2-40B4-BE49-F238E27FC236}">
                <a16:creationId xmlns:a16="http://schemas.microsoft.com/office/drawing/2014/main" id="{F34C6692-EF22-2C45-BBBF-87E18DC1804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29088"/>
            <a:ext cx="10872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u="none" strike="noStrike" kern="1200" cap="none" spc="0" normalizeH="0" baseline="0" noProof="0" dirty="0">
                <a:ln>
                  <a:noFill/>
                </a:ln>
                <a:solidFill>
                  <a:prstClr val="white"/>
                </a:solidFill>
                <a:effectLst/>
                <a:uLnTx/>
                <a:uFillTx/>
                <a:latin typeface="Roboto Cn" pitchFamily="2" charset="0"/>
                <a:ea typeface="Roboto Cn" pitchFamily="2" charset="0"/>
                <a:cs typeface="+mn-cs"/>
              </a:rPr>
              <a:t>I</a:t>
            </a:r>
            <a:r>
              <a:rPr kumimoji="0" lang="en-US" sz="4800" b="1" i="0" u="none" strike="noStrike" kern="1200" cap="none" spc="0" normalizeH="0" baseline="0" noProof="0" dirty="0">
                <a:ln>
                  <a:noFill/>
                </a:ln>
                <a:solidFill>
                  <a:prstClr val="white"/>
                </a:solidFill>
                <a:effectLst/>
                <a:uLnTx/>
                <a:uFillTx/>
                <a:latin typeface="Roboto Cn" pitchFamily="2" charset="0"/>
                <a:ea typeface="Roboto Cn" pitchFamily="2" charset="0"/>
                <a:cs typeface="+mn-cs"/>
              </a:rPr>
              <a:t>II. </a:t>
            </a:r>
            <a:r>
              <a:rPr lang="en-US" sz="4800" b="1" dirty="0">
                <a:solidFill>
                  <a:prstClr val="white"/>
                </a:solidFill>
                <a:latin typeface="Roboto Cn" pitchFamily="2" charset="0"/>
                <a:ea typeface="Roboto Cn" pitchFamily="2" charset="0"/>
              </a:rPr>
              <a:t>Critique</a:t>
            </a:r>
            <a:endParaRPr kumimoji="0" lang="en-US" sz="4800" b="1" i="0" u="none" strike="noStrike" kern="1200" cap="none" spc="0" normalizeH="0" baseline="0" noProof="0" dirty="0">
              <a:ln>
                <a:noFill/>
              </a:ln>
              <a:solidFill>
                <a:prstClr val="white"/>
              </a:solidFill>
              <a:effectLst/>
              <a:uLnTx/>
              <a:uFillTx/>
              <a:latin typeface="Roboto Cn" pitchFamily="2" charset="0"/>
              <a:ea typeface="Roboto Cn" pitchFamily="2" charset="0"/>
              <a:cs typeface="+mn-cs"/>
            </a:endParaRPr>
          </a:p>
        </p:txBody>
      </p:sp>
      <p:sp>
        <p:nvSpPr>
          <p:cNvPr id="8" name="TextBox 7">
            <a:extLst>
              <a:ext uri="{FF2B5EF4-FFF2-40B4-BE49-F238E27FC236}">
                <a16:creationId xmlns:a16="http://schemas.microsoft.com/office/drawing/2014/main" id="{39F4878D-5B8F-764F-A3BE-EE1F9CD0F769}"/>
              </a:ext>
            </a:extLst>
          </p:cNvPr>
          <p:cNvSpPr txBox="1"/>
          <p:nvPr/>
        </p:nvSpPr>
        <p:spPr>
          <a:xfrm>
            <a:off x="563879" y="2073839"/>
            <a:ext cx="10970624" cy="132343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i="0" u="none" strike="noStrike" kern="1200" cap="none" spc="0" normalizeH="0" baseline="0" noProof="0" dirty="0">
                <a:ln>
                  <a:noFill/>
                </a:ln>
                <a:solidFill>
                  <a:prstClr val="white"/>
                </a:solidFill>
                <a:effectLst/>
                <a:uLnTx/>
                <a:uFillTx/>
                <a:latin typeface="Roboto Th" pitchFamily="2" charset="0"/>
                <a:ea typeface="Roboto Th" pitchFamily="2" charset="0"/>
                <a:cs typeface="+mn-cs"/>
              </a:rPr>
              <a:t>They are Lukewarm</a:t>
            </a:r>
          </a:p>
          <a:p>
            <a:pPr marR="0" lvl="0" algn="l" defTabSz="914400" rtl="0" eaLnBrk="1" fontAlgn="auto" latinLnBrk="0" hangingPunct="1">
              <a:lnSpc>
                <a:spcPct val="100000"/>
              </a:lnSpc>
              <a:spcBef>
                <a:spcPts val="0"/>
              </a:spcBef>
              <a:spcAft>
                <a:spcPts val="0"/>
              </a:spcAft>
              <a:buClrTx/>
              <a:buSzTx/>
              <a:tabLst/>
              <a:defRPr/>
            </a:pPr>
            <a:endParaRPr kumimoji="0" lang="en-US" sz="4000" i="0" u="none" strike="noStrike" kern="1200" cap="none" spc="0" normalizeH="0" baseline="0" noProof="0" dirty="0">
              <a:ln>
                <a:noFill/>
              </a:ln>
              <a:solidFill>
                <a:prstClr val="white"/>
              </a:solidFill>
              <a:effectLst/>
              <a:uLnTx/>
              <a:uFillTx/>
              <a:latin typeface="Roboto Th" pitchFamily="2" charset="0"/>
              <a:ea typeface="Roboto Th" pitchFamily="2" charset="0"/>
              <a:cs typeface="+mn-cs"/>
            </a:endParaRPr>
          </a:p>
        </p:txBody>
      </p:sp>
      <p:sp>
        <p:nvSpPr>
          <p:cNvPr id="2" name="Rectangle 1">
            <a:extLst>
              <a:ext uri="{FF2B5EF4-FFF2-40B4-BE49-F238E27FC236}">
                <a16:creationId xmlns:a16="http://schemas.microsoft.com/office/drawing/2014/main" id="{5F5C59FC-4F12-7D40-9BB4-A9DEDACC67CD}"/>
              </a:ext>
            </a:extLst>
          </p:cNvPr>
          <p:cNvSpPr/>
          <p:nvPr/>
        </p:nvSpPr>
        <p:spPr>
          <a:xfrm>
            <a:off x="563879" y="5898424"/>
            <a:ext cx="31886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3934B"/>
                </a:solidFill>
                <a:effectLst/>
                <a:uLnTx/>
                <a:uFillTx/>
                <a:latin typeface="Roboto Lt" pitchFamily="2" charset="0"/>
                <a:ea typeface="Roboto Lt" pitchFamily="2" charset="0"/>
                <a:cs typeface="+mn-cs"/>
              </a:rPr>
              <a:t>Revelation 3:16</a:t>
            </a: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
        <p:nvSpPr>
          <p:cNvPr id="10" name="TextBox 9">
            <a:extLst>
              <a:ext uri="{FF2B5EF4-FFF2-40B4-BE49-F238E27FC236}">
                <a16:creationId xmlns:a16="http://schemas.microsoft.com/office/drawing/2014/main" id="{1243FC1E-C60D-CC40-BFCE-61E6F2A7CCEA}"/>
              </a:ext>
            </a:extLst>
          </p:cNvPr>
          <p:cNvSpPr txBox="1"/>
          <p:nvPr/>
        </p:nvSpPr>
        <p:spPr>
          <a:xfrm>
            <a:off x="514847" y="4677128"/>
            <a:ext cx="10970624" cy="1200329"/>
          </a:xfrm>
          <a:prstGeom prst="rect">
            <a:avLst/>
          </a:prstGeom>
          <a:noFill/>
        </p:spPr>
        <p:txBody>
          <a:bodyPr wrap="square" rtlCol="0">
            <a:spAutoFit/>
          </a:bodyPr>
          <a:lstStyle/>
          <a:p>
            <a:pPr lvl="0"/>
            <a:r>
              <a:rPr lang="en-US" sz="3600" i="1" dirty="0">
                <a:solidFill>
                  <a:schemeClr val="bg1"/>
                </a:solidFill>
                <a:effectLst/>
                <a:latin typeface="Roboto Th"/>
                <a:ea typeface="Calibri" panose="020F0502020204030204" pitchFamily="34" charset="0"/>
              </a:rPr>
              <a:t>So, because you are lukewarm, and neither hot nor cold, I will spit you out of my mouth.</a:t>
            </a:r>
            <a:endParaRPr kumimoji="0" lang="en-US" sz="3600" b="0" i="1" u="none" strike="noStrike" kern="1200" cap="none" spc="0" normalizeH="0" baseline="0" noProof="0" dirty="0">
              <a:ln>
                <a:noFill/>
              </a:ln>
              <a:solidFill>
                <a:prstClr val="white"/>
              </a:solidFill>
              <a:effectLst/>
              <a:uLnTx/>
              <a:uFillTx/>
              <a:latin typeface="Roboto Th" pitchFamily="2" charset="0"/>
              <a:ea typeface="Roboto Th" pitchFamily="2" charset="0"/>
              <a:cs typeface="+mn-cs"/>
            </a:endParaRPr>
          </a:p>
        </p:txBody>
      </p:sp>
    </p:spTree>
    <p:extLst>
      <p:ext uri="{BB962C8B-B14F-4D97-AF65-F5344CB8AC3E}">
        <p14:creationId xmlns:p14="http://schemas.microsoft.com/office/powerpoint/2010/main" val="3911155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outdoor, clouds&#10;&#10;Description automatically generated">
            <a:extLst>
              <a:ext uri="{FF2B5EF4-FFF2-40B4-BE49-F238E27FC236}">
                <a16:creationId xmlns:a16="http://schemas.microsoft.com/office/drawing/2014/main" id="{8C465E49-CDA0-8644-8203-89B33FAE1623}"/>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792652"/>
            <a:ext cx="112812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Roboto Cn" pitchFamily="2" charset="0"/>
                <a:ea typeface="Roboto Cn" pitchFamily="2" charset="0"/>
                <a:cs typeface="+mn-cs"/>
              </a:rPr>
              <a:t>Lukewarm</a:t>
            </a:r>
          </a:p>
        </p:txBody>
      </p:sp>
      <p:sp>
        <p:nvSpPr>
          <p:cNvPr id="2" name="Rectangle 1">
            <a:extLst>
              <a:ext uri="{FF2B5EF4-FFF2-40B4-BE49-F238E27FC236}">
                <a16:creationId xmlns:a16="http://schemas.microsoft.com/office/drawing/2014/main" id="{5F5C59FC-4F12-7D40-9BB4-A9DEDACC67CD}"/>
              </a:ext>
            </a:extLst>
          </p:cNvPr>
          <p:cNvSpPr/>
          <p:nvPr/>
        </p:nvSpPr>
        <p:spPr>
          <a:xfrm>
            <a:off x="563879" y="6000514"/>
            <a:ext cx="35702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3934B"/>
                </a:solidFill>
                <a:effectLst/>
                <a:uLnTx/>
                <a:uFillTx/>
                <a:latin typeface="Roboto Lt" pitchFamily="2" charset="0"/>
                <a:ea typeface="Roboto Lt" pitchFamily="2" charset="0"/>
                <a:cs typeface="+mn-cs"/>
              </a:rPr>
              <a:t>Revelation 3:17</a:t>
            </a: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graphicFrame>
        <p:nvGraphicFramePr>
          <p:cNvPr id="3" name="Table 4">
            <a:extLst>
              <a:ext uri="{FF2B5EF4-FFF2-40B4-BE49-F238E27FC236}">
                <a16:creationId xmlns:a16="http://schemas.microsoft.com/office/drawing/2014/main" id="{476598C7-5D9D-4248-8663-EC23BA00CC61}"/>
              </a:ext>
            </a:extLst>
          </p:cNvPr>
          <p:cNvGraphicFramePr>
            <a:graphicFrameLocks noGrp="1"/>
          </p:cNvGraphicFramePr>
          <p:nvPr>
            <p:extLst>
              <p:ext uri="{D42A27DB-BD31-4B8C-83A1-F6EECF244321}">
                <p14:modId xmlns:p14="http://schemas.microsoft.com/office/powerpoint/2010/main" val="3361691054"/>
              </p:ext>
            </p:extLst>
          </p:nvPr>
        </p:nvGraphicFramePr>
        <p:xfrm>
          <a:off x="657497" y="1832185"/>
          <a:ext cx="10877006" cy="4035530"/>
        </p:xfrm>
        <a:graphic>
          <a:graphicData uri="http://schemas.openxmlformats.org/drawingml/2006/table">
            <a:tbl>
              <a:tblPr firstRow="1" bandRow="1">
                <a:tableStyleId>{21E4AEA4-8DFA-4A89-87EB-49C32662AFE0}</a:tableStyleId>
              </a:tblPr>
              <a:tblGrid>
                <a:gridCol w="5438503">
                  <a:extLst>
                    <a:ext uri="{9D8B030D-6E8A-4147-A177-3AD203B41FA5}">
                      <a16:colId xmlns:a16="http://schemas.microsoft.com/office/drawing/2014/main" val="1649689844"/>
                    </a:ext>
                  </a:extLst>
                </a:gridCol>
                <a:gridCol w="5438503">
                  <a:extLst>
                    <a:ext uri="{9D8B030D-6E8A-4147-A177-3AD203B41FA5}">
                      <a16:colId xmlns:a16="http://schemas.microsoft.com/office/drawing/2014/main" val="2060694456"/>
                    </a:ext>
                  </a:extLst>
                </a:gridCol>
              </a:tblGrid>
              <a:tr h="642514">
                <a:tc>
                  <a:txBody>
                    <a:bodyPr/>
                    <a:lstStyle/>
                    <a:p>
                      <a:r>
                        <a:rPr lang="en-AU" sz="3200" dirty="0"/>
                        <a:t>For you say…</a:t>
                      </a:r>
                      <a:endParaRPr lang="en-US" sz="3200" dirty="0">
                        <a:latin typeface="Roboto Th"/>
                      </a:endParaRPr>
                    </a:p>
                  </a:txBody>
                  <a:tcPr>
                    <a:solidFill>
                      <a:srgbClr val="F3934B"/>
                    </a:solidFill>
                  </a:tcPr>
                </a:tc>
                <a:tc>
                  <a:txBody>
                    <a:bodyPr/>
                    <a:lstStyle/>
                    <a:p>
                      <a:r>
                        <a:rPr lang="en-AU" sz="3200" dirty="0"/>
                        <a:t>But you are…</a:t>
                      </a:r>
                      <a:endParaRPr lang="en-US" sz="3200" dirty="0">
                        <a:latin typeface="Roboto Th"/>
                      </a:endParaRPr>
                    </a:p>
                  </a:txBody>
                  <a:tcPr>
                    <a:solidFill>
                      <a:srgbClr val="F3934B"/>
                    </a:solidFill>
                  </a:tcPr>
                </a:tc>
                <a:extLst>
                  <a:ext uri="{0D108BD9-81ED-4DB2-BD59-A6C34878D82A}">
                    <a16:rowId xmlns:a16="http://schemas.microsoft.com/office/drawing/2014/main" val="2476203667"/>
                  </a:ext>
                </a:extLst>
              </a:tr>
              <a:tr h="642514">
                <a:tc>
                  <a:txBody>
                    <a:bodyPr/>
                    <a:lstStyle/>
                    <a:p>
                      <a:r>
                        <a:rPr lang="en-AU" sz="2400" dirty="0">
                          <a:latin typeface="Roboto Th"/>
                        </a:rPr>
                        <a:t>Beautiful</a:t>
                      </a:r>
                      <a:endParaRPr lang="en-US" sz="2400" dirty="0">
                        <a:latin typeface="Roboto Th"/>
                      </a:endParaRPr>
                    </a:p>
                  </a:txBody>
                  <a:tcPr/>
                </a:tc>
                <a:tc>
                  <a:txBody>
                    <a:bodyPr/>
                    <a:lstStyle/>
                    <a:p>
                      <a:r>
                        <a:rPr lang="en-AU" sz="2400" dirty="0">
                          <a:latin typeface="Roboto Th"/>
                        </a:rPr>
                        <a:t>Wretched</a:t>
                      </a:r>
                      <a:endParaRPr lang="en-US" sz="2400" dirty="0">
                        <a:latin typeface="Roboto Th"/>
                      </a:endParaRPr>
                    </a:p>
                  </a:txBody>
                  <a:tcPr/>
                </a:tc>
                <a:extLst>
                  <a:ext uri="{0D108BD9-81ED-4DB2-BD59-A6C34878D82A}">
                    <a16:rowId xmlns:a16="http://schemas.microsoft.com/office/drawing/2014/main" val="3866119394"/>
                  </a:ext>
                </a:extLst>
              </a:tr>
              <a:tr h="642514">
                <a:tc>
                  <a:txBody>
                    <a:bodyPr/>
                    <a:lstStyle/>
                    <a:p>
                      <a:r>
                        <a:rPr lang="en-AU" sz="2400" dirty="0">
                          <a:latin typeface="Roboto Th"/>
                        </a:rPr>
                        <a:t>Envied</a:t>
                      </a:r>
                      <a:endParaRPr lang="en-US" sz="2400" dirty="0">
                        <a:latin typeface="Roboto Th"/>
                      </a:endParaRPr>
                    </a:p>
                  </a:txBody>
                  <a:tcPr/>
                </a:tc>
                <a:tc>
                  <a:txBody>
                    <a:bodyPr/>
                    <a:lstStyle/>
                    <a:p>
                      <a:r>
                        <a:rPr lang="en-AU" sz="2400" dirty="0">
                          <a:latin typeface="Roboto Th"/>
                        </a:rPr>
                        <a:t>Pitied</a:t>
                      </a:r>
                      <a:endParaRPr lang="en-US" sz="2400" dirty="0">
                        <a:latin typeface="Roboto Th"/>
                      </a:endParaRPr>
                    </a:p>
                  </a:txBody>
                  <a:tcPr/>
                </a:tc>
                <a:extLst>
                  <a:ext uri="{0D108BD9-81ED-4DB2-BD59-A6C34878D82A}">
                    <a16:rowId xmlns:a16="http://schemas.microsoft.com/office/drawing/2014/main" val="3966399031"/>
                  </a:ext>
                </a:extLst>
              </a:tr>
              <a:tr h="642514">
                <a:tc>
                  <a:txBody>
                    <a:bodyPr/>
                    <a:lstStyle/>
                    <a:p>
                      <a:r>
                        <a:rPr lang="en-AU" sz="2400" dirty="0">
                          <a:latin typeface="Roboto Th"/>
                        </a:rPr>
                        <a:t>Abounding in wealth</a:t>
                      </a:r>
                      <a:endParaRPr lang="en-US" sz="2400" dirty="0">
                        <a:latin typeface="Roboto Th"/>
                      </a:endParaRPr>
                    </a:p>
                  </a:txBody>
                  <a:tcPr/>
                </a:tc>
                <a:tc>
                  <a:txBody>
                    <a:bodyPr/>
                    <a:lstStyle/>
                    <a:p>
                      <a:r>
                        <a:rPr lang="en-AU" sz="2400" dirty="0">
                          <a:latin typeface="Roboto Th"/>
                        </a:rPr>
                        <a:t>Poorest of all people</a:t>
                      </a:r>
                      <a:endParaRPr lang="en-US" sz="2400" dirty="0">
                        <a:latin typeface="Roboto Th"/>
                      </a:endParaRPr>
                    </a:p>
                  </a:txBody>
                  <a:tcPr/>
                </a:tc>
                <a:extLst>
                  <a:ext uri="{0D108BD9-81ED-4DB2-BD59-A6C34878D82A}">
                    <a16:rowId xmlns:a16="http://schemas.microsoft.com/office/drawing/2014/main" val="3445825"/>
                  </a:ext>
                </a:extLst>
              </a:tr>
              <a:tr h="642514">
                <a:tc>
                  <a:txBody>
                    <a:bodyPr/>
                    <a:lstStyle/>
                    <a:p>
                      <a:r>
                        <a:rPr lang="en-AU" sz="2400" dirty="0">
                          <a:latin typeface="Roboto Th"/>
                        </a:rPr>
                        <a:t>See enlightened truth</a:t>
                      </a:r>
                      <a:endParaRPr lang="en-US" sz="2400" dirty="0">
                        <a:latin typeface="Roboto Th"/>
                      </a:endParaRPr>
                    </a:p>
                  </a:txBody>
                  <a:tcPr/>
                </a:tc>
                <a:tc>
                  <a:txBody>
                    <a:bodyPr/>
                    <a:lstStyle/>
                    <a:p>
                      <a:r>
                        <a:rPr lang="en-AU" sz="2400" dirty="0">
                          <a:latin typeface="Roboto Th"/>
                        </a:rPr>
                        <a:t>Blind as a rock</a:t>
                      </a:r>
                      <a:endParaRPr lang="en-US" sz="2400" dirty="0">
                        <a:latin typeface="Roboto Th"/>
                      </a:endParaRPr>
                    </a:p>
                  </a:txBody>
                  <a:tcPr/>
                </a:tc>
                <a:extLst>
                  <a:ext uri="{0D108BD9-81ED-4DB2-BD59-A6C34878D82A}">
                    <a16:rowId xmlns:a16="http://schemas.microsoft.com/office/drawing/2014/main" val="1566399058"/>
                  </a:ext>
                </a:extLst>
              </a:tr>
              <a:tr h="642514">
                <a:tc>
                  <a:txBody>
                    <a:bodyPr/>
                    <a:lstStyle/>
                    <a:p>
                      <a:r>
                        <a:rPr lang="en-AU" sz="2400" dirty="0">
                          <a:latin typeface="Roboto Th"/>
                        </a:rPr>
                        <a:t>Clothed in fine clothing</a:t>
                      </a:r>
                      <a:endParaRPr lang="en-US" sz="2400" dirty="0">
                        <a:latin typeface="Roboto Th"/>
                      </a:endParaRPr>
                    </a:p>
                  </a:txBody>
                  <a:tcPr/>
                </a:tc>
                <a:tc>
                  <a:txBody>
                    <a:bodyPr/>
                    <a:lstStyle/>
                    <a:p>
                      <a:r>
                        <a:rPr lang="en-AU" sz="2400" dirty="0">
                          <a:latin typeface="Roboto Th"/>
                        </a:rPr>
                        <a:t>Naked, deserving of the highest shame</a:t>
                      </a:r>
                      <a:endParaRPr lang="en-US" sz="2400" dirty="0">
                        <a:latin typeface="Roboto Th"/>
                      </a:endParaRPr>
                    </a:p>
                  </a:txBody>
                  <a:tcPr/>
                </a:tc>
                <a:extLst>
                  <a:ext uri="{0D108BD9-81ED-4DB2-BD59-A6C34878D82A}">
                    <a16:rowId xmlns:a16="http://schemas.microsoft.com/office/drawing/2014/main" val="2964389695"/>
                  </a:ext>
                </a:extLst>
              </a:tr>
            </a:tbl>
          </a:graphicData>
        </a:graphic>
      </p:graphicFrame>
    </p:spTree>
    <p:extLst>
      <p:ext uri="{BB962C8B-B14F-4D97-AF65-F5344CB8AC3E}">
        <p14:creationId xmlns:p14="http://schemas.microsoft.com/office/powerpoint/2010/main" val="2893783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E6DBA9-0969-CE4D-80AF-1859E5C64EF9}"/>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E1D578A-8392-E34F-8F69-49098C155225}"/>
              </a:ext>
            </a:extLst>
          </p:cNvPr>
          <p:cNvSpPr txBox="1"/>
          <p:nvPr/>
        </p:nvSpPr>
        <p:spPr>
          <a:xfrm>
            <a:off x="2137954" y="1736302"/>
            <a:ext cx="7916091" cy="2862322"/>
          </a:xfrm>
          <a:prstGeom prst="rect">
            <a:avLst/>
          </a:prstGeom>
          <a:noFill/>
        </p:spPr>
        <p:txBody>
          <a:bodyPr wrap="square" rtlCol="0">
            <a:spAutoFit/>
          </a:bodyPr>
          <a:lstStyle/>
          <a:p>
            <a:pPr algn="ctr"/>
            <a:r>
              <a:rPr lang="en-US" sz="3600" dirty="0">
                <a:solidFill>
                  <a:schemeClr val="bg1"/>
                </a:solidFill>
                <a:effectLst/>
                <a:latin typeface="Roboto Th"/>
                <a:ea typeface="Calibri" panose="020F0502020204030204" pitchFamily="34" charset="0"/>
              </a:rPr>
              <a:t>“You are not hot water that is useful for remedy, and you are not cold water that is useful for refreshment. You are lukewarm water, and you are </a:t>
            </a:r>
            <a:r>
              <a:rPr lang="en-US" sz="3600" u="sng" dirty="0">
                <a:solidFill>
                  <a:schemeClr val="bg1"/>
                </a:solidFill>
                <a:effectLst/>
                <a:latin typeface="Roboto Th"/>
                <a:ea typeface="Calibri" panose="020F0502020204030204" pitchFamily="34" charset="0"/>
              </a:rPr>
              <a:t>revolting</a:t>
            </a:r>
            <a:r>
              <a:rPr lang="en-US" sz="3600" dirty="0">
                <a:solidFill>
                  <a:schemeClr val="bg1"/>
                </a:solidFill>
                <a:effectLst/>
                <a:latin typeface="Roboto Th"/>
                <a:ea typeface="Calibri" panose="020F0502020204030204" pitchFamily="34" charset="0"/>
              </a:rPr>
              <a:t> to me”</a:t>
            </a:r>
          </a:p>
        </p:txBody>
      </p:sp>
    </p:spTree>
    <p:extLst>
      <p:ext uri="{BB962C8B-B14F-4D97-AF65-F5344CB8AC3E}">
        <p14:creationId xmlns:p14="http://schemas.microsoft.com/office/powerpoint/2010/main" val="3408054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23BCD2-4E90-8048-9AEF-742C79EABE06}"/>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23712543-ED5F-184D-A225-8D762BAB7099}"/>
              </a:ext>
            </a:extLst>
          </p:cNvPr>
          <p:cNvSpPr txBox="1"/>
          <p:nvPr/>
        </p:nvSpPr>
        <p:spPr>
          <a:xfrm>
            <a:off x="1186375" y="1536174"/>
            <a:ext cx="9819249" cy="3785652"/>
          </a:xfrm>
          <a:prstGeom prst="rect">
            <a:avLst/>
          </a:prstGeom>
          <a:noFill/>
        </p:spPr>
        <p:txBody>
          <a:bodyPr wrap="square" rtlCol="0">
            <a:spAutoFit/>
          </a:bodyPr>
          <a:lstStyle/>
          <a:p>
            <a:pPr algn="ctr"/>
            <a:r>
              <a:rPr lang="en-AU" sz="6000" dirty="0">
                <a:solidFill>
                  <a:schemeClr val="bg1"/>
                </a:solidFill>
                <a:latin typeface="Roboto Cn" pitchFamily="2" charset="0"/>
                <a:ea typeface="Roboto Cn" pitchFamily="2" charset="0"/>
              </a:rPr>
              <a:t>The description of the Laodiceans implies that they did not have genuine faith in Christ</a:t>
            </a:r>
            <a:endParaRPr lang="en-US" sz="6000" dirty="0">
              <a:solidFill>
                <a:schemeClr val="bg1"/>
              </a:solidFill>
              <a:latin typeface="Roboto Cn" pitchFamily="2" charset="0"/>
              <a:ea typeface="Roboto Cn" pitchFamily="2" charset="0"/>
            </a:endParaRPr>
          </a:p>
        </p:txBody>
      </p:sp>
    </p:spTree>
    <p:extLst>
      <p:ext uri="{BB962C8B-B14F-4D97-AF65-F5344CB8AC3E}">
        <p14:creationId xmlns:p14="http://schemas.microsoft.com/office/powerpoint/2010/main" val="402479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207110-36C8-7E4B-892E-E911B2D58F36}"/>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06CD0FF-7129-3649-8E4A-9894C2F2FD73}"/>
              </a:ext>
            </a:extLst>
          </p:cNvPr>
          <p:cNvSpPr txBox="1"/>
          <p:nvPr/>
        </p:nvSpPr>
        <p:spPr>
          <a:xfrm>
            <a:off x="364901" y="5983072"/>
            <a:ext cx="11462197" cy="646331"/>
          </a:xfrm>
          <a:prstGeom prst="rect">
            <a:avLst/>
          </a:prstGeom>
          <a:noFill/>
        </p:spPr>
        <p:txBody>
          <a:bodyPr wrap="square" rtlCol="0">
            <a:spAutoFit/>
          </a:bodyPr>
          <a:lstStyle/>
          <a:p>
            <a:pPr algn="ctr"/>
            <a:r>
              <a:rPr lang="en-US" sz="3600" dirty="0">
                <a:solidFill>
                  <a:schemeClr val="bg1"/>
                </a:solidFill>
                <a:latin typeface="Roboto Cn" pitchFamily="2" charset="0"/>
                <a:ea typeface="Roboto Cn" pitchFamily="2" charset="0"/>
              </a:rPr>
              <a:t>The Lukewarm Church | Revelation 3:14-22</a:t>
            </a:r>
          </a:p>
        </p:txBody>
      </p:sp>
    </p:spTree>
    <p:extLst>
      <p:ext uri="{BB962C8B-B14F-4D97-AF65-F5344CB8AC3E}">
        <p14:creationId xmlns:p14="http://schemas.microsoft.com/office/powerpoint/2010/main" val="307631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ky with clouds&#10;&#10;Description automatically generated with medium confidence">
            <a:extLst>
              <a:ext uri="{FF2B5EF4-FFF2-40B4-BE49-F238E27FC236}">
                <a16:creationId xmlns:a16="http://schemas.microsoft.com/office/drawing/2014/main" id="{14FAB2BE-AF3E-B84A-858E-803792198EB4}"/>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5128C0A-1579-0248-9BCE-2FA07EC66485}"/>
              </a:ext>
            </a:extLst>
          </p:cNvPr>
          <p:cNvSpPr txBox="1"/>
          <p:nvPr/>
        </p:nvSpPr>
        <p:spPr>
          <a:xfrm>
            <a:off x="2137954" y="1787826"/>
            <a:ext cx="7916091" cy="3046988"/>
          </a:xfrm>
          <a:prstGeom prst="rect">
            <a:avLst/>
          </a:prstGeom>
          <a:noFill/>
        </p:spPr>
        <p:txBody>
          <a:bodyPr wrap="square" rtlCol="0">
            <a:spAutoFit/>
          </a:bodyPr>
          <a:lstStyle/>
          <a:p>
            <a:pPr algn="ctr"/>
            <a:r>
              <a:rPr lang="en-AU" sz="4800" dirty="0">
                <a:solidFill>
                  <a:schemeClr val="bg1"/>
                </a:solidFill>
                <a:latin typeface="Roboto Cn" pitchFamily="2" charset="0"/>
                <a:ea typeface="Roboto Cn" pitchFamily="2" charset="0"/>
              </a:rPr>
              <a:t>You cannot claim Jesus as LORD, and live your life undistinguishable from the world…</a:t>
            </a:r>
            <a:endParaRPr lang="en-US" sz="4800" dirty="0">
              <a:solidFill>
                <a:schemeClr val="bg1"/>
              </a:solidFill>
              <a:latin typeface="Roboto Cn" pitchFamily="2" charset="0"/>
              <a:ea typeface="Roboto Cn" pitchFamily="2" charset="0"/>
            </a:endParaRPr>
          </a:p>
        </p:txBody>
      </p:sp>
    </p:spTree>
    <p:extLst>
      <p:ext uri="{BB962C8B-B14F-4D97-AF65-F5344CB8AC3E}">
        <p14:creationId xmlns:p14="http://schemas.microsoft.com/office/powerpoint/2010/main" val="3811500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1F5A50-5E7A-3E4F-AFD7-FCDE58BD3FB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18CAAC2-B6CE-C94C-B860-9BEA8607CD74}"/>
              </a:ext>
            </a:extLst>
          </p:cNvPr>
          <p:cNvSpPr txBox="1"/>
          <p:nvPr/>
        </p:nvSpPr>
        <p:spPr>
          <a:xfrm>
            <a:off x="378823" y="5853316"/>
            <a:ext cx="5468185" cy="707886"/>
          </a:xfrm>
          <a:prstGeom prst="rect">
            <a:avLst/>
          </a:prstGeom>
          <a:noFill/>
        </p:spPr>
        <p:txBody>
          <a:bodyPr wrap="square" rtlCol="0">
            <a:spAutoFit/>
          </a:bodyPr>
          <a:lstStyle/>
          <a:p>
            <a:r>
              <a:rPr lang="en-US" sz="4000" dirty="0">
                <a:solidFill>
                  <a:schemeClr val="bg1"/>
                </a:solidFill>
                <a:latin typeface="Roboto Cn" pitchFamily="2" charset="0"/>
                <a:ea typeface="Roboto Cn" pitchFamily="2" charset="0"/>
              </a:rPr>
              <a:t>Source</a:t>
            </a:r>
          </a:p>
        </p:txBody>
      </p:sp>
      <p:sp>
        <p:nvSpPr>
          <p:cNvPr id="2" name="TextBox 1">
            <a:extLst>
              <a:ext uri="{FF2B5EF4-FFF2-40B4-BE49-F238E27FC236}">
                <a16:creationId xmlns:a16="http://schemas.microsoft.com/office/drawing/2014/main" id="{FD11ABDE-8A50-6B40-8CC9-B2E0C6BDCD5C}"/>
              </a:ext>
            </a:extLst>
          </p:cNvPr>
          <p:cNvSpPr txBox="1"/>
          <p:nvPr/>
        </p:nvSpPr>
        <p:spPr>
          <a:xfrm>
            <a:off x="483478" y="416343"/>
            <a:ext cx="11225042" cy="4524315"/>
          </a:xfrm>
          <a:prstGeom prst="rect">
            <a:avLst/>
          </a:prstGeom>
          <a:noFill/>
        </p:spPr>
        <p:txBody>
          <a:bodyPr wrap="square" rtlCol="0">
            <a:spAutoFit/>
          </a:bodyPr>
          <a:lstStyle/>
          <a:p>
            <a:pPr algn="ctr"/>
            <a:r>
              <a:rPr lang="en-US" sz="3600" dirty="0">
                <a:solidFill>
                  <a:schemeClr val="bg1"/>
                </a:solidFill>
                <a:latin typeface="Roboto Th"/>
              </a:rPr>
              <a:t>Y</a:t>
            </a:r>
            <a:r>
              <a:rPr lang="en-US" sz="3600" b="0" i="0" dirty="0">
                <a:solidFill>
                  <a:schemeClr val="bg1"/>
                </a:solidFill>
                <a:effectLst/>
                <a:latin typeface="Roboto Th"/>
              </a:rPr>
              <a:t>ou must no longer walk as the Gentiles do, in the futility of their minds. They are darkened in their understanding, alienated from the life of God because of the ignorance that is in them, due to their hardness of heart. They have become callous and have given themselves up to sensuality, greedy to practice every kind of impurity.</a:t>
            </a:r>
            <a:r>
              <a:rPr lang="en-US" sz="3600" b="1" i="0" baseline="30000" dirty="0">
                <a:solidFill>
                  <a:schemeClr val="bg1"/>
                </a:solidFill>
                <a:effectLst/>
                <a:latin typeface="Roboto Th"/>
              </a:rPr>
              <a:t> </a:t>
            </a:r>
            <a:r>
              <a:rPr lang="en-US" sz="3600" b="0" i="0" dirty="0">
                <a:solidFill>
                  <a:schemeClr val="bg1"/>
                </a:solidFill>
                <a:effectLst/>
                <a:latin typeface="Roboto Th"/>
              </a:rPr>
              <a:t>But that is not the way you learned Christ!</a:t>
            </a:r>
            <a:r>
              <a:rPr lang="en-US" sz="3600" dirty="0">
                <a:solidFill>
                  <a:schemeClr val="bg1"/>
                </a:solidFill>
                <a:latin typeface="Roboto Th"/>
                <a:ea typeface="Roboto Cn" pitchFamily="2" charset="0"/>
              </a:rPr>
              <a:t> </a:t>
            </a:r>
          </a:p>
        </p:txBody>
      </p:sp>
      <p:pic>
        <p:nvPicPr>
          <p:cNvPr id="8" name="Picture 7">
            <a:extLst>
              <a:ext uri="{FF2B5EF4-FFF2-40B4-BE49-F238E27FC236}">
                <a16:creationId xmlns:a16="http://schemas.microsoft.com/office/drawing/2014/main" id="{1E4E68BC-D170-E841-8A28-D4AEDF7CC99A}"/>
              </a:ext>
            </a:extLst>
          </p:cNvPr>
          <p:cNvPicPr>
            <a:picLocks noChangeAspect="1"/>
          </p:cNvPicPr>
          <p:nvPr/>
        </p:nvPicPr>
        <p:blipFill rotWithShape="1">
          <a:blip r:embed="rId3"/>
          <a:srcRect t="81622"/>
          <a:stretch/>
        </p:blipFill>
        <p:spPr>
          <a:xfrm>
            <a:off x="-1" y="5597660"/>
            <a:ext cx="12191999" cy="1260340"/>
          </a:xfrm>
          <a:prstGeom prst="rect">
            <a:avLst/>
          </a:prstGeom>
        </p:spPr>
      </p:pic>
      <p:sp>
        <p:nvSpPr>
          <p:cNvPr id="4" name="TextBox 3">
            <a:extLst>
              <a:ext uri="{FF2B5EF4-FFF2-40B4-BE49-F238E27FC236}">
                <a16:creationId xmlns:a16="http://schemas.microsoft.com/office/drawing/2014/main" id="{8AB1EA79-42BC-48A4-8647-1ADEEF69A2A5}"/>
              </a:ext>
            </a:extLst>
          </p:cNvPr>
          <p:cNvSpPr txBox="1"/>
          <p:nvPr/>
        </p:nvSpPr>
        <p:spPr>
          <a:xfrm>
            <a:off x="635633" y="5852753"/>
            <a:ext cx="10920729" cy="646331"/>
          </a:xfrm>
          <a:prstGeom prst="rect">
            <a:avLst/>
          </a:prstGeom>
          <a:noFill/>
        </p:spPr>
        <p:txBody>
          <a:bodyPr wrap="square" rtlCol="0">
            <a:spAutoFit/>
          </a:bodyPr>
          <a:lstStyle/>
          <a:p>
            <a:pPr algn="ctr"/>
            <a:r>
              <a:rPr lang="en-AU" sz="3600" dirty="0">
                <a:latin typeface="Roboto Th"/>
              </a:rPr>
              <a:t>Ephesians 4:17-20</a:t>
            </a:r>
            <a:endParaRPr lang="en-US" sz="3600" dirty="0">
              <a:latin typeface="Roboto Th"/>
            </a:endParaRPr>
          </a:p>
        </p:txBody>
      </p:sp>
    </p:spTree>
    <p:extLst>
      <p:ext uri="{BB962C8B-B14F-4D97-AF65-F5344CB8AC3E}">
        <p14:creationId xmlns:p14="http://schemas.microsoft.com/office/powerpoint/2010/main" val="390969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23BCD2-4E90-8048-9AEF-742C79EABE06}"/>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D581CF16-E864-BA4A-B6EE-872B930FC77A}"/>
              </a:ext>
            </a:extLst>
          </p:cNvPr>
          <p:cNvSpPr txBox="1"/>
          <p:nvPr/>
        </p:nvSpPr>
        <p:spPr>
          <a:xfrm>
            <a:off x="809896" y="1505243"/>
            <a:ext cx="10772503" cy="3123141"/>
          </a:xfrm>
          <a:prstGeom prst="rect">
            <a:avLst/>
          </a:prstGeom>
          <a:noFill/>
        </p:spPr>
        <p:txBody>
          <a:bodyPr wrap="square" rtlCol="0">
            <a:noAutofit/>
          </a:bodyPr>
          <a:lstStyle/>
          <a:p>
            <a:pPr algn="ctr">
              <a:lnSpc>
                <a:spcPct val="107000"/>
              </a:lnSpc>
              <a:spcAft>
                <a:spcPts val="800"/>
              </a:spcAft>
            </a:pPr>
            <a:r>
              <a:rPr lang="en-US" sz="3200" i="1" dirty="0">
                <a:solidFill>
                  <a:schemeClr val="bg1"/>
                </a:solidFill>
                <a:effectLst/>
                <a:latin typeface="Roboto Th"/>
                <a:ea typeface="Calibri" panose="020F0502020204030204" pitchFamily="34" charset="0"/>
              </a:rPr>
              <a:t> </a:t>
            </a:r>
            <a:r>
              <a:rPr lang="en-US" sz="3200" b="1" i="1" baseline="30000" dirty="0">
                <a:solidFill>
                  <a:schemeClr val="bg1"/>
                </a:solidFill>
                <a:effectLst/>
                <a:latin typeface="Roboto Th"/>
                <a:ea typeface="Calibri" panose="020F0502020204030204" pitchFamily="34" charset="0"/>
              </a:rPr>
              <a:t>18 </a:t>
            </a:r>
            <a:r>
              <a:rPr lang="en-US" sz="3200" i="1" dirty="0">
                <a:solidFill>
                  <a:schemeClr val="bg1"/>
                </a:solidFill>
                <a:effectLst/>
                <a:latin typeface="Roboto Th"/>
                <a:ea typeface="Calibri" panose="020F0502020204030204" pitchFamily="34" charset="0"/>
              </a:rPr>
              <a:t>I counsel you to buy from me gold refined by fire, so that you may be rich, and white garments so that you may clothe yourself and the shame of your nakedness may not be seen, and salve to anoint your eyes, so that you may see. </a:t>
            </a:r>
            <a:r>
              <a:rPr lang="en-US" sz="3200" b="1" i="1" baseline="30000" dirty="0">
                <a:solidFill>
                  <a:schemeClr val="bg1"/>
                </a:solidFill>
                <a:effectLst/>
                <a:latin typeface="Roboto Th"/>
                <a:ea typeface="Calibri" panose="020F0502020204030204" pitchFamily="34" charset="0"/>
              </a:rPr>
              <a:t>19 </a:t>
            </a:r>
            <a:r>
              <a:rPr lang="en-US" sz="3200" i="1" dirty="0">
                <a:solidFill>
                  <a:schemeClr val="bg1"/>
                </a:solidFill>
                <a:effectLst/>
                <a:latin typeface="Roboto Th"/>
                <a:ea typeface="Calibri" panose="020F0502020204030204" pitchFamily="34" charset="0"/>
              </a:rPr>
              <a:t>Those whom I love, I reprove and discipline, so be zealous and repent. </a:t>
            </a:r>
            <a:endParaRPr lang="en-US" sz="3200" dirty="0">
              <a:solidFill>
                <a:schemeClr val="bg1"/>
              </a:solidFill>
              <a:effectLst/>
              <a:latin typeface="Roboto Th"/>
              <a:ea typeface="Calibri" panose="020F0502020204030204" pitchFamily="34" charset="0"/>
            </a:endParaRPr>
          </a:p>
        </p:txBody>
      </p:sp>
      <p:sp>
        <p:nvSpPr>
          <p:cNvPr id="11" name="TextBox 10">
            <a:extLst>
              <a:ext uri="{FF2B5EF4-FFF2-40B4-BE49-F238E27FC236}">
                <a16:creationId xmlns:a16="http://schemas.microsoft.com/office/drawing/2014/main" id="{F6B999A2-52B8-E84E-AD49-8E77A49CF908}"/>
              </a:ext>
            </a:extLst>
          </p:cNvPr>
          <p:cNvSpPr txBox="1"/>
          <p:nvPr/>
        </p:nvSpPr>
        <p:spPr>
          <a:xfrm>
            <a:off x="1635034" y="5885595"/>
            <a:ext cx="8921931" cy="707886"/>
          </a:xfrm>
          <a:prstGeom prst="rect">
            <a:avLst/>
          </a:prstGeom>
          <a:noFill/>
        </p:spPr>
        <p:txBody>
          <a:bodyPr wrap="square" rtlCol="0">
            <a:spAutoFit/>
          </a:bodyPr>
          <a:lstStyle/>
          <a:p>
            <a:pPr algn="ctr"/>
            <a:r>
              <a:rPr lang="en-US" sz="4000" dirty="0">
                <a:solidFill>
                  <a:srgbClr val="F3934B"/>
                </a:solidFill>
                <a:latin typeface="Roboto Cn" pitchFamily="2" charset="0"/>
                <a:ea typeface="Roboto Cn" pitchFamily="2" charset="0"/>
              </a:rPr>
              <a:t>Revelation 3:18-19</a:t>
            </a:r>
          </a:p>
        </p:txBody>
      </p:sp>
      <p:pic>
        <p:nvPicPr>
          <p:cNvPr id="13" name="Picture 12" descr="Graphical user interface, text&#10;&#10;Description automatically generated">
            <a:extLst>
              <a:ext uri="{FF2B5EF4-FFF2-40B4-BE49-F238E27FC236}">
                <a16:creationId xmlns:a16="http://schemas.microsoft.com/office/drawing/2014/main" id="{0AC58A48-A805-3D4B-8984-A3AE87789D70}"/>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Tree>
    <p:extLst>
      <p:ext uri="{BB962C8B-B14F-4D97-AF65-F5344CB8AC3E}">
        <p14:creationId xmlns:p14="http://schemas.microsoft.com/office/powerpoint/2010/main" val="3997527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10;&#10;Description automatically generated">
            <a:extLst>
              <a:ext uri="{FF2B5EF4-FFF2-40B4-BE49-F238E27FC236}">
                <a16:creationId xmlns:a16="http://schemas.microsoft.com/office/drawing/2014/main" id="{20877AFA-72DD-364C-821A-F9E6A972C9F9}"/>
              </a:ext>
            </a:extLst>
          </p:cNvPr>
          <p:cNvPicPr>
            <a:picLocks noChangeAspect="1"/>
          </p:cNvPicPr>
          <p:nvPr/>
        </p:nvPicPr>
        <p:blipFill>
          <a:blip r:embed="rId2"/>
          <a:stretch>
            <a:fillRect/>
          </a:stretch>
        </p:blipFill>
        <p:spPr>
          <a:xfrm>
            <a:off x="0" y="14068"/>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29088"/>
            <a:ext cx="10872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5234F"/>
                </a:solidFill>
                <a:effectLst/>
                <a:uLnTx/>
                <a:uFillTx/>
                <a:latin typeface="Roboto Cn" pitchFamily="2" charset="0"/>
                <a:ea typeface="Roboto Cn" pitchFamily="2" charset="0"/>
                <a:cs typeface="+mn-cs"/>
              </a:rPr>
              <a:t>1. Gold refined by fire</a:t>
            </a:r>
          </a:p>
        </p:txBody>
      </p:sp>
      <p:sp>
        <p:nvSpPr>
          <p:cNvPr id="2" name="Rectangle 1">
            <a:extLst>
              <a:ext uri="{FF2B5EF4-FFF2-40B4-BE49-F238E27FC236}">
                <a16:creationId xmlns:a16="http://schemas.microsoft.com/office/drawing/2014/main" id="{5F5C59FC-4F12-7D40-9BB4-A9DEDACC67CD}"/>
              </a:ext>
            </a:extLst>
          </p:cNvPr>
          <p:cNvSpPr/>
          <p:nvPr/>
        </p:nvSpPr>
        <p:spPr>
          <a:xfrm>
            <a:off x="563879" y="5898424"/>
            <a:ext cx="374974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3934B"/>
                </a:solidFill>
                <a:effectLst/>
                <a:uLnTx/>
                <a:uFillTx/>
                <a:latin typeface="Roboto Lt" pitchFamily="2" charset="0"/>
                <a:ea typeface="Roboto Lt" pitchFamily="2" charset="0"/>
                <a:cs typeface="+mn-cs"/>
              </a:rPr>
              <a:t>Revelation 3:18</a:t>
            </a: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
        <p:nvSpPr>
          <p:cNvPr id="10" name="TextBox 9">
            <a:extLst>
              <a:ext uri="{FF2B5EF4-FFF2-40B4-BE49-F238E27FC236}">
                <a16:creationId xmlns:a16="http://schemas.microsoft.com/office/drawing/2014/main" id="{1243FC1E-C60D-CC40-BFCE-61E6F2A7CCEA}"/>
              </a:ext>
            </a:extLst>
          </p:cNvPr>
          <p:cNvSpPr txBox="1"/>
          <p:nvPr/>
        </p:nvSpPr>
        <p:spPr>
          <a:xfrm>
            <a:off x="563879" y="1875105"/>
            <a:ext cx="11064242" cy="1754326"/>
          </a:xfrm>
          <a:prstGeom prst="rect">
            <a:avLst/>
          </a:prstGeom>
          <a:noFill/>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3600" b="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Contrasts their sense of wealth from their banking</a:t>
            </a:r>
          </a:p>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AU" sz="3600" dirty="0">
                <a:solidFill>
                  <a:prstClr val="black"/>
                </a:solidFill>
                <a:latin typeface="Roboto" panose="02000000000000000000" pitchFamily="2" charset="0"/>
                <a:ea typeface="Roboto" panose="02000000000000000000" pitchFamily="2" charset="0"/>
              </a:rPr>
              <a:t>Symbolizes all the spiritual blessings that come from Christ!</a:t>
            </a:r>
            <a:endParaRPr kumimoji="0" lang="en-US" sz="3600" b="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578503FB-196D-430B-95C1-01E43FCE9922}"/>
              </a:ext>
            </a:extLst>
          </p:cNvPr>
          <p:cNvSpPr txBox="1"/>
          <p:nvPr/>
        </p:nvSpPr>
        <p:spPr>
          <a:xfrm>
            <a:off x="563879" y="4944317"/>
            <a:ext cx="10530841" cy="954107"/>
          </a:xfrm>
          <a:prstGeom prst="rect">
            <a:avLst/>
          </a:prstGeom>
          <a:noFill/>
        </p:spPr>
        <p:txBody>
          <a:bodyPr wrap="square" rtlCol="0">
            <a:spAutoFit/>
          </a:bodyPr>
          <a:lstStyle/>
          <a:p>
            <a:r>
              <a:rPr lang="en-US" sz="2800" b="1" i="1" baseline="30000" dirty="0">
                <a:latin typeface="Roboto Th"/>
                <a:ea typeface="Calibri" panose="020F0502020204030204" pitchFamily="34" charset="0"/>
              </a:rPr>
              <a:t>“</a:t>
            </a:r>
            <a:r>
              <a:rPr lang="en-US" sz="2800" i="1" dirty="0">
                <a:effectLst/>
                <a:latin typeface="Roboto Th"/>
                <a:ea typeface="Calibri" panose="020F0502020204030204" pitchFamily="34" charset="0"/>
              </a:rPr>
              <a:t>I counsel you to buy from me gold refined by fire, so that you may be rich”</a:t>
            </a:r>
            <a:endParaRPr lang="en-US" sz="2800" dirty="0"/>
          </a:p>
        </p:txBody>
      </p:sp>
    </p:spTree>
    <p:extLst>
      <p:ext uri="{BB962C8B-B14F-4D97-AF65-F5344CB8AC3E}">
        <p14:creationId xmlns:p14="http://schemas.microsoft.com/office/powerpoint/2010/main" val="2629760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10;&#10;Description automatically generated">
            <a:extLst>
              <a:ext uri="{FF2B5EF4-FFF2-40B4-BE49-F238E27FC236}">
                <a16:creationId xmlns:a16="http://schemas.microsoft.com/office/drawing/2014/main" id="{20877AFA-72DD-364C-821A-F9E6A972C9F9}"/>
              </a:ext>
            </a:extLst>
          </p:cNvPr>
          <p:cNvPicPr>
            <a:picLocks noChangeAspect="1"/>
          </p:cNvPicPr>
          <p:nvPr/>
        </p:nvPicPr>
        <p:blipFill>
          <a:blip r:embed="rId2"/>
          <a:stretch>
            <a:fillRect/>
          </a:stretch>
        </p:blipFill>
        <p:spPr>
          <a:xfrm>
            <a:off x="0" y="14068"/>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29088"/>
            <a:ext cx="10872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4800" b="1" dirty="0">
                <a:solidFill>
                  <a:srgbClr val="15234F"/>
                </a:solidFill>
                <a:latin typeface="Roboto Cn" pitchFamily="2" charset="0"/>
                <a:ea typeface="Roboto Cn" pitchFamily="2" charset="0"/>
              </a:rPr>
              <a:t>2</a:t>
            </a:r>
            <a:r>
              <a:rPr lang="en-US" sz="4800" b="1" dirty="0">
                <a:solidFill>
                  <a:srgbClr val="15234F"/>
                </a:solidFill>
                <a:latin typeface="Roboto Cn" pitchFamily="2" charset="0"/>
                <a:ea typeface="Roboto Cn" pitchFamily="2" charset="0"/>
              </a:rPr>
              <a:t>. White garments</a:t>
            </a:r>
            <a:endParaRPr kumimoji="0" lang="en-US" sz="4800" b="1" i="0" u="none" strike="noStrike" kern="1200" cap="none" spc="0" normalizeH="0" baseline="0" noProof="0" dirty="0">
              <a:ln>
                <a:noFill/>
              </a:ln>
              <a:solidFill>
                <a:srgbClr val="15234F"/>
              </a:solidFill>
              <a:effectLst/>
              <a:uLnTx/>
              <a:uFillTx/>
              <a:latin typeface="Roboto Cn" pitchFamily="2" charset="0"/>
              <a:ea typeface="Roboto Cn" pitchFamily="2" charset="0"/>
              <a:cs typeface="+mn-cs"/>
            </a:endParaRPr>
          </a:p>
        </p:txBody>
      </p:sp>
      <p:sp>
        <p:nvSpPr>
          <p:cNvPr id="2" name="Rectangle 1">
            <a:extLst>
              <a:ext uri="{FF2B5EF4-FFF2-40B4-BE49-F238E27FC236}">
                <a16:creationId xmlns:a16="http://schemas.microsoft.com/office/drawing/2014/main" id="{5F5C59FC-4F12-7D40-9BB4-A9DEDACC67CD}"/>
              </a:ext>
            </a:extLst>
          </p:cNvPr>
          <p:cNvSpPr/>
          <p:nvPr/>
        </p:nvSpPr>
        <p:spPr>
          <a:xfrm>
            <a:off x="563879" y="5898424"/>
            <a:ext cx="374974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3934B"/>
                </a:solidFill>
                <a:effectLst/>
                <a:uLnTx/>
                <a:uFillTx/>
                <a:latin typeface="Roboto Lt" pitchFamily="2" charset="0"/>
                <a:ea typeface="Roboto Lt" pitchFamily="2" charset="0"/>
                <a:cs typeface="+mn-cs"/>
              </a:rPr>
              <a:t>Revelation 3:18</a:t>
            </a: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
        <p:nvSpPr>
          <p:cNvPr id="10" name="TextBox 9">
            <a:extLst>
              <a:ext uri="{FF2B5EF4-FFF2-40B4-BE49-F238E27FC236}">
                <a16:creationId xmlns:a16="http://schemas.microsoft.com/office/drawing/2014/main" id="{1243FC1E-C60D-CC40-BFCE-61E6F2A7CCEA}"/>
              </a:ext>
            </a:extLst>
          </p:cNvPr>
          <p:cNvSpPr txBox="1"/>
          <p:nvPr/>
        </p:nvSpPr>
        <p:spPr>
          <a:xfrm>
            <a:off x="563879" y="1875105"/>
            <a:ext cx="11064242" cy="1200329"/>
          </a:xfrm>
          <a:prstGeom prst="rect">
            <a:avLst/>
          </a:prstGeom>
          <a:noFill/>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3600" b="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Contrasts their clothing business</a:t>
            </a:r>
          </a:p>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AU" sz="3600" dirty="0">
                <a:solidFill>
                  <a:prstClr val="black"/>
                </a:solidFill>
                <a:latin typeface="Roboto" panose="02000000000000000000" pitchFamily="2" charset="0"/>
                <a:ea typeface="Roboto" panose="02000000000000000000" pitchFamily="2" charset="0"/>
              </a:rPr>
              <a:t>Symbolizes the righteousness of the saints!</a:t>
            </a:r>
            <a:endParaRPr kumimoji="0" lang="en-US" sz="3600" b="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578503FB-196D-430B-95C1-01E43FCE9922}"/>
              </a:ext>
            </a:extLst>
          </p:cNvPr>
          <p:cNvSpPr txBox="1"/>
          <p:nvPr/>
        </p:nvSpPr>
        <p:spPr>
          <a:xfrm>
            <a:off x="563879" y="4558252"/>
            <a:ext cx="10530841" cy="1384995"/>
          </a:xfrm>
          <a:prstGeom prst="rect">
            <a:avLst/>
          </a:prstGeom>
          <a:noFill/>
        </p:spPr>
        <p:txBody>
          <a:bodyPr wrap="square" rtlCol="0">
            <a:spAutoFit/>
          </a:bodyPr>
          <a:lstStyle/>
          <a:p>
            <a:r>
              <a:rPr lang="en-US" sz="2800" b="1" i="1" baseline="30000" dirty="0">
                <a:latin typeface="Roboto Th"/>
                <a:ea typeface="Calibri" panose="020F0502020204030204" pitchFamily="34" charset="0"/>
              </a:rPr>
              <a:t>“</a:t>
            </a:r>
            <a:r>
              <a:rPr lang="en-US" sz="2800" i="1" dirty="0">
                <a:effectLst/>
                <a:latin typeface="Roboto Th"/>
                <a:ea typeface="Calibri" panose="020F0502020204030204" pitchFamily="34" charset="0"/>
              </a:rPr>
              <a:t>I counsel you to buy from me… white garments so that you may clothe yourself and the shame of your nakedness may not be seen”</a:t>
            </a:r>
            <a:endParaRPr lang="en-US" sz="2800" dirty="0"/>
          </a:p>
        </p:txBody>
      </p:sp>
    </p:spTree>
    <p:extLst>
      <p:ext uri="{BB962C8B-B14F-4D97-AF65-F5344CB8AC3E}">
        <p14:creationId xmlns:p14="http://schemas.microsoft.com/office/powerpoint/2010/main" val="3015117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dark&#10;&#10;Description automatically generated">
            <a:extLst>
              <a:ext uri="{FF2B5EF4-FFF2-40B4-BE49-F238E27FC236}">
                <a16:creationId xmlns:a16="http://schemas.microsoft.com/office/drawing/2014/main" id="{68AFAEA9-CD2D-8F44-9BBB-0E36136DC034}"/>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934A55E-9FDB-6D44-A711-C09589A28BDC}"/>
              </a:ext>
            </a:extLst>
          </p:cNvPr>
          <p:cNvSpPr txBox="1"/>
          <p:nvPr/>
        </p:nvSpPr>
        <p:spPr>
          <a:xfrm>
            <a:off x="1635033" y="563910"/>
            <a:ext cx="8921931" cy="1569660"/>
          </a:xfrm>
          <a:prstGeom prst="rect">
            <a:avLst/>
          </a:prstGeom>
          <a:noFill/>
        </p:spPr>
        <p:txBody>
          <a:bodyPr wrap="square" rtlCol="0">
            <a:spAutoFit/>
          </a:bodyPr>
          <a:lstStyle/>
          <a:p>
            <a:pPr algn="ctr"/>
            <a:r>
              <a:rPr lang="el-GR" sz="9600" i="1" dirty="0">
                <a:solidFill>
                  <a:srgbClr val="F3934B"/>
                </a:solidFill>
                <a:latin typeface="Roboto Cn" pitchFamily="2" charset="0"/>
                <a:ea typeface="Roboto Cn" pitchFamily="2" charset="0"/>
              </a:rPr>
              <a:t>λευκὰ</a:t>
            </a:r>
            <a:r>
              <a:rPr lang="en-AU" sz="9600" i="1" dirty="0">
                <a:solidFill>
                  <a:srgbClr val="F3934B"/>
                </a:solidFill>
                <a:latin typeface="Roboto Cn" pitchFamily="2" charset="0"/>
                <a:ea typeface="Roboto Cn" pitchFamily="2" charset="0"/>
              </a:rPr>
              <a:t> (leuka)</a:t>
            </a:r>
            <a:endParaRPr lang="en-US" sz="9600" i="1" dirty="0">
              <a:solidFill>
                <a:srgbClr val="F3934B"/>
              </a:solidFill>
              <a:latin typeface="Roboto Cn" pitchFamily="2" charset="0"/>
              <a:ea typeface="Roboto Cn" pitchFamily="2" charset="0"/>
            </a:endParaRPr>
          </a:p>
        </p:txBody>
      </p:sp>
      <p:sp>
        <p:nvSpPr>
          <p:cNvPr id="7" name="TextBox 6">
            <a:extLst>
              <a:ext uri="{FF2B5EF4-FFF2-40B4-BE49-F238E27FC236}">
                <a16:creationId xmlns:a16="http://schemas.microsoft.com/office/drawing/2014/main" id="{9EE1BCBB-3F01-134E-8087-269D37E38E41}"/>
              </a:ext>
            </a:extLst>
          </p:cNvPr>
          <p:cNvSpPr txBox="1"/>
          <p:nvPr/>
        </p:nvSpPr>
        <p:spPr>
          <a:xfrm>
            <a:off x="485502" y="3550779"/>
            <a:ext cx="11220994" cy="1569660"/>
          </a:xfrm>
          <a:prstGeom prst="rect">
            <a:avLst/>
          </a:prstGeom>
          <a:noFill/>
        </p:spPr>
        <p:txBody>
          <a:bodyPr wrap="square" rtlCol="0">
            <a:spAutoFit/>
          </a:bodyPr>
          <a:lstStyle/>
          <a:p>
            <a:r>
              <a:rPr lang="el-GR" sz="4800" dirty="0">
                <a:solidFill>
                  <a:schemeClr val="bg1"/>
                </a:solidFill>
                <a:latin typeface="Roboto Th" pitchFamily="2" charset="0"/>
                <a:ea typeface="Roboto Th" pitchFamily="2" charset="0"/>
              </a:rPr>
              <a:t>Λευκός</a:t>
            </a:r>
            <a:r>
              <a:rPr lang="en-US" sz="4800" dirty="0">
                <a:solidFill>
                  <a:schemeClr val="bg1"/>
                </a:solidFill>
                <a:latin typeface="Roboto Th" pitchFamily="2" charset="0"/>
                <a:ea typeface="Roboto Th" pitchFamily="2" charset="0"/>
              </a:rPr>
              <a:t>:</a:t>
            </a:r>
          </a:p>
          <a:p>
            <a:pPr algn="ctr"/>
            <a:r>
              <a:rPr lang="en-US" sz="4800" dirty="0">
                <a:solidFill>
                  <a:schemeClr val="bg1"/>
                </a:solidFill>
                <a:latin typeface="Roboto Th" pitchFamily="2" charset="0"/>
                <a:ea typeface="Roboto Th" pitchFamily="2" charset="0"/>
              </a:rPr>
              <a:t>Dazzling, Bright white</a:t>
            </a:r>
          </a:p>
        </p:txBody>
      </p:sp>
    </p:spTree>
    <p:extLst>
      <p:ext uri="{BB962C8B-B14F-4D97-AF65-F5344CB8AC3E}">
        <p14:creationId xmlns:p14="http://schemas.microsoft.com/office/powerpoint/2010/main" val="2223930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10;&#10;Description automatically generated">
            <a:extLst>
              <a:ext uri="{FF2B5EF4-FFF2-40B4-BE49-F238E27FC236}">
                <a16:creationId xmlns:a16="http://schemas.microsoft.com/office/drawing/2014/main" id="{20877AFA-72DD-364C-821A-F9E6A972C9F9}"/>
              </a:ext>
            </a:extLst>
          </p:cNvPr>
          <p:cNvPicPr>
            <a:picLocks noChangeAspect="1"/>
          </p:cNvPicPr>
          <p:nvPr/>
        </p:nvPicPr>
        <p:blipFill>
          <a:blip r:embed="rId2"/>
          <a:stretch>
            <a:fillRect/>
          </a:stretch>
        </p:blipFill>
        <p:spPr>
          <a:xfrm>
            <a:off x="0" y="14068"/>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29088"/>
            <a:ext cx="10872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15234F"/>
                </a:solidFill>
                <a:effectLst/>
                <a:uLnTx/>
                <a:uFillTx/>
                <a:latin typeface="Roboto Cn" pitchFamily="2" charset="0"/>
                <a:ea typeface="Roboto Cn" pitchFamily="2" charset="0"/>
                <a:cs typeface="+mn-cs"/>
              </a:rPr>
              <a:t>3. Eye salve</a:t>
            </a:r>
            <a:endParaRPr kumimoji="0" lang="en-US" sz="4800" b="1" i="0" u="none" strike="noStrike" kern="1200" cap="none" spc="0" normalizeH="0" baseline="0" noProof="0" dirty="0">
              <a:ln>
                <a:noFill/>
              </a:ln>
              <a:solidFill>
                <a:srgbClr val="15234F"/>
              </a:solidFill>
              <a:effectLst/>
              <a:uLnTx/>
              <a:uFillTx/>
              <a:latin typeface="Roboto Cn" pitchFamily="2" charset="0"/>
              <a:ea typeface="Roboto Cn" pitchFamily="2" charset="0"/>
              <a:cs typeface="+mn-cs"/>
            </a:endParaRPr>
          </a:p>
        </p:txBody>
      </p:sp>
      <p:sp>
        <p:nvSpPr>
          <p:cNvPr id="2" name="Rectangle 1">
            <a:extLst>
              <a:ext uri="{FF2B5EF4-FFF2-40B4-BE49-F238E27FC236}">
                <a16:creationId xmlns:a16="http://schemas.microsoft.com/office/drawing/2014/main" id="{5F5C59FC-4F12-7D40-9BB4-A9DEDACC67CD}"/>
              </a:ext>
            </a:extLst>
          </p:cNvPr>
          <p:cNvSpPr/>
          <p:nvPr/>
        </p:nvSpPr>
        <p:spPr>
          <a:xfrm>
            <a:off x="563879" y="5898424"/>
            <a:ext cx="374974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3934B"/>
                </a:solidFill>
                <a:effectLst/>
                <a:uLnTx/>
                <a:uFillTx/>
                <a:latin typeface="Roboto Lt" pitchFamily="2" charset="0"/>
                <a:ea typeface="Roboto Lt" pitchFamily="2" charset="0"/>
                <a:cs typeface="+mn-cs"/>
              </a:rPr>
              <a:t>Revelation 3:18</a:t>
            </a: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
        <p:nvSpPr>
          <p:cNvPr id="10" name="TextBox 9">
            <a:extLst>
              <a:ext uri="{FF2B5EF4-FFF2-40B4-BE49-F238E27FC236}">
                <a16:creationId xmlns:a16="http://schemas.microsoft.com/office/drawing/2014/main" id="{1243FC1E-C60D-CC40-BFCE-61E6F2A7CCEA}"/>
              </a:ext>
            </a:extLst>
          </p:cNvPr>
          <p:cNvSpPr txBox="1"/>
          <p:nvPr/>
        </p:nvSpPr>
        <p:spPr>
          <a:xfrm>
            <a:off x="563879" y="1875105"/>
            <a:ext cx="11064242" cy="1754326"/>
          </a:xfrm>
          <a:prstGeom prst="rect">
            <a:avLst/>
          </a:prstGeom>
          <a:noFill/>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3600" b="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Contrasts their medical practices</a:t>
            </a:r>
          </a:p>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AU" sz="3600" dirty="0">
                <a:solidFill>
                  <a:prstClr val="black"/>
                </a:solidFill>
                <a:latin typeface="Roboto" panose="02000000000000000000" pitchFamily="2" charset="0"/>
                <a:ea typeface="Roboto" panose="02000000000000000000" pitchFamily="2" charset="0"/>
              </a:rPr>
              <a:t>Symbolizes the understanding of the truth of God that comes from the Spirit through faith!</a:t>
            </a:r>
            <a:endParaRPr kumimoji="0" lang="en-US" sz="3600" b="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578503FB-196D-430B-95C1-01E43FCE9922}"/>
              </a:ext>
            </a:extLst>
          </p:cNvPr>
          <p:cNvSpPr txBox="1"/>
          <p:nvPr/>
        </p:nvSpPr>
        <p:spPr>
          <a:xfrm>
            <a:off x="563879" y="4944317"/>
            <a:ext cx="10530841" cy="954107"/>
          </a:xfrm>
          <a:prstGeom prst="rect">
            <a:avLst/>
          </a:prstGeom>
          <a:noFill/>
        </p:spPr>
        <p:txBody>
          <a:bodyPr wrap="square" rtlCol="0">
            <a:spAutoFit/>
          </a:bodyPr>
          <a:lstStyle/>
          <a:p>
            <a:r>
              <a:rPr lang="en-US" sz="2800" b="1" i="1" baseline="30000" dirty="0">
                <a:latin typeface="Roboto Th"/>
                <a:ea typeface="Calibri" panose="020F0502020204030204" pitchFamily="34" charset="0"/>
              </a:rPr>
              <a:t>“</a:t>
            </a:r>
            <a:r>
              <a:rPr lang="en-US" sz="2800" i="1" dirty="0">
                <a:effectLst/>
                <a:latin typeface="Roboto Th"/>
                <a:ea typeface="Calibri" panose="020F0502020204030204" pitchFamily="34" charset="0"/>
              </a:rPr>
              <a:t>I counsel you to buy from me…  salve to anoint your eyes, so that you may see.</a:t>
            </a:r>
            <a:endParaRPr lang="en-US" sz="2800" dirty="0"/>
          </a:p>
        </p:txBody>
      </p:sp>
    </p:spTree>
    <p:extLst>
      <p:ext uri="{BB962C8B-B14F-4D97-AF65-F5344CB8AC3E}">
        <p14:creationId xmlns:p14="http://schemas.microsoft.com/office/powerpoint/2010/main" val="3455090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view of the earth from space&#10;&#10;Description automatically generated with low confidence">
            <a:extLst>
              <a:ext uri="{FF2B5EF4-FFF2-40B4-BE49-F238E27FC236}">
                <a16:creationId xmlns:a16="http://schemas.microsoft.com/office/drawing/2014/main" id="{F34C6692-EF22-2C45-BBBF-87E18DC1804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29088"/>
            <a:ext cx="10872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Roboto Cn" pitchFamily="2" charset="0"/>
                <a:ea typeface="Roboto Cn" pitchFamily="2" charset="0"/>
                <a:cs typeface="+mn-cs"/>
              </a:rPr>
              <a:t>IV</a:t>
            </a:r>
            <a:r>
              <a:rPr lang="en-US" sz="4800" b="1" dirty="0">
                <a:solidFill>
                  <a:prstClr val="white"/>
                </a:solidFill>
                <a:latin typeface="Roboto Cn" pitchFamily="2" charset="0"/>
                <a:ea typeface="Roboto Cn" pitchFamily="2" charset="0"/>
              </a:rPr>
              <a:t>. Correction</a:t>
            </a:r>
            <a:endParaRPr kumimoji="0" lang="en-US" sz="4800" b="1" i="0" u="none" strike="noStrike" kern="1200" cap="none" spc="0" normalizeH="0" baseline="0" noProof="0" dirty="0">
              <a:ln>
                <a:noFill/>
              </a:ln>
              <a:solidFill>
                <a:prstClr val="white"/>
              </a:solidFill>
              <a:effectLst/>
              <a:uLnTx/>
              <a:uFillTx/>
              <a:latin typeface="Roboto Cn" pitchFamily="2" charset="0"/>
              <a:ea typeface="Roboto Cn" pitchFamily="2" charset="0"/>
              <a:cs typeface="+mn-cs"/>
            </a:endParaRPr>
          </a:p>
        </p:txBody>
      </p:sp>
      <p:sp>
        <p:nvSpPr>
          <p:cNvPr id="8" name="TextBox 7">
            <a:extLst>
              <a:ext uri="{FF2B5EF4-FFF2-40B4-BE49-F238E27FC236}">
                <a16:creationId xmlns:a16="http://schemas.microsoft.com/office/drawing/2014/main" id="{39F4878D-5B8F-764F-A3BE-EE1F9CD0F769}"/>
              </a:ext>
            </a:extLst>
          </p:cNvPr>
          <p:cNvSpPr txBox="1"/>
          <p:nvPr/>
        </p:nvSpPr>
        <p:spPr>
          <a:xfrm>
            <a:off x="563879" y="2073839"/>
            <a:ext cx="10970624" cy="255454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b="0" i="0" u="none" strike="noStrike" kern="1200" cap="none" spc="0" normalizeH="0" baseline="0" noProof="0" dirty="0">
                <a:ln>
                  <a:noFill/>
                </a:ln>
                <a:solidFill>
                  <a:prstClr val="white"/>
                </a:solidFill>
                <a:effectLst/>
                <a:uLnTx/>
                <a:uFillTx/>
                <a:latin typeface="Roboto Th" pitchFamily="2" charset="0"/>
                <a:ea typeface="Roboto Th" pitchFamily="2" charset="0"/>
                <a:cs typeface="+mn-cs"/>
              </a:rPr>
              <a:t>Christ LOVES these people!</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4000" dirty="0">
              <a:solidFill>
                <a:prstClr val="white"/>
              </a:solidFill>
              <a:latin typeface="Roboto Th" pitchFamily="2" charset="0"/>
              <a:ea typeface="Roboto Th" pitchFamily="2"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4000" dirty="0">
                <a:solidFill>
                  <a:prstClr val="white"/>
                </a:solidFill>
                <a:latin typeface="Roboto Th" pitchFamily="2" charset="0"/>
                <a:ea typeface="Roboto Th" pitchFamily="2" charset="0"/>
              </a:rPr>
              <a:t>Be zealous and repent!</a:t>
            </a:r>
            <a:endParaRPr kumimoji="0" lang="en-US" sz="4000" b="0" i="0" u="none" strike="noStrike" kern="1200" cap="none" spc="0" normalizeH="0" baseline="0" noProof="0" dirty="0">
              <a:ln>
                <a:noFill/>
              </a:ln>
              <a:solidFill>
                <a:prstClr val="white"/>
              </a:solidFill>
              <a:effectLst/>
              <a:uLnTx/>
              <a:uFillTx/>
              <a:latin typeface="Roboto Th" pitchFamily="2" charset="0"/>
              <a:ea typeface="Roboto Th"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Roboto Th" pitchFamily="2" charset="0"/>
              <a:ea typeface="Roboto Th" pitchFamily="2" charset="0"/>
              <a:cs typeface="+mn-cs"/>
            </a:endParaRPr>
          </a:p>
        </p:txBody>
      </p:sp>
      <p:sp>
        <p:nvSpPr>
          <p:cNvPr id="2" name="Rectangle 1">
            <a:extLst>
              <a:ext uri="{FF2B5EF4-FFF2-40B4-BE49-F238E27FC236}">
                <a16:creationId xmlns:a16="http://schemas.microsoft.com/office/drawing/2014/main" id="{5F5C59FC-4F12-7D40-9BB4-A9DEDACC67CD}"/>
              </a:ext>
            </a:extLst>
          </p:cNvPr>
          <p:cNvSpPr/>
          <p:nvPr/>
        </p:nvSpPr>
        <p:spPr>
          <a:xfrm>
            <a:off x="563879" y="5898424"/>
            <a:ext cx="31886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3934B"/>
                </a:solidFill>
                <a:effectLst/>
                <a:uLnTx/>
                <a:uFillTx/>
                <a:latin typeface="Roboto Lt" pitchFamily="2" charset="0"/>
                <a:ea typeface="Roboto Lt" pitchFamily="2" charset="0"/>
                <a:cs typeface="+mn-cs"/>
              </a:rPr>
              <a:t>Revelation 3:19</a:t>
            </a: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
        <p:nvSpPr>
          <p:cNvPr id="10" name="TextBox 9">
            <a:extLst>
              <a:ext uri="{FF2B5EF4-FFF2-40B4-BE49-F238E27FC236}">
                <a16:creationId xmlns:a16="http://schemas.microsoft.com/office/drawing/2014/main" id="{1243FC1E-C60D-CC40-BFCE-61E6F2A7CCEA}"/>
              </a:ext>
            </a:extLst>
          </p:cNvPr>
          <p:cNvSpPr txBox="1"/>
          <p:nvPr/>
        </p:nvSpPr>
        <p:spPr>
          <a:xfrm>
            <a:off x="514847" y="4677128"/>
            <a:ext cx="109706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i="1" dirty="0">
                <a:solidFill>
                  <a:schemeClr val="bg1"/>
                </a:solidFill>
                <a:effectLst/>
                <a:latin typeface="Roboto Th"/>
                <a:ea typeface="Calibri" panose="020F0502020204030204" pitchFamily="34" charset="0"/>
              </a:rPr>
              <a:t>Those whom I love, I reprove and discipline, so be zealous and repent. </a:t>
            </a:r>
            <a:endParaRPr kumimoji="0" lang="en-US" sz="3600" b="0" i="1" u="none" strike="noStrike" kern="1200" cap="none" spc="0" normalizeH="0" baseline="0" noProof="0" dirty="0">
              <a:ln>
                <a:noFill/>
              </a:ln>
              <a:solidFill>
                <a:prstClr val="white"/>
              </a:solidFill>
              <a:effectLst/>
              <a:uLnTx/>
              <a:uFillTx/>
              <a:latin typeface="Roboto Th" pitchFamily="2" charset="0"/>
              <a:ea typeface="Roboto Th" pitchFamily="2" charset="0"/>
              <a:cs typeface="+mn-cs"/>
            </a:endParaRPr>
          </a:p>
        </p:txBody>
      </p:sp>
    </p:spTree>
    <p:extLst>
      <p:ext uri="{BB962C8B-B14F-4D97-AF65-F5344CB8AC3E}">
        <p14:creationId xmlns:p14="http://schemas.microsoft.com/office/powerpoint/2010/main" val="1332159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view of the earth from space&#10;&#10;Description automatically generated with low confidence">
            <a:extLst>
              <a:ext uri="{FF2B5EF4-FFF2-40B4-BE49-F238E27FC236}">
                <a16:creationId xmlns:a16="http://schemas.microsoft.com/office/drawing/2014/main" id="{F34C6692-EF22-2C45-BBBF-87E18DC1804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29088"/>
            <a:ext cx="10872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Roboto Cn" pitchFamily="2" charset="0"/>
                <a:ea typeface="Roboto Cn" pitchFamily="2" charset="0"/>
                <a:cs typeface="+mn-cs"/>
              </a:rPr>
              <a:t>IV. </a:t>
            </a:r>
            <a:r>
              <a:rPr lang="en-US" sz="4800" b="1" dirty="0">
                <a:solidFill>
                  <a:prstClr val="white"/>
                </a:solidFill>
                <a:latin typeface="Roboto Cn" pitchFamily="2" charset="0"/>
                <a:ea typeface="Roboto Cn" pitchFamily="2" charset="0"/>
              </a:rPr>
              <a:t>Correction</a:t>
            </a:r>
            <a:endParaRPr kumimoji="0" lang="en-US" sz="4800" b="1" i="0" u="none" strike="noStrike" kern="1200" cap="none" spc="0" normalizeH="0" baseline="0" noProof="0" dirty="0">
              <a:ln>
                <a:noFill/>
              </a:ln>
              <a:solidFill>
                <a:prstClr val="white"/>
              </a:solidFill>
              <a:effectLst/>
              <a:uLnTx/>
              <a:uFillTx/>
              <a:latin typeface="Roboto Cn" pitchFamily="2" charset="0"/>
              <a:ea typeface="Roboto Cn" pitchFamily="2" charset="0"/>
              <a:cs typeface="+mn-cs"/>
            </a:endParaRPr>
          </a:p>
        </p:txBody>
      </p:sp>
      <p:sp>
        <p:nvSpPr>
          <p:cNvPr id="8" name="TextBox 7">
            <a:extLst>
              <a:ext uri="{FF2B5EF4-FFF2-40B4-BE49-F238E27FC236}">
                <a16:creationId xmlns:a16="http://schemas.microsoft.com/office/drawing/2014/main" id="{39F4878D-5B8F-764F-A3BE-EE1F9CD0F769}"/>
              </a:ext>
            </a:extLst>
          </p:cNvPr>
          <p:cNvSpPr txBox="1"/>
          <p:nvPr/>
        </p:nvSpPr>
        <p:spPr>
          <a:xfrm>
            <a:off x="494579" y="2367171"/>
            <a:ext cx="10970624" cy="212365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AU" sz="4400" dirty="0">
                <a:solidFill>
                  <a:prstClr val="white"/>
                </a:solidFill>
                <a:latin typeface="Roboto Th" pitchFamily="2" charset="0"/>
                <a:ea typeface="Roboto Th" pitchFamily="2" charset="0"/>
              </a:rPr>
              <a:t>The cure for lukewarmness is genuine faith and repentance that results in an intimate relationship with God!</a:t>
            </a:r>
            <a:endParaRPr lang="en-US" sz="4400" dirty="0">
              <a:solidFill>
                <a:prstClr val="white"/>
              </a:solidFill>
              <a:latin typeface="Roboto Th" pitchFamily="2" charset="0"/>
              <a:ea typeface="Roboto Th" pitchFamily="2" charset="0"/>
            </a:endParaRPr>
          </a:p>
        </p:txBody>
      </p:sp>
      <p:sp>
        <p:nvSpPr>
          <p:cNvPr id="2" name="Rectangle 1">
            <a:extLst>
              <a:ext uri="{FF2B5EF4-FFF2-40B4-BE49-F238E27FC236}">
                <a16:creationId xmlns:a16="http://schemas.microsoft.com/office/drawing/2014/main" id="{5F5C59FC-4F12-7D40-9BB4-A9DEDACC67CD}"/>
              </a:ext>
            </a:extLst>
          </p:cNvPr>
          <p:cNvSpPr/>
          <p:nvPr/>
        </p:nvSpPr>
        <p:spPr>
          <a:xfrm>
            <a:off x="563879" y="5898424"/>
            <a:ext cx="378020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3934B"/>
                </a:solidFill>
                <a:effectLst/>
                <a:uLnTx/>
                <a:uFillTx/>
                <a:latin typeface="Roboto Lt" pitchFamily="2" charset="0"/>
                <a:ea typeface="Roboto Lt" pitchFamily="2" charset="0"/>
                <a:cs typeface="+mn-cs"/>
              </a:rPr>
              <a:t>Revelation 3:18-19</a:t>
            </a: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Tree>
    <p:extLst>
      <p:ext uri="{BB962C8B-B14F-4D97-AF65-F5344CB8AC3E}">
        <p14:creationId xmlns:p14="http://schemas.microsoft.com/office/powerpoint/2010/main" val="2897793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outdoor, clouds&#10;&#10;Description automatically generated">
            <a:extLst>
              <a:ext uri="{FF2B5EF4-FFF2-40B4-BE49-F238E27FC236}">
                <a16:creationId xmlns:a16="http://schemas.microsoft.com/office/drawing/2014/main" id="{8C465E49-CDA0-8644-8203-89B33FAE1623}"/>
              </a:ext>
            </a:extLst>
          </p:cNvPr>
          <p:cNvPicPr>
            <a:picLocks noChangeAspect="1"/>
          </p:cNvPicPr>
          <p:nvPr/>
        </p:nvPicPr>
        <p:blipFill>
          <a:blip r:embed="rId2"/>
          <a:stretch>
            <a:fillRect/>
          </a:stretch>
        </p:blipFill>
        <p:spPr>
          <a:xfrm>
            <a:off x="0" y="-96958"/>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792652"/>
            <a:ext cx="1128121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Roboto Cn" pitchFamily="2" charset="0"/>
                <a:ea typeface="Roboto Cn" pitchFamily="2" charset="0"/>
              </a:rPr>
              <a:t>V.</a:t>
            </a:r>
            <a:r>
              <a:rPr kumimoji="0" lang="en-US" sz="4400" b="1" i="0" u="none" strike="noStrike" kern="1200" cap="none" spc="0" normalizeH="0" baseline="0" noProof="0" dirty="0">
                <a:ln>
                  <a:noFill/>
                </a:ln>
                <a:solidFill>
                  <a:prstClr val="white"/>
                </a:solidFill>
                <a:effectLst/>
                <a:uLnTx/>
                <a:uFillTx/>
                <a:latin typeface="Roboto Cn" pitchFamily="2" charset="0"/>
                <a:ea typeface="Roboto Cn" pitchFamily="2" charset="0"/>
                <a:cs typeface="+mn-cs"/>
              </a:rPr>
              <a:t> Promise </a:t>
            </a:r>
          </a:p>
        </p:txBody>
      </p:sp>
      <p:sp>
        <p:nvSpPr>
          <p:cNvPr id="8" name="TextBox 7">
            <a:extLst>
              <a:ext uri="{FF2B5EF4-FFF2-40B4-BE49-F238E27FC236}">
                <a16:creationId xmlns:a16="http://schemas.microsoft.com/office/drawing/2014/main" id="{39F4878D-5B8F-764F-A3BE-EE1F9CD0F769}"/>
              </a:ext>
            </a:extLst>
          </p:cNvPr>
          <p:cNvSpPr txBox="1"/>
          <p:nvPr/>
        </p:nvSpPr>
        <p:spPr>
          <a:xfrm>
            <a:off x="563879" y="1720445"/>
            <a:ext cx="10591801" cy="2554545"/>
          </a:xfrm>
          <a:prstGeom prst="rect">
            <a:avLst/>
          </a:prstGeom>
          <a:noFill/>
        </p:spPr>
        <p:txBody>
          <a:bodyPr wrap="square" rtlCol="0">
            <a:spAutoFit/>
          </a:bodyPr>
          <a:lstStyle/>
          <a:p>
            <a:pPr algn="ctr"/>
            <a:r>
              <a:rPr kumimoji="0" lang="en-US" sz="4000" b="0" i="0" u="none" strike="noStrike" kern="1200" cap="none" spc="0" normalizeH="0" baseline="0" noProof="0" dirty="0">
                <a:ln>
                  <a:noFill/>
                </a:ln>
                <a:solidFill>
                  <a:schemeClr val="bg1"/>
                </a:solidFill>
                <a:effectLst/>
                <a:uLnTx/>
                <a:uFillTx/>
                <a:latin typeface="Roboto Th"/>
                <a:ea typeface="Roboto Th" pitchFamily="2" charset="0"/>
              </a:rPr>
              <a:t> </a:t>
            </a:r>
            <a:r>
              <a:rPr lang="en-US" sz="4000" b="1" i="1" baseline="30000" dirty="0">
                <a:solidFill>
                  <a:schemeClr val="bg1"/>
                </a:solidFill>
                <a:effectLst/>
                <a:latin typeface="Roboto Th"/>
                <a:ea typeface="Calibri" panose="020F0502020204030204" pitchFamily="34" charset="0"/>
              </a:rPr>
              <a:t>20 </a:t>
            </a:r>
            <a:r>
              <a:rPr lang="en-US" sz="4000" i="1" dirty="0">
                <a:solidFill>
                  <a:schemeClr val="bg1"/>
                </a:solidFill>
                <a:effectLst/>
                <a:latin typeface="Roboto Th"/>
                <a:ea typeface="Calibri" panose="020F0502020204030204" pitchFamily="34" charset="0"/>
              </a:rPr>
              <a:t>Behold, I stand at the door and knock. If anyone hears my voice and opens the door, I will come in to him and eat with him, and he with me.</a:t>
            </a:r>
            <a:endParaRPr lang="en-US" sz="4000" dirty="0">
              <a:solidFill>
                <a:schemeClr val="bg1"/>
              </a:solidFill>
              <a:effectLst/>
              <a:latin typeface="Roboto Th"/>
              <a:ea typeface="Calibri" panose="020F0502020204030204" pitchFamily="34" charset="0"/>
            </a:endParaRPr>
          </a:p>
        </p:txBody>
      </p:sp>
      <p:sp>
        <p:nvSpPr>
          <p:cNvPr id="2" name="Rectangle 1">
            <a:extLst>
              <a:ext uri="{FF2B5EF4-FFF2-40B4-BE49-F238E27FC236}">
                <a16:creationId xmlns:a16="http://schemas.microsoft.com/office/drawing/2014/main" id="{5F5C59FC-4F12-7D40-9BB4-A9DEDACC67CD}"/>
              </a:ext>
            </a:extLst>
          </p:cNvPr>
          <p:cNvSpPr/>
          <p:nvPr/>
        </p:nvSpPr>
        <p:spPr>
          <a:xfrm>
            <a:off x="563879" y="5696583"/>
            <a:ext cx="35702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3934B"/>
                </a:solidFill>
                <a:effectLst/>
                <a:uLnTx/>
                <a:uFillTx/>
                <a:latin typeface="Roboto Lt" pitchFamily="2" charset="0"/>
                <a:ea typeface="Roboto Lt" pitchFamily="2" charset="0"/>
                <a:cs typeface="+mn-cs"/>
              </a:rPr>
              <a:t>Revelation 3:20</a:t>
            </a: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Tree>
    <p:extLst>
      <p:ext uri="{BB962C8B-B14F-4D97-AF65-F5344CB8AC3E}">
        <p14:creationId xmlns:p14="http://schemas.microsoft.com/office/powerpoint/2010/main" val="1243468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10;&#10;Description automatically generated">
            <a:extLst>
              <a:ext uri="{FF2B5EF4-FFF2-40B4-BE49-F238E27FC236}">
                <a16:creationId xmlns:a16="http://schemas.microsoft.com/office/drawing/2014/main" id="{20877AFA-72DD-364C-821A-F9E6A972C9F9}"/>
              </a:ext>
            </a:extLst>
          </p:cNvPr>
          <p:cNvPicPr>
            <a:picLocks noChangeAspect="1"/>
          </p:cNvPicPr>
          <p:nvPr/>
        </p:nvPicPr>
        <p:blipFill>
          <a:blip r:embed="rId2"/>
          <a:stretch>
            <a:fillRect/>
          </a:stretch>
        </p:blipFill>
        <p:spPr>
          <a:xfrm>
            <a:off x="0" y="-35056"/>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29088"/>
            <a:ext cx="10872560" cy="830997"/>
          </a:xfrm>
          <a:prstGeom prst="rect">
            <a:avLst/>
          </a:prstGeom>
          <a:noFill/>
        </p:spPr>
        <p:txBody>
          <a:bodyPr wrap="square" rtlCol="0">
            <a:spAutoFit/>
          </a:bodyPr>
          <a:lstStyle/>
          <a:p>
            <a:pPr lvl="0"/>
            <a:r>
              <a:rPr lang="en-US" sz="4800" b="1" dirty="0">
                <a:solidFill>
                  <a:srgbClr val="15234F"/>
                </a:solidFill>
                <a:latin typeface="Roboto Cn" pitchFamily="2" charset="0"/>
                <a:ea typeface="Roboto Cn" pitchFamily="2" charset="0"/>
              </a:rPr>
              <a:t>I. A Glimpse of the Risen Christ</a:t>
            </a:r>
            <a:endParaRPr kumimoji="0" lang="en-US" sz="4800" b="1" i="0" u="none" strike="noStrike" kern="1200" cap="none" spc="0" normalizeH="0" baseline="0" noProof="0" dirty="0">
              <a:ln>
                <a:noFill/>
              </a:ln>
              <a:solidFill>
                <a:srgbClr val="15234F"/>
              </a:solidFill>
              <a:effectLst/>
              <a:uLnTx/>
              <a:uFillTx/>
              <a:latin typeface="Roboto Cn" pitchFamily="2" charset="0"/>
              <a:ea typeface="Roboto Cn" pitchFamily="2" charset="0"/>
              <a:cs typeface="+mn-cs"/>
            </a:endParaRPr>
          </a:p>
        </p:txBody>
      </p:sp>
      <p:sp>
        <p:nvSpPr>
          <p:cNvPr id="2" name="Rectangle 1">
            <a:extLst>
              <a:ext uri="{FF2B5EF4-FFF2-40B4-BE49-F238E27FC236}">
                <a16:creationId xmlns:a16="http://schemas.microsoft.com/office/drawing/2014/main" id="{5F5C59FC-4F12-7D40-9BB4-A9DEDACC67CD}"/>
              </a:ext>
            </a:extLst>
          </p:cNvPr>
          <p:cNvSpPr/>
          <p:nvPr/>
        </p:nvSpPr>
        <p:spPr>
          <a:xfrm>
            <a:off x="563879" y="5891648"/>
            <a:ext cx="374974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3934B"/>
                </a:solidFill>
                <a:effectLst/>
                <a:uLnTx/>
                <a:uFillTx/>
                <a:latin typeface="Roboto Lt" pitchFamily="2" charset="0"/>
                <a:ea typeface="Roboto Lt" pitchFamily="2" charset="0"/>
                <a:cs typeface="+mn-cs"/>
              </a:rPr>
              <a:t>Revelation 3</a:t>
            </a:r>
            <a:r>
              <a:rPr lang="en-US" sz="4000" dirty="0">
                <a:solidFill>
                  <a:srgbClr val="F3934B"/>
                </a:solidFill>
                <a:latin typeface="Roboto Lt" pitchFamily="2" charset="0"/>
                <a:ea typeface="Roboto Lt" pitchFamily="2" charset="0"/>
              </a:rPr>
              <a:t>:14</a:t>
            </a:r>
            <a:endParaRPr kumimoji="0" lang="en-US" sz="4000" b="0" i="0" u="none" strike="noStrike" kern="1200" cap="none" spc="0" normalizeH="0" baseline="0" noProof="0" dirty="0">
              <a:ln>
                <a:noFill/>
              </a:ln>
              <a:solidFill>
                <a:srgbClr val="F3934B"/>
              </a:solidFill>
              <a:effectLst/>
              <a:uLnTx/>
              <a:uFillTx/>
              <a:latin typeface="Roboto Lt" pitchFamily="2" charset="0"/>
              <a:ea typeface="Roboto Lt" pitchFamily="2" charset="0"/>
              <a:cs typeface="+mn-cs"/>
            </a:endParaRP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
        <p:nvSpPr>
          <p:cNvPr id="10" name="TextBox 9">
            <a:extLst>
              <a:ext uri="{FF2B5EF4-FFF2-40B4-BE49-F238E27FC236}">
                <a16:creationId xmlns:a16="http://schemas.microsoft.com/office/drawing/2014/main" id="{1243FC1E-C60D-CC40-BFCE-61E6F2A7CCEA}"/>
              </a:ext>
            </a:extLst>
          </p:cNvPr>
          <p:cNvSpPr txBox="1"/>
          <p:nvPr/>
        </p:nvSpPr>
        <p:spPr>
          <a:xfrm>
            <a:off x="563879" y="1875105"/>
            <a:ext cx="11064242" cy="2800767"/>
          </a:xfrm>
          <a:prstGeom prst="rect">
            <a:avLst/>
          </a:prstGeom>
          <a:noFill/>
        </p:spPr>
        <p:txBody>
          <a:bodyPr wrap="square" rtlCol="0">
            <a:spAutoFit/>
          </a:bodyPr>
          <a:lstStyle/>
          <a:p>
            <a:pPr algn="ctr"/>
            <a:r>
              <a:rPr lang="en-US" sz="4400" i="1" dirty="0">
                <a:effectLst/>
                <a:latin typeface="Roboto" panose="02000000000000000000" pitchFamily="2" charset="0"/>
                <a:ea typeface="Roboto" panose="02000000000000000000" pitchFamily="2" charset="0"/>
              </a:rPr>
              <a:t>And to the angel of the church in Laodicea write: ‘The words of the Amen, the faithful and true witness, the beginning of God's creation.</a:t>
            </a:r>
          </a:p>
        </p:txBody>
      </p:sp>
    </p:spTree>
    <p:extLst>
      <p:ext uri="{BB962C8B-B14F-4D97-AF65-F5344CB8AC3E}">
        <p14:creationId xmlns:p14="http://schemas.microsoft.com/office/powerpoint/2010/main" val="1716686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E6DBA9-0969-CE4D-80AF-1859E5C64EF9}"/>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E1D578A-8392-E34F-8F69-49098C155225}"/>
              </a:ext>
            </a:extLst>
          </p:cNvPr>
          <p:cNvSpPr txBox="1"/>
          <p:nvPr/>
        </p:nvSpPr>
        <p:spPr>
          <a:xfrm>
            <a:off x="1003495" y="773723"/>
            <a:ext cx="1018501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prstClr val="white"/>
                </a:solidFill>
                <a:effectLst/>
                <a:uLnTx/>
                <a:uFillTx/>
                <a:latin typeface="Roboto Th"/>
                <a:ea typeface="Roboto Cn" pitchFamily="2" charset="0"/>
              </a:rPr>
              <a:t>God not only desires for intimacy with His people…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4800" noProof="0" dirty="0">
              <a:solidFill>
                <a:prstClr val="white"/>
              </a:solidFill>
              <a:latin typeface="Roboto Th"/>
              <a:ea typeface="Roboto Cn"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prstClr val="white"/>
                </a:solidFill>
                <a:effectLst/>
                <a:uLnTx/>
                <a:uFillTx/>
                <a:latin typeface="Roboto Th"/>
                <a:ea typeface="Roboto Cn" pitchFamily="2" charset="0"/>
              </a:rPr>
              <a:t>He also desires that we would experience a </a:t>
            </a:r>
            <a:r>
              <a:rPr kumimoji="0" lang="en-AU" sz="4800" b="0" i="0" u="none" strike="noStrike" kern="1200" cap="none" spc="0" normalizeH="0" baseline="0" noProof="0" dirty="0" err="1">
                <a:ln>
                  <a:noFill/>
                </a:ln>
                <a:solidFill>
                  <a:prstClr val="white"/>
                </a:solidFill>
                <a:effectLst/>
                <a:uLnTx/>
                <a:uFillTx/>
                <a:latin typeface="Roboto Th"/>
                <a:ea typeface="Roboto Cn" pitchFamily="2" charset="0"/>
              </a:rPr>
              <a:t>willful</a:t>
            </a:r>
            <a:r>
              <a:rPr kumimoji="0" lang="en-AU" sz="4800" b="0" i="0" u="none" strike="noStrike" kern="1200" cap="none" spc="0" normalizeH="0" baseline="0" noProof="0" dirty="0">
                <a:ln>
                  <a:noFill/>
                </a:ln>
                <a:solidFill>
                  <a:prstClr val="white"/>
                </a:solidFill>
                <a:effectLst/>
                <a:uLnTx/>
                <a:uFillTx/>
                <a:latin typeface="Roboto Th"/>
                <a:ea typeface="Roboto Cn" pitchFamily="2" charset="0"/>
              </a:rPr>
              <a:t> choice of that intimacy!</a:t>
            </a:r>
            <a:endParaRPr kumimoji="0" lang="en-US" sz="4800" b="0" i="0" u="none" strike="noStrike" kern="1200" cap="none" spc="0" normalizeH="0" baseline="0" noProof="0" dirty="0">
              <a:ln>
                <a:noFill/>
              </a:ln>
              <a:solidFill>
                <a:prstClr val="white"/>
              </a:solidFill>
              <a:effectLst/>
              <a:uLnTx/>
              <a:uFillTx/>
              <a:latin typeface="Roboto Th"/>
              <a:ea typeface="Roboto Cn" pitchFamily="2" charset="0"/>
            </a:endParaRPr>
          </a:p>
        </p:txBody>
      </p:sp>
    </p:spTree>
    <p:extLst>
      <p:ext uri="{BB962C8B-B14F-4D97-AF65-F5344CB8AC3E}">
        <p14:creationId xmlns:p14="http://schemas.microsoft.com/office/powerpoint/2010/main" val="1399153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outdoor, clouds&#10;&#10;Description automatically generated">
            <a:extLst>
              <a:ext uri="{FF2B5EF4-FFF2-40B4-BE49-F238E27FC236}">
                <a16:creationId xmlns:a16="http://schemas.microsoft.com/office/drawing/2014/main" id="{8C465E49-CDA0-8644-8203-89B33FAE1623}"/>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792652"/>
            <a:ext cx="1128121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Roboto Cn" pitchFamily="2" charset="0"/>
                <a:ea typeface="Roboto Cn" pitchFamily="2" charset="0"/>
              </a:rPr>
              <a:t>V.</a:t>
            </a:r>
            <a:r>
              <a:rPr kumimoji="0" lang="en-US" sz="4400" b="1" i="0" u="none" strike="noStrike" kern="1200" cap="none" spc="0" normalizeH="0" baseline="0" noProof="0" dirty="0">
                <a:ln>
                  <a:noFill/>
                </a:ln>
                <a:solidFill>
                  <a:prstClr val="white"/>
                </a:solidFill>
                <a:effectLst/>
                <a:uLnTx/>
                <a:uFillTx/>
                <a:latin typeface="Roboto Cn" pitchFamily="2" charset="0"/>
                <a:ea typeface="Roboto Cn" pitchFamily="2" charset="0"/>
                <a:cs typeface="+mn-cs"/>
              </a:rPr>
              <a:t> Promise </a:t>
            </a:r>
          </a:p>
        </p:txBody>
      </p:sp>
      <p:sp>
        <p:nvSpPr>
          <p:cNvPr id="8" name="TextBox 7">
            <a:extLst>
              <a:ext uri="{FF2B5EF4-FFF2-40B4-BE49-F238E27FC236}">
                <a16:creationId xmlns:a16="http://schemas.microsoft.com/office/drawing/2014/main" id="{39F4878D-5B8F-764F-A3BE-EE1F9CD0F769}"/>
              </a:ext>
            </a:extLst>
          </p:cNvPr>
          <p:cNvSpPr txBox="1"/>
          <p:nvPr/>
        </p:nvSpPr>
        <p:spPr>
          <a:xfrm>
            <a:off x="563879" y="1720445"/>
            <a:ext cx="10591801" cy="2862322"/>
          </a:xfrm>
          <a:prstGeom prst="rect">
            <a:avLst/>
          </a:prstGeom>
          <a:noFill/>
        </p:spPr>
        <p:txBody>
          <a:bodyPr wrap="square" rtlCol="0">
            <a:spAutoFit/>
          </a:bodyPr>
          <a:lstStyle/>
          <a:p>
            <a:pPr algn="ctr"/>
            <a:r>
              <a:rPr lang="en-US" sz="3600" i="1" dirty="0">
                <a:solidFill>
                  <a:schemeClr val="bg1"/>
                </a:solidFill>
                <a:effectLst/>
                <a:latin typeface="Roboto Th"/>
                <a:ea typeface="Calibri" panose="020F0502020204030204" pitchFamily="34" charset="0"/>
              </a:rPr>
              <a:t> </a:t>
            </a:r>
            <a:r>
              <a:rPr lang="en-US" sz="3600" b="1" i="1" baseline="30000" dirty="0">
                <a:solidFill>
                  <a:schemeClr val="bg1"/>
                </a:solidFill>
                <a:effectLst/>
                <a:latin typeface="Roboto Th"/>
                <a:ea typeface="Calibri" panose="020F0502020204030204" pitchFamily="34" charset="0"/>
              </a:rPr>
              <a:t>21 </a:t>
            </a:r>
            <a:r>
              <a:rPr lang="en-US" sz="3600" i="1" dirty="0">
                <a:solidFill>
                  <a:schemeClr val="bg1"/>
                </a:solidFill>
                <a:effectLst/>
                <a:latin typeface="Roboto Th"/>
                <a:ea typeface="Calibri" panose="020F0502020204030204" pitchFamily="34" charset="0"/>
              </a:rPr>
              <a:t>The one who conquers, I will grant him to sit with me on my throne, as I also conquered and sat down with my Father on his throne. </a:t>
            </a:r>
            <a:r>
              <a:rPr lang="en-US" sz="3600" b="1" i="1" baseline="30000" dirty="0">
                <a:solidFill>
                  <a:schemeClr val="bg1"/>
                </a:solidFill>
                <a:effectLst/>
                <a:latin typeface="Roboto Th"/>
                <a:ea typeface="Calibri" panose="020F0502020204030204" pitchFamily="34" charset="0"/>
              </a:rPr>
              <a:t>22 </a:t>
            </a:r>
            <a:r>
              <a:rPr lang="en-US" sz="3600" i="1" dirty="0">
                <a:solidFill>
                  <a:schemeClr val="bg1"/>
                </a:solidFill>
                <a:effectLst/>
                <a:latin typeface="Roboto Th"/>
                <a:ea typeface="Calibri" panose="020F0502020204030204" pitchFamily="34" charset="0"/>
              </a:rPr>
              <a:t>He who has an ear, let him hear what the Spirit says to the churches.’</a:t>
            </a:r>
            <a:endParaRPr lang="en-US" sz="3600" dirty="0">
              <a:solidFill>
                <a:schemeClr val="bg1"/>
              </a:solidFill>
              <a:effectLst/>
              <a:latin typeface="Roboto Th"/>
              <a:ea typeface="Calibri" panose="020F0502020204030204" pitchFamily="34" charset="0"/>
            </a:endParaRPr>
          </a:p>
        </p:txBody>
      </p:sp>
      <p:sp>
        <p:nvSpPr>
          <p:cNvPr id="2" name="Rectangle 1">
            <a:extLst>
              <a:ext uri="{FF2B5EF4-FFF2-40B4-BE49-F238E27FC236}">
                <a16:creationId xmlns:a16="http://schemas.microsoft.com/office/drawing/2014/main" id="{5F5C59FC-4F12-7D40-9BB4-A9DEDACC67CD}"/>
              </a:ext>
            </a:extLst>
          </p:cNvPr>
          <p:cNvSpPr/>
          <p:nvPr/>
        </p:nvSpPr>
        <p:spPr>
          <a:xfrm>
            <a:off x="563879" y="5395886"/>
            <a:ext cx="423705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3934B"/>
                </a:solidFill>
                <a:effectLst/>
                <a:uLnTx/>
                <a:uFillTx/>
                <a:latin typeface="Roboto Lt" pitchFamily="2" charset="0"/>
                <a:ea typeface="Roboto Lt" pitchFamily="2" charset="0"/>
                <a:cs typeface="+mn-cs"/>
              </a:rPr>
              <a:t>Revelation 3:21-22</a:t>
            </a: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Tree>
    <p:extLst>
      <p:ext uri="{BB962C8B-B14F-4D97-AF65-F5344CB8AC3E}">
        <p14:creationId xmlns:p14="http://schemas.microsoft.com/office/powerpoint/2010/main" val="3309837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outdoor, clouds&#10;&#10;Description automatically generated">
            <a:extLst>
              <a:ext uri="{FF2B5EF4-FFF2-40B4-BE49-F238E27FC236}">
                <a16:creationId xmlns:a16="http://schemas.microsoft.com/office/drawing/2014/main" id="{8C465E49-CDA0-8644-8203-89B33FAE1623}"/>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792652"/>
            <a:ext cx="1128121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Roboto Cn" pitchFamily="2" charset="0"/>
                <a:ea typeface="Roboto Cn" pitchFamily="2" charset="0"/>
              </a:rPr>
              <a:t>V.</a:t>
            </a:r>
            <a:r>
              <a:rPr kumimoji="0" lang="en-US" sz="4400" b="1" i="0" u="none" strike="noStrike" kern="1200" cap="none" spc="0" normalizeH="0" baseline="0" noProof="0" dirty="0">
                <a:ln>
                  <a:noFill/>
                </a:ln>
                <a:solidFill>
                  <a:prstClr val="white"/>
                </a:solidFill>
                <a:effectLst/>
                <a:uLnTx/>
                <a:uFillTx/>
                <a:latin typeface="Roboto Cn" pitchFamily="2" charset="0"/>
                <a:ea typeface="Roboto Cn" pitchFamily="2" charset="0"/>
                <a:cs typeface="+mn-cs"/>
              </a:rPr>
              <a:t> Promise </a:t>
            </a:r>
          </a:p>
        </p:txBody>
      </p:sp>
      <p:sp>
        <p:nvSpPr>
          <p:cNvPr id="8" name="TextBox 7">
            <a:extLst>
              <a:ext uri="{FF2B5EF4-FFF2-40B4-BE49-F238E27FC236}">
                <a16:creationId xmlns:a16="http://schemas.microsoft.com/office/drawing/2014/main" id="{39F4878D-5B8F-764F-A3BE-EE1F9CD0F769}"/>
              </a:ext>
            </a:extLst>
          </p:cNvPr>
          <p:cNvSpPr txBox="1"/>
          <p:nvPr/>
        </p:nvSpPr>
        <p:spPr>
          <a:xfrm>
            <a:off x="563879" y="2350558"/>
            <a:ext cx="10591801" cy="1754326"/>
          </a:xfrm>
          <a:prstGeom prst="rect">
            <a:avLst/>
          </a:prstGeom>
          <a:noFill/>
        </p:spPr>
        <p:txBody>
          <a:bodyPr wrap="square" rtlCol="0">
            <a:spAutoFit/>
          </a:bodyPr>
          <a:lstStyle/>
          <a:p>
            <a:pPr algn="ctr"/>
            <a:r>
              <a:rPr lang="en-AU" sz="3600" dirty="0">
                <a:solidFill>
                  <a:schemeClr val="bg1"/>
                </a:solidFill>
                <a:latin typeface="Roboto Th"/>
                <a:ea typeface="Calibri" panose="020F0502020204030204" pitchFamily="34" charset="0"/>
              </a:rPr>
              <a:t>If we take the offer for intimacy with Christ here on earth, we will have a deeper intimacy with Him in heaven.</a:t>
            </a:r>
            <a:endParaRPr lang="en-US" sz="3600" dirty="0">
              <a:solidFill>
                <a:schemeClr val="bg1"/>
              </a:solidFill>
              <a:effectLst/>
              <a:latin typeface="Roboto Th"/>
              <a:ea typeface="Calibri" panose="020F0502020204030204" pitchFamily="34" charset="0"/>
            </a:endParaRPr>
          </a:p>
        </p:txBody>
      </p:sp>
      <p:sp>
        <p:nvSpPr>
          <p:cNvPr id="2" name="Rectangle 1">
            <a:extLst>
              <a:ext uri="{FF2B5EF4-FFF2-40B4-BE49-F238E27FC236}">
                <a16:creationId xmlns:a16="http://schemas.microsoft.com/office/drawing/2014/main" id="{5F5C59FC-4F12-7D40-9BB4-A9DEDACC67CD}"/>
              </a:ext>
            </a:extLst>
          </p:cNvPr>
          <p:cNvSpPr/>
          <p:nvPr/>
        </p:nvSpPr>
        <p:spPr>
          <a:xfrm>
            <a:off x="563879" y="5395886"/>
            <a:ext cx="35702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3934B"/>
                </a:solidFill>
                <a:effectLst/>
                <a:uLnTx/>
                <a:uFillTx/>
                <a:latin typeface="Roboto Lt" pitchFamily="2" charset="0"/>
                <a:ea typeface="Roboto Lt" pitchFamily="2" charset="0"/>
                <a:cs typeface="+mn-cs"/>
              </a:rPr>
              <a:t>Revelation 3:21</a:t>
            </a: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Tree>
    <p:extLst>
      <p:ext uri="{BB962C8B-B14F-4D97-AF65-F5344CB8AC3E}">
        <p14:creationId xmlns:p14="http://schemas.microsoft.com/office/powerpoint/2010/main" val="2425999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23BCD2-4E90-8048-9AEF-742C79EABE06}"/>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D581CF16-E864-BA4A-B6EE-872B930FC77A}"/>
              </a:ext>
            </a:extLst>
          </p:cNvPr>
          <p:cNvSpPr txBox="1"/>
          <p:nvPr/>
        </p:nvSpPr>
        <p:spPr>
          <a:xfrm>
            <a:off x="809896" y="2704514"/>
            <a:ext cx="10772503" cy="1448972"/>
          </a:xfrm>
          <a:prstGeom prst="rect">
            <a:avLst/>
          </a:prstGeom>
          <a:noFill/>
        </p:spPr>
        <p:txBody>
          <a:bodyPr wrap="square" rtlCol="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AU" sz="3200" b="0" i="1" u="none" strike="noStrike" kern="1200" cap="none" spc="0" normalizeH="0" baseline="0" noProof="0" dirty="0">
                <a:ln>
                  <a:noFill/>
                </a:ln>
                <a:solidFill>
                  <a:prstClr val="white"/>
                </a:solidFill>
                <a:effectLst/>
                <a:uLnTx/>
                <a:uFillTx/>
                <a:latin typeface="Roboto Th"/>
                <a:ea typeface="Calibri" panose="020F0502020204030204" pitchFamily="34" charset="0"/>
                <a:cs typeface="+mn-cs"/>
              </a:rPr>
              <a:t>“He who has an ear, let him hear what the Spirit says to the churches”</a:t>
            </a:r>
            <a:endParaRPr kumimoji="0" lang="en-US" sz="3200" b="0" i="1" u="none" strike="noStrike" kern="1200" cap="none" spc="0" normalizeH="0" baseline="0" noProof="0" dirty="0">
              <a:ln>
                <a:noFill/>
              </a:ln>
              <a:solidFill>
                <a:prstClr val="white"/>
              </a:solidFill>
              <a:effectLst/>
              <a:uLnTx/>
              <a:uFillTx/>
              <a:latin typeface="Roboto Th"/>
              <a:ea typeface="Calibri" panose="020F0502020204030204" pitchFamily="34" charset="0"/>
              <a:cs typeface="+mn-cs"/>
            </a:endParaRPr>
          </a:p>
        </p:txBody>
      </p:sp>
      <p:sp>
        <p:nvSpPr>
          <p:cNvPr id="11" name="TextBox 10">
            <a:extLst>
              <a:ext uri="{FF2B5EF4-FFF2-40B4-BE49-F238E27FC236}">
                <a16:creationId xmlns:a16="http://schemas.microsoft.com/office/drawing/2014/main" id="{F6B999A2-52B8-E84E-AD49-8E77A49CF908}"/>
              </a:ext>
            </a:extLst>
          </p:cNvPr>
          <p:cNvSpPr txBox="1"/>
          <p:nvPr/>
        </p:nvSpPr>
        <p:spPr>
          <a:xfrm>
            <a:off x="1635034" y="5885595"/>
            <a:ext cx="89219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3934B"/>
                </a:solidFill>
                <a:effectLst/>
                <a:uLnTx/>
                <a:uFillTx/>
                <a:latin typeface="Roboto Cn" pitchFamily="2" charset="0"/>
                <a:ea typeface="Roboto Cn" pitchFamily="2" charset="0"/>
                <a:cs typeface="+mn-cs"/>
              </a:rPr>
              <a:t>Revelation 3:22</a:t>
            </a:r>
          </a:p>
        </p:txBody>
      </p:sp>
      <p:pic>
        <p:nvPicPr>
          <p:cNvPr id="13" name="Picture 12" descr="Graphical user interface, text&#10;&#10;Description automatically generated">
            <a:extLst>
              <a:ext uri="{FF2B5EF4-FFF2-40B4-BE49-F238E27FC236}">
                <a16:creationId xmlns:a16="http://schemas.microsoft.com/office/drawing/2014/main" id="{0AC58A48-A805-3D4B-8984-A3AE87789D70}"/>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Tree>
    <p:extLst>
      <p:ext uri="{BB962C8B-B14F-4D97-AF65-F5344CB8AC3E}">
        <p14:creationId xmlns:p14="http://schemas.microsoft.com/office/powerpoint/2010/main" val="2717950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view of the earth from space&#10;&#10;Description automatically generated with low confidence">
            <a:extLst>
              <a:ext uri="{FF2B5EF4-FFF2-40B4-BE49-F238E27FC236}">
                <a16:creationId xmlns:a16="http://schemas.microsoft.com/office/drawing/2014/main" id="{F34C6692-EF22-2C45-BBBF-87E18DC1804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29088"/>
            <a:ext cx="10872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u="none" strike="noStrike" kern="1200" cap="none" spc="0" normalizeH="0" baseline="0" noProof="0" dirty="0">
                <a:ln>
                  <a:noFill/>
                </a:ln>
                <a:solidFill>
                  <a:prstClr val="white"/>
                </a:solidFill>
                <a:effectLst/>
                <a:uLnTx/>
                <a:uFillTx/>
                <a:latin typeface="Roboto Cn" pitchFamily="2" charset="0"/>
                <a:ea typeface="Roboto Cn" pitchFamily="2" charset="0"/>
                <a:cs typeface="+mn-cs"/>
              </a:rPr>
              <a:t>Application</a:t>
            </a:r>
            <a:endParaRPr kumimoji="0" lang="en-US" sz="4800" b="1" i="0" u="none" strike="noStrike" kern="1200" cap="none" spc="0" normalizeH="0" baseline="0" noProof="0" dirty="0">
              <a:ln>
                <a:noFill/>
              </a:ln>
              <a:solidFill>
                <a:prstClr val="white"/>
              </a:solidFill>
              <a:effectLst/>
              <a:uLnTx/>
              <a:uFillTx/>
              <a:latin typeface="Roboto Cn" pitchFamily="2" charset="0"/>
              <a:ea typeface="Roboto Cn" pitchFamily="2" charset="0"/>
              <a:cs typeface="+mn-cs"/>
            </a:endParaRPr>
          </a:p>
        </p:txBody>
      </p:sp>
      <p:sp>
        <p:nvSpPr>
          <p:cNvPr id="8" name="TextBox 7">
            <a:extLst>
              <a:ext uri="{FF2B5EF4-FFF2-40B4-BE49-F238E27FC236}">
                <a16:creationId xmlns:a16="http://schemas.microsoft.com/office/drawing/2014/main" id="{39F4878D-5B8F-764F-A3BE-EE1F9CD0F769}"/>
              </a:ext>
            </a:extLst>
          </p:cNvPr>
          <p:cNvSpPr txBox="1"/>
          <p:nvPr/>
        </p:nvSpPr>
        <p:spPr>
          <a:xfrm>
            <a:off x="563879" y="2073839"/>
            <a:ext cx="10970624" cy="2369880"/>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i="0" u="none" strike="noStrike" kern="1200" cap="none" spc="0" normalizeH="0" baseline="0" noProof="0" dirty="0">
                <a:ln>
                  <a:noFill/>
                </a:ln>
                <a:solidFill>
                  <a:prstClr val="white"/>
                </a:solidFill>
                <a:effectLst/>
                <a:uLnTx/>
                <a:uFillTx/>
                <a:latin typeface="Roboto Th" pitchFamily="2" charset="0"/>
                <a:ea typeface="Roboto Th" pitchFamily="2" charset="0"/>
                <a:cs typeface="+mn-cs"/>
              </a:rPr>
              <a:t>Self-sufficiency has become one of our “acceptable sins”, and is a breeding ground for a lack of dependency on God.</a:t>
            </a:r>
          </a:p>
          <a:p>
            <a:pPr marR="0" lvl="0" algn="l" defTabSz="914400" rtl="0" eaLnBrk="1" fontAlgn="auto" latinLnBrk="0" hangingPunct="1">
              <a:lnSpc>
                <a:spcPct val="100000"/>
              </a:lnSpc>
              <a:spcBef>
                <a:spcPts val="0"/>
              </a:spcBef>
              <a:spcAft>
                <a:spcPts val="0"/>
              </a:spcAft>
              <a:buClrTx/>
              <a:buSzTx/>
              <a:tabLst/>
              <a:defRPr/>
            </a:pPr>
            <a:endParaRPr kumimoji="0" lang="en-US" sz="4000" i="0" u="none" strike="noStrike" kern="1200" cap="none" spc="0" normalizeH="0" baseline="0" noProof="0" dirty="0">
              <a:ln>
                <a:noFill/>
              </a:ln>
              <a:solidFill>
                <a:prstClr val="white"/>
              </a:solidFill>
              <a:effectLst/>
              <a:uLnTx/>
              <a:uFillTx/>
              <a:latin typeface="Roboto Th" pitchFamily="2" charset="0"/>
              <a:ea typeface="Roboto Th" pitchFamily="2" charset="0"/>
              <a:cs typeface="+mn-cs"/>
            </a:endParaRP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Tree>
    <p:extLst>
      <p:ext uri="{BB962C8B-B14F-4D97-AF65-F5344CB8AC3E}">
        <p14:creationId xmlns:p14="http://schemas.microsoft.com/office/powerpoint/2010/main" val="1702326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view of the earth from space&#10;&#10;Description automatically generated with low confidence">
            <a:extLst>
              <a:ext uri="{FF2B5EF4-FFF2-40B4-BE49-F238E27FC236}">
                <a16:creationId xmlns:a16="http://schemas.microsoft.com/office/drawing/2014/main" id="{F34C6692-EF22-2C45-BBBF-87E18DC1804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29088"/>
            <a:ext cx="10872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u="none" strike="noStrike" kern="1200" cap="none" spc="0" normalizeH="0" baseline="0" noProof="0" dirty="0">
                <a:ln>
                  <a:noFill/>
                </a:ln>
                <a:solidFill>
                  <a:prstClr val="white"/>
                </a:solidFill>
                <a:effectLst/>
                <a:uLnTx/>
                <a:uFillTx/>
                <a:latin typeface="Roboto Cn" pitchFamily="2" charset="0"/>
                <a:ea typeface="Roboto Cn" pitchFamily="2" charset="0"/>
                <a:cs typeface="+mn-cs"/>
              </a:rPr>
              <a:t>Application</a:t>
            </a:r>
            <a:endParaRPr kumimoji="0" lang="en-US" sz="4800" b="1" i="0" u="none" strike="noStrike" kern="1200" cap="none" spc="0" normalizeH="0" baseline="0" noProof="0" dirty="0">
              <a:ln>
                <a:noFill/>
              </a:ln>
              <a:solidFill>
                <a:prstClr val="white"/>
              </a:solidFill>
              <a:effectLst/>
              <a:uLnTx/>
              <a:uFillTx/>
              <a:latin typeface="Roboto Cn" pitchFamily="2" charset="0"/>
              <a:ea typeface="Roboto Cn" pitchFamily="2" charset="0"/>
              <a:cs typeface="+mn-cs"/>
            </a:endParaRPr>
          </a:p>
        </p:txBody>
      </p:sp>
      <p:sp>
        <p:nvSpPr>
          <p:cNvPr id="8" name="TextBox 7">
            <a:extLst>
              <a:ext uri="{FF2B5EF4-FFF2-40B4-BE49-F238E27FC236}">
                <a16:creationId xmlns:a16="http://schemas.microsoft.com/office/drawing/2014/main" id="{39F4878D-5B8F-764F-A3BE-EE1F9CD0F769}"/>
              </a:ext>
            </a:extLst>
          </p:cNvPr>
          <p:cNvSpPr txBox="1"/>
          <p:nvPr/>
        </p:nvSpPr>
        <p:spPr>
          <a:xfrm>
            <a:off x="563879" y="2073839"/>
            <a:ext cx="10970624" cy="403187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i="0" u="none" strike="noStrike" kern="1200" cap="none" spc="0" normalizeH="0" baseline="0" noProof="0" dirty="0">
                <a:ln>
                  <a:noFill/>
                </a:ln>
                <a:solidFill>
                  <a:prstClr val="white"/>
                </a:solidFill>
                <a:effectLst/>
                <a:uLnTx/>
                <a:uFillTx/>
                <a:latin typeface="Roboto Th" pitchFamily="2" charset="0"/>
                <a:ea typeface="Roboto Th" pitchFamily="2" charset="0"/>
                <a:cs typeface="+mn-cs"/>
              </a:rPr>
              <a:t>Self-sufficiency has become one of our “acceptable sins”, and is a breeding ground for a lack of dependency on God.</a:t>
            </a:r>
          </a:p>
          <a:p>
            <a:pPr marR="0" lvl="0" algn="l" defTabSz="914400" rtl="0" eaLnBrk="1" fontAlgn="auto" latinLnBrk="0" hangingPunct="1">
              <a:lnSpc>
                <a:spcPct val="100000"/>
              </a:lnSpc>
              <a:spcBef>
                <a:spcPts val="0"/>
              </a:spcBef>
              <a:spcAft>
                <a:spcPts val="0"/>
              </a:spcAft>
              <a:buClrTx/>
              <a:buSzTx/>
              <a:tabLst/>
              <a:defRPr/>
            </a:pPr>
            <a:endParaRPr kumimoji="0" lang="en-US" sz="3600" i="0" u="none" strike="noStrike" kern="1200" cap="none" spc="0" normalizeH="0" baseline="0" noProof="0" dirty="0">
              <a:ln>
                <a:noFill/>
              </a:ln>
              <a:solidFill>
                <a:prstClr val="white"/>
              </a:solidFill>
              <a:effectLst/>
              <a:uLnTx/>
              <a:uFillTx/>
              <a:latin typeface="Roboto Th" pitchFamily="2" charset="0"/>
              <a:ea typeface="Roboto Th"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3600" dirty="0">
                <a:solidFill>
                  <a:prstClr val="white"/>
                </a:solidFill>
                <a:latin typeface="Roboto Th" pitchFamily="2" charset="0"/>
                <a:ea typeface="Roboto Th" pitchFamily="2" charset="0"/>
              </a:rPr>
              <a:t>God desires to have an intimate relationship with His people</a:t>
            </a:r>
            <a:endParaRPr kumimoji="0" lang="en-US" sz="3600" i="0" u="none" strike="noStrike" kern="1200" cap="none" spc="0" normalizeH="0" baseline="0" noProof="0" dirty="0">
              <a:ln>
                <a:noFill/>
              </a:ln>
              <a:solidFill>
                <a:prstClr val="white"/>
              </a:solidFill>
              <a:effectLst/>
              <a:uLnTx/>
              <a:uFillTx/>
              <a:latin typeface="Roboto Th" pitchFamily="2" charset="0"/>
              <a:ea typeface="Roboto Th" pitchFamily="2" charset="0"/>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4000" i="0" u="none" strike="noStrike" kern="1200" cap="none" spc="0" normalizeH="0" baseline="0" noProof="0" dirty="0">
              <a:ln>
                <a:noFill/>
              </a:ln>
              <a:solidFill>
                <a:prstClr val="white"/>
              </a:solidFill>
              <a:effectLst/>
              <a:uLnTx/>
              <a:uFillTx/>
              <a:latin typeface="Roboto Th" pitchFamily="2" charset="0"/>
              <a:ea typeface="Roboto Th" pitchFamily="2" charset="0"/>
              <a:cs typeface="+mn-cs"/>
            </a:endParaRP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Tree>
    <p:extLst>
      <p:ext uri="{BB962C8B-B14F-4D97-AF65-F5344CB8AC3E}">
        <p14:creationId xmlns:p14="http://schemas.microsoft.com/office/powerpoint/2010/main" val="685880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10;&#10;Description automatically generated">
            <a:extLst>
              <a:ext uri="{FF2B5EF4-FFF2-40B4-BE49-F238E27FC236}">
                <a16:creationId xmlns:a16="http://schemas.microsoft.com/office/drawing/2014/main" id="{20877AFA-72DD-364C-821A-F9E6A972C9F9}"/>
              </a:ext>
            </a:extLst>
          </p:cNvPr>
          <p:cNvPicPr>
            <a:picLocks noChangeAspect="1"/>
          </p:cNvPicPr>
          <p:nvPr/>
        </p:nvPicPr>
        <p:blipFill>
          <a:blip r:embed="rId2"/>
          <a:stretch>
            <a:fillRect/>
          </a:stretch>
        </p:blipFill>
        <p:spPr>
          <a:xfrm>
            <a:off x="0" y="14068"/>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29088"/>
            <a:ext cx="10872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5234F"/>
                </a:solidFill>
                <a:effectLst/>
                <a:uLnTx/>
                <a:uFillTx/>
                <a:latin typeface="Roboto Cn" pitchFamily="2" charset="0"/>
                <a:ea typeface="Roboto Cn" pitchFamily="2" charset="0"/>
                <a:cs typeface="+mn-cs"/>
              </a:rPr>
              <a:t>I. A Glimpse of the Risen Christ</a:t>
            </a:r>
          </a:p>
        </p:txBody>
      </p:sp>
      <p:sp>
        <p:nvSpPr>
          <p:cNvPr id="2" name="Rectangle 1">
            <a:extLst>
              <a:ext uri="{FF2B5EF4-FFF2-40B4-BE49-F238E27FC236}">
                <a16:creationId xmlns:a16="http://schemas.microsoft.com/office/drawing/2014/main" id="{5F5C59FC-4F12-7D40-9BB4-A9DEDACC67CD}"/>
              </a:ext>
            </a:extLst>
          </p:cNvPr>
          <p:cNvSpPr/>
          <p:nvPr/>
        </p:nvSpPr>
        <p:spPr>
          <a:xfrm>
            <a:off x="563879" y="5974969"/>
            <a:ext cx="374974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3934B"/>
                </a:solidFill>
                <a:effectLst/>
                <a:uLnTx/>
                <a:uFillTx/>
                <a:latin typeface="Roboto Lt" pitchFamily="2" charset="0"/>
                <a:ea typeface="Roboto Lt" pitchFamily="2" charset="0"/>
                <a:cs typeface="+mn-cs"/>
              </a:rPr>
              <a:t>Revelation 3:14</a:t>
            </a: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
        <p:nvSpPr>
          <p:cNvPr id="10" name="TextBox 9">
            <a:extLst>
              <a:ext uri="{FF2B5EF4-FFF2-40B4-BE49-F238E27FC236}">
                <a16:creationId xmlns:a16="http://schemas.microsoft.com/office/drawing/2014/main" id="{1243FC1E-C60D-CC40-BFCE-61E6F2A7CCEA}"/>
              </a:ext>
            </a:extLst>
          </p:cNvPr>
          <p:cNvSpPr txBox="1"/>
          <p:nvPr/>
        </p:nvSpPr>
        <p:spPr>
          <a:xfrm>
            <a:off x="563879" y="1875105"/>
            <a:ext cx="11064242" cy="2000548"/>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4400" b="0" i="0" u="none" strike="noStrike" kern="1200" cap="none" spc="0" normalizeH="0" baseline="0" noProof="0" dirty="0">
                <a:ln>
                  <a:noFill/>
                </a:ln>
                <a:solidFill>
                  <a:srgbClr val="15234F"/>
                </a:solidFill>
                <a:effectLst/>
                <a:uLnTx/>
                <a:uFillTx/>
                <a:latin typeface="Roboto Th" pitchFamily="2" charset="0"/>
                <a:ea typeface="Roboto Th" pitchFamily="2" charset="0"/>
                <a:cs typeface="+mn-cs"/>
              </a:rPr>
              <a:t>The Amen.</a:t>
            </a:r>
          </a:p>
          <a:p>
            <a:pPr marL="1485900" lvl="2" indent="-571500">
              <a:buFont typeface="Wingdings" panose="05000000000000000000" pitchFamily="2" charset="2"/>
              <a:buChar char="Ø"/>
            </a:pPr>
            <a:r>
              <a:rPr lang="en-US" sz="4000" dirty="0">
                <a:solidFill>
                  <a:srgbClr val="15234F"/>
                </a:solidFill>
                <a:latin typeface="Roboto Th" pitchFamily="2" charset="0"/>
                <a:ea typeface="Roboto Th" pitchFamily="2" charset="0"/>
              </a:rPr>
              <a:t>Isaiah 65:16, “The God of the Amen”</a:t>
            </a:r>
          </a:p>
          <a:p>
            <a:pPr marL="1485900" lvl="2" indent="-571500">
              <a:buFont typeface="Wingdings" panose="05000000000000000000" pitchFamily="2" charset="2"/>
              <a:buChar char="Ø"/>
            </a:pPr>
            <a:r>
              <a:rPr kumimoji="0" lang="en-US" sz="4000" b="0" i="0" u="none" strike="noStrike" kern="1200" cap="none" spc="0" normalizeH="0" baseline="0" noProof="0" dirty="0">
                <a:ln>
                  <a:noFill/>
                </a:ln>
                <a:solidFill>
                  <a:srgbClr val="15234F"/>
                </a:solidFill>
                <a:effectLst/>
                <a:uLnTx/>
                <a:uFillTx/>
                <a:latin typeface="Roboto Th" pitchFamily="2" charset="0"/>
                <a:ea typeface="Roboto Th" pitchFamily="2" charset="0"/>
                <a:cs typeface="+mn-cs"/>
              </a:rPr>
              <a:t>Used to affirm the preceding statement</a:t>
            </a:r>
          </a:p>
        </p:txBody>
      </p:sp>
    </p:spTree>
    <p:extLst>
      <p:ext uri="{BB962C8B-B14F-4D97-AF65-F5344CB8AC3E}">
        <p14:creationId xmlns:p14="http://schemas.microsoft.com/office/powerpoint/2010/main" val="81961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10;&#10;Description automatically generated">
            <a:extLst>
              <a:ext uri="{FF2B5EF4-FFF2-40B4-BE49-F238E27FC236}">
                <a16:creationId xmlns:a16="http://schemas.microsoft.com/office/drawing/2014/main" id="{20877AFA-72DD-364C-821A-F9E6A972C9F9}"/>
              </a:ext>
            </a:extLst>
          </p:cNvPr>
          <p:cNvPicPr>
            <a:picLocks noChangeAspect="1"/>
          </p:cNvPicPr>
          <p:nvPr/>
        </p:nvPicPr>
        <p:blipFill>
          <a:blip r:embed="rId2"/>
          <a:stretch>
            <a:fillRect/>
          </a:stretch>
        </p:blipFill>
        <p:spPr>
          <a:xfrm>
            <a:off x="0" y="14068"/>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29088"/>
            <a:ext cx="10872560" cy="830997"/>
          </a:xfrm>
          <a:prstGeom prst="rect">
            <a:avLst/>
          </a:prstGeom>
          <a:noFill/>
        </p:spPr>
        <p:txBody>
          <a:bodyPr wrap="square" rtlCol="0">
            <a:spAutoFit/>
          </a:bodyPr>
          <a:lstStyle/>
          <a:p>
            <a:pPr lvl="0"/>
            <a:r>
              <a:rPr lang="en-US" sz="4800" b="1" dirty="0">
                <a:solidFill>
                  <a:srgbClr val="15234F"/>
                </a:solidFill>
                <a:latin typeface="Roboto Cn" pitchFamily="2" charset="0"/>
                <a:ea typeface="Roboto Cn" pitchFamily="2" charset="0"/>
              </a:rPr>
              <a:t>I. A Glimpse of the Risen Christ</a:t>
            </a:r>
            <a:endParaRPr kumimoji="0" lang="en-US" sz="4800" b="1" i="0" u="none" strike="noStrike" kern="1200" cap="none" spc="0" normalizeH="0" baseline="0" noProof="0" dirty="0">
              <a:ln>
                <a:noFill/>
              </a:ln>
              <a:solidFill>
                <a:srgbClr val="15234F"/>
              </a:solidFill>
              <a:effectLst/>
              <a:uLnTx/>
              <a:uFillTx/>
              <a:latin typeface="Roboto Cn" pitchFamily="2" charset="0"/>
              <a:ea typeface="Roboto Cn" pitchFamily="2" charset="0"/>
              <a:cs typeface="+mn-cs"/>
            </a:endParaRPr>
          </a:p>
        </p:txBody>
      </p:sp>
      <p:sp>
        <p:nvSpPr>
          <p:cNvPr id="2" name="Rectangle 1">
            <a:extLst>
              <a:ext uri="{FF2B5EF4-FFF2-40B4-BE49-F238E27FC236}">
                <a16:creationId xmlns:a16="http://schemas.microsoft.com/office/drawing/2014/main" id="{5F5C59FC-4F12-7D40-9BB4-A9DEDACC67CD}"/>
              </a:ext>
            </a:extLst>
          </p:cNvPr>
          <p:cNvSpPr/>
          <p:nvPr/>
        </p:nvSpPr>
        <p:spPr>
          <a:xfrm>
            <a:off x="563879" y="5974969"/>
            <a:ext cx="374974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3934B"/>
                </a:solidFill>
                <a:effectLst/>
                <a:uLnTx/>
                <a:uFillTx/>
                <a:latin typeface="Roboto Lt" pitchFamily="2" charset="0"/>
                <a:ea typeface="Roboto Lt" pitchFamily="2" charset="0"/>
                <a:cs typeface="+mn-cs"/>
              </a:rPr>
              <a:t>Revelation 3</a:t>
            </a:r>
            <a:r>
              <a:rPr lang="en-US" sz="4000" dirty="0">
                <a:solidFill>
                  <a:srgbClr val="F3934B"/>
                </a:solidFill>
                <a:latin typeface="Roboto Lt" pitchFamily="2" charset="0"/>
                <a:ea typeface="Roboto Lt" pitchFamily="2" charset="0"/>
              </a:rPr>
              <a:t>:14</a:t>
            </a:r>
            <a:endParaRPr kumimoji="0" lang="en-US" sz="4000" b="0" i="0" u="none" strike="noStrike" kern="1200" cap="none" spc="0" normalizeH="0" baseline="0" noProof="0" dirty="0">
              <a:ln>
                <a:noFill/>
              </a:ln>
              <a:solidFill>
                <a:srgbClr val="F3934B"/>
              </a:solidFill>
              <a:effectLst/>
              <a:uLnTx/>
              <a:uFillTx/>
              <a:latin typeface="Roboto Lt" pitchFamily="2" charset="0"/>
              <a:ea typeface="Roboto Lt" pitchFamily="2" charset="0"/>
              <a:cs typeface="+mn-cs"/>
            </a:endParaRP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
        <p:nvSpPr>
          <p:cNvPr id="10" name="TextBox 9">
            <a:extLst>
              <a:ext uri="{FF2B5EF4-FFF2-40B4-BE49-F238E27FC236}">
                <a16:creationId xmlns:a16="http://schemas.microsoft.com/office/drawing/2014/main" id="{1243FC1E-C60D-CC40-BFCE-61E6F2A7CCEA}"/>
              </a:ext>
            </a:extLst>
          </p:cNvPr>
          <p:cNvSpPr txBox="1"/>
          <p:nvPr/>
        </p:nvSpPr>
        <p:spPr>
          <a:xfrm>
            <a:off x="563879" y="1875105"/>
            <a:ext cx="11064242" cy="3908762"/>
          </a:xfrm>
          <a:prstGeom prst="rect">
            <a:avLst/>
          </a:prstGeom>
          <a:noFill/>
        </p:spPr>
        <p:txBody>
          <a:bodyPr wrap="square" rtlCol="0">
            <a:spAutoFit/>
          </a:bodyPr>
          <a:lstStyle/>
          <a:p>
            <a:pPr marL="742950" lvl="0" indent="-742950">
              <a:buFont typeface="+mj-lt"/>
              <a:buAutoNum type="arabicParenR"/>
            </a:pPr>
            <a:r>
              <a:rPr lang="en-US" sz="4400" dirty="0">
                <a:solidFill>
                  <a:srgbClr val="15234F"/>
                </a:solidFill>
                <a:latin typeface="Roboto Th" pitchFamily="2" charset="0"/>
                <a:ea typeface="Roboto Th" pitchFamily="2" charset="0"/>
              </a:rPr>
              <a:t>The Amen.</a:t>
            </a:r>
          </a:p>
          <a:p>
            <a:pPr marL="742950" lvl="0" indent="-742950">
              <a:buFont typeface="+mj-lt"/>
              <a:buAutoNum type="arabicParenR"/>
            </a:pPr>
            <a:r>
              <a:rPr lang="en-US" sz="4400" dirty="0">
                <a:solidFill>
                  <a:srgbClr val="15234F"/>
                </a:solidFill>
                <a:latin typeface="Roboto Th" pitchFamily="2" charset="0"/>
                <a:ea typeface="Roboto Th" pitchFamily="2" charset="0"/>
              </a:rPr>
              <a:t>The faithful and true witness. </a:t>
            </a:r>
          </a:p>
          <a:p>
            <a:pPr marL="1657350" lvl="2" indent="-742950">
              <a:buFont typeface="Wingdings" panose="05000000000000000000" pitchFamily="2" charset="2"/>
              <a:buChar char="Ø"/>
            </a:pPr>
            <a:r>
              <a:rPr lang="en-US" sz="3200" dirty="0">
                <a:solidFill>
                  <a:srgbClr val="15234F"/>
                </a:solidFill>
                <a:latin typeface="Roboto Th" pitchFamily="2" charset="0"/>
                <a:ea typeface="Roboto Th" pitchFamily="2" charset="0"/>
              </a:rPr>
              <a:t>Reference to 1:5, 19:11</a:t>
            </a:r>
          </a:p>
          <a:p>
            <a:pPr lvl="2"/>
            <a:r>
              <a:rPr lang="en-US" sz="2800" dirty="0">
                <a:effectLst/>
                <a:latin typeface="Roboto Th"/>
                <a:ea typeface="Calibri" panose="020F0502020204030204" pitchFamily="34" charset="0"/>
              </a:rPr>
              <a:t>“Then I saw heaven opened, and behold, a white horse! The one sitting on it is called Faithful and True, and in righteousness he judges and makes war.”</a:t>
            </a:r>
          </a:p>
          <a:p>
            <a:pPr lvl="2"/>
            <a:endParaRPr lang="en-US" sz="4400" dirty="0">
              <a:solidFill>
                <a:srgbClr val="15234F"/>
              </a:solidFill>
              <a:latin typeface="Roboto Th" pitchFamily="2" charset="0"/>
              <a:ea typeface="Roboto Th" pitchFamily="2" charset="0"/>
            </a:endParaRPr>
          </a:p>
        </p:txBody>
      </p:sp>
    </p:spTree>
    <p:extLst>
      <p:ext uri="{BB962C8B-B14F-4D97-AF65-F5344CB8AC3E}">
        <p14:creationId xmlns:p14="http://schemas.microsoft.com/office/powerpoint/2010/main" val="1218712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10;&#10;Description automatically generated">
            <a:extLst>
              <a:ext uri="{FF2B5EF4-FFF2-40B4-BE49-F238E27FC236}">
                <a16:creationId xmlns:a16="http://schemas.microsoft.com/office/drawing/2014/main" id="{20877AFA-72DD-364C-821A-F9E6A972C9F9}"/>
              </a:ext>
            </a:extLst>
          </p:cNvPr>
          <p:cNvPicPr>
            <a:picLocks noChangeAspect="1"/>
          </p:cNvPicPr>
          <p:nvPr/>
        </p:nvPicPr>
        <p:blipFill>
          <a:blip r:embed="rId2"/>
          <a:stretch>
            <a:fillRect/>
          </a:stretch>
        </p:blipFill>
        <p:spPr>
          <a:xfrm>
            <a:off x="0" y="14068"/>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29088"/>
            <a:ext cx="10872560" cy="830997"/>
          </a:xfrm>
          <a:prstGeom prst="rect">
            <a:avLst/>
          </a:prstGeom>
          <a:noFill/>
        </p:spPr>
        <p:txBody>
          <a:bodyPr wrap="square" rtlCol="0">
            <a:spAutoFit/>
          </a:bodyPr>
          <a:lstStyle/>
          <a:p>
            <a:pPr lvl="0"/>
            <a:r>
              <a:rPr lang="en-US" sz="4800" b="1" dirty="0">
                <a:solidFill>
                  <a:srgbClr val="15234F"/>
                </a:solidFill>
                <a:latin typeface="Roboto Cn" pitchFamily="2" charset="0"/>
                <a:ea typeface="Roboto Cn" pitchFamily="2" charset="0"/>
              </a:rPr>
              <a:t>I. A Glimpse of the Risen Christ</a:t>
            </a:r>
            <a:endParaRPr kumimoji="0" lang="en-US" sz="4800" b="1" i="0" u="none" strike="noStrike" kern="1200" cap="none" spc="0" normalizeH="0" baseline="0" noProof="0" dirty="0">
              <a:ln>
                <a:noFill/>
              </a:ln>
              <a:solidFill>
                <a:srgbClr val="15234F"/>
              </a:solidFill>
              <a:effectLst/>
              <a:uLnTx/>
              <a:uFillTx/>
              <a:latin typeface="Roboto Cn" pitchFamily="2" charset="0"/>
              <a:ea typeface="Roboto Cn" pitchFamily="2" charset="0"/>
              <a:cs typeface="+mn-cs"/>
            </a:endParaRPr>
          </a:p>
        </p:txBody>
      </p:sp>
      <p:sp>
        <p:nvSpPr>
          <p:cNvPr id="2" name="Rectangle 1">
            <a:extLst>
              <a:ext uri="{FF2B5EF4-FFF2-40B4-BE49-F238E27FC236}">
                <a16:creationId xmlns:a16="http://schemas.microsoft.com/office/drawing/2014/main" id="{5F5C59FC-4F12-7D40-9BB4-A9DEDACC67CD}"/>
              </a:ext>
            </a:extLst>
          </p:cNvPr>
          <p:cNvSpPr/>
          <p:nvPr/>
        </p:nvSpPr>
        <p:spPr>
          <a:xfrm>
            <a:off x="563879" y="5974969"/>
            <a:ext cx="374974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3934B"/>
                </a:solidFill>
                <a:effectLst/>
                <a:uLnTx/>
                <a:uFillTx/>
                <a:latin typeface="Roboto Lt" pitchFamily="2" charset="0"/>
                <a:ea typeface="Roboto Lt" pitchFamily="2" charset="0"/>
                <a:cs typeface="+mn-cs"/>
              </a:rPr>
              <a:t>Revelation 3</a:t>
            </a:r>
            <a:r>
              <a:rPr lang="en-US" sz="4000" dirty="0">
                <a:solidFill>
                  <a:srgbClr val="F3934B"/>
                </a:solidFill>
                <a:latin typeface="Roboto Lt" pitchFamily="2" charset="0"/>
                <a:ea typeface="Roboto Lt" pitchFamily="2" charset="0"/>
              </a:rPr>
              <a:t>:14</a:t>
            </a:r>
            <a:endParaRPr kumimoji="0" lang="en-US" sz="4000" b="0" i="0" u="none" strike="noStrike" kern="1200" cap="none" spc="0" normalizeH="0" baseline="0" noProof="0" dirty="0">
              <a:ln>
                <a:noFill/>
              </a:ln>
              <a:solidFill>
                <a:srgbClr val="F3934B"/>
              </a:solidFill>
              <a:effectLst/>
              <a:uLnTx/>
              <a:uFillTx/>
              <a:latin typeface="Roboto Lt" pitchFamily="2" charset="0"/>
              <a:ea typeface="Roboto Lt" pitchFamily="2" charset="0"/>
              <a:cs typeface="+mn-cs"/>
            </a:endParaRP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
        <p:nvSpPr>
          <p:cNvPr id="10" name="TextBox 9">
            <a:extLst>
              <a:ext uri="{FF2B5EF4-FFF2-40B4-BE49-F238E27FC236}">
                <a16:creationId xmlns:a16="http://schemas.microsoft.com/office/drawing/2014/main" id="{1243FC1E-C60D-CC40-BFCE-61E6F2A7CCEA}"/>
              </a:ext>
            </a:extLst>
          </p:cNvPr>
          <p:cNvSpPr txBox="1"/>
          <p:nvPr/>
        </p:nvSpPr>
        <p:spPr>
          <a:xfrm>
            <a:off x="563879" y="1875105"/>
            <a:ext cx="11064242" cy="2123658"/>
          </a:xfrm>
          <a:prstGeom prst="rect">
            <a:avLst/>
          </a:prstGeom>
          <a:noFill/>
        </p:spPr>
        <p:txBody>
          <a:bodyPr wrap="square" rtlCol="0">
            <a:spAutoFit/>
          </a:bodyPr>
          <a:lstStyle/>
          <a:p>
            <a:pPr marL="742950" lvl="0" indent="-742950">
              <a:buFont typeface="+mj-lt"/>
              <a:buAutoNum type="arabicParenR"/>
            </a:pPr>
            <a:r>
              <a:rPr lang="en-US" sz="4400" dirty="0">
                <a:solidFill>
                  <a:srgbClr val="15234F"/>
                </a:solidFill>
                <a:latin typeface="Roboto Th" pitchFamily="2" charset="0"/>
                <a:ea typeface="Roboto Th" pitchFamily="2" charset="0"/>
              </a:rPr>
              <a:t>The Amen.</a:t>
            </a:r>
          </a:p>
          <a:p>
            <a:pPr marL="742950" lvl="0" indent="-742950">
              <a:buFont typeface="+mj-lt"/>
              <a:buAutoNum type="arabicParenR"/>
            </a:pPr>
            <a:r>
              <a:rPr lang="en-US" sz="4400" dirty="0">
                <a:solidFill>
                  <a:srgbClr val="15234F"/>
                </a:solidFill>
                <a:latin typeface="Roboto Th" pitchFamily="2" charset="0"/>
                <a:ea typeface="Roboto Th" pitchFamily="2" charset="0"/>
              </a:rPr>
              <a:t>The faithful and true witness. </a:t>
            </a:r>
          </a:p>
          <a:p>
            <a:pPr marL="742950" lvl="0" indent="-742950">
              <a:buFont typeface="+mj-lt"/>
              <a:buAutoNum type="arabicParenR"/>
            </a:pPr>
            <a:r>
              <a:rPr lang="en-US" sz="4400" dirty="0">
                <a:solidFill>
                  <a:srgbClr val="15234F"/>
                </a:solidFill>
                <a:latin typeface="Roboto Th" pitchFamily="2" charset="0"/>
                <a:ea typeface="Roboto Th" pitchFamily="2" charset="0"/>
              </a:rPr>
              <a:t>The beginning of God’s creation.</a:t>
            </a:r>
          </a:p>
        </p:txBody>
      </p:sp>
    </p:spTree>
    <p:extLst>
      <p:ext uri="{BB962C8B-B14F-4D97-AF65-F5344CB8AC3E}">
        <p14:creationId xmlns:p14="http://schemas.microsoft.com/office/powerpoint/2010/main" val="2604477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10;&#10;Description automatically generated">
            <a:extLst>
              <a:ext uri="{FF2B5EF4-FFF2-40B4-BE49-F238E27FC236}">
                <a16:creationId xmlns:a16="http://schemas.microsoft.com/office/drawing/2014/main" id="{20877AFA-72DD-364C-821A-F9E6A972C9F9}"/>
              </a:ext>
            </a:extLst>
          </p:cNvPr>
          <p:cNvPicPr>
            <a:picLocks noChangeAspect="1"/>
          </p:cNvPicPr>
          <p:nvPr/>
        </p:nvPicPr>
        <p:blipFill>
          <a:blip r:embed="rId2"/>
          <a:stretch>
            <a:fillRect/>
          </a:stretch>
        </p:blipFill>
        <p:spPr>
          <a:xfrm>
            <a:off x="0" y="14068"/>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29088"/>
            <a:ext cx="10872560" cy="830997"/>
          </a:xfrm>
          <a:prstGeom prst="rect">
            <a:avLst/>
          </a:prstGeom>
          <a:noFill/>
        </p:spPr>
        <p:txBody>
          <a:bodyPr wrap="square" rtlCol="0">
            <a:spAutoFit/>
          </a:bodyPr>
          <a:lstStyle/>
          <a:p>
            <a:pPr lvl="0"/>
            <a:r>
              <a:rPr lang="en-US" sz="4800" b="1" dirty="0">
                <a:solidFill>
                  <a:srgbClr val="15234F"/>
                </a:solidFill>
                <a:latin typeface="Roboto Cn" pitchFamily="2" charset="0"/>
                <a:ea typeface="Roboto Cn" pitchFamily="2" charset="0"/>
              </a:rPr>
              <a:t>I. A Glimpse of the Risen Christ</a:t>
            </a:r>
            <a:endParaRPr kumimoji="0" lang="en-US" sz="4800" b="1" i="0" u="none" strike="noStrike" kern="1200" cap="none" spc="0" normalizeH="0" baseline="0" noProof="0" dirty="0">
              <a:ln>
                <a:noFill/>
              </a:ln>
              <a:solidFill>
                <a:srgbClr val="15234F"/>
              </a:solidFill>
              <a:effectLst/>
              <a:uLnTx/>
              <a:uFillTx/>
              <a:latin typeface="Roboto Cn" pitchFamily="2" charset="0"/>
              <a:ea typeface="Roboto Cn" pitchFamily="2" charset="0"/>
              <a:cs typeface="+mn-cs"/>
            </a:endParaRPr>
          </a:p>
        </p:txBody>
      </p:sp>
      <p:sp>
        <p:nvSpPr>
          <p:cNvPr id="2" name="Rectangle 1">
            <a:extLst>
              <a:ext uri="{FF2B5EF4-FFF2-40B4-BE49-F238E27FC236}">
                <a16:creationId xmlns:a16="http://schemas.microsoft.com/office/drawing/2014/main" id="{5F5C59FC-4F12-7D40-9BB4-A9DEDACC67CD}"/>
              </a:ext>
            </a:extLst>
          </p:cNvPr>
          <p:cNvSpPr/>
          <p:nvPr/>
        </p:nvSpPr>
        <p:spPr>
          <a:xfrm>
            <a:off x="563879" y="5974969"/>
            <a:ext cx="374974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3934B"/>
                </a:solidFill>
                <a:effectLst/>
                <a:uLnTx/>
                <a:uFillTx/>
                <a:latin typeface="Roboto Lt" pitchFamily="2" charset="0"/>
                <a:ea typeface="Roboto Lt" pitchFamily="2" charset="0"/>
                <a:cs typeface="+mn-cs"/>
              </a:rPr>
              <a:t>Revelation 3</a:t>
            </a:r>
            <a:r>
              <a:rPr lang="en-US" sz="4000" dirty="0">
                <a:solidFill>
                  <a:srgbClr val="F3934B"/>
                </a:solidFill>
                <a:latin typeface="Roboto Lt" pitchFamily="2" charset="0"/>
                <a:ea typeface="Roboto Lt" pitchFamily="2" charset="0"/>
              </a:rPr>
              <a:t>:14</a:t>
            </a:r>
            <a:endParaRPr kumimoji="0" lang="en-US" sz="4000" b="0" i="0" u="none" strike="noStrike" kern="1200" cap="none" spc="0" normalizeH="0" baseline="0" noProof="0" dirty="0">
              <a:ln>
                <a:noFill/>
              </a:ln>
              <a:solidFill>
                <a:srgbClr val="F3934B"/>
              </a:solidFill>
              <a:effectLst/>
              <a:uLnTx/>
              <a:uFillTx/>
              <a:latin typeface="Roboto Lt" pitchFamily="2" charset="0"/>
              <a:ea typeface="Roboto Lt" pitchFamily="2" charset="0"/>
              <a:cs typeface="+mn-cs"/>
            </a:endParaRP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
        <p:nvSpPr>
          <p:cNvPr id="10" name="TextBox 9">
            <a:extLst>
              <a:ext uri="{FF2B5EF4-FFF2-40B4-BE49-F238E27FC236}">
                <a16:creationId xmlns:a16="http://schemas.microsoft.com/office/drawing/2014/main" id="{1243FC1E-C60D-CC40-BFCE-61E6F2A7CCEA}"/>
              </a:ext>
            </a:extLst>
          </p:cNvPr>
          <p:cNvSpPr txBox="1"/>
          <p:nvPr/>
        </p:nvSpPr>
        <p:spPr>
          <a:xfrm>
            <a:off x="563879" y="1875105"/>
            <a:ext cx="11064242" cy="3785652"/>
          </a:xfrm>
          <a:prstGeom prst="rect">
            <a:avLst/>
          </a:prstGeom>
          <a:noFill/>
        </p:spPr>
        <p:txBody>
          <a:bodyPr wrap="square" rtlCol="0">
            <a:spAutoFit/>
          </a:bodyPr>
          <a:lstStyle/>
          <a:p>
            <a:pPr lvl="0"/>
            <a:r>
              <a:rPr lang="en-AU" sz="4000" dirty="0">
                <a:solidFill>
                  <a:srgbClr val="15234F"/>
                </a:solidFill>
                <a:latin typeface="Roboto Th" pitchFamily="2" charset="0"/>
                <a:ea typeface="Roboto Th" pitchFamily="2" charset="0"/>
              </a:rPr>
              <a:t>Christ is not the “beginning of God’s creation” in the sense that He is the “first created thing”…</a:t>
            </a:r>
          </a:p>
          <a:p>
            <a:pPr lvl="0"/>
            <a:endParaRPr lang="en-AU" sz="4000" dirty="0">
              <a:solidFill>
                <a:srgbClr val="15234F"/>
              </a:solidFill>
              <a:latin typeface="Roboto Th" pitchFamily="2" charset="0"/>
              <a:ea typeface="Roboto Th" pitchFamily="2" charset="0"/>
            </a:endParaRPr>
          </a:p>
          <a:p>
            <a:pPr lvl="0"/>
            <a:r>
              <a:rPr lang="en-AU" sz="4000" dirty="0">
                <a:solidFill>
                  <a:srgbClr val="15234F"/>
                </a:solidFill>
                <a:latin typeface="Roboto Th" pitchFamily="2" charset="0"/>
                <a:ea typeface="Roboto Th" pitchFamily="2" charset="0"/>
              </a:rPr>
              <a:t>Christ is the “beginning of God’s creation” in the sense that He is the SOURCE of all of God’s creation!</a:t>
            </a:r>
            <a:endParaRPr lang="en-US" sz="4000" dirty="0">
              <a:solidFill>
                <a:srgbClr val="15234F"/>
              </a:solidFill>
              <a:latin typeface="Roboto Th" pitchFamily="2" charset="0"/>
              <a:ea typeface="Roboto Th" pitchFamily="2" charset="0"/>
            </a:endParaRPr>
          </a:p>
        </p:txBody>
      </p:sp>
    </p:spTree>
    <p:extLst>
      <p:ext uri="{BB962C8B-B14F-4D97-AF65-F5344CB8AC3E}">
        <p14:creationId xmlns:p14="http://schemas.microsoft.com/office/powerpoint/2010/main" val="724315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sky with clouds&#10;&#10;Description automatically generated with medium confidence">
            <a:extLst>
              <a:ext uri="{FF2B5EF4-FFF2-40B4-BE49-F238E27FC236}">
                <a16:creationId xmlns:a16="http://schemas.microsoft.com/office/drawing/2014/main" id="{3C156C59-C27D-0F4C-943F-80CA632310F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F899913-256F-C54C-9B55-3E65FD81F62C}"/>
              </a:ext>
            </a:extLst>
          </p:cNvPr>
          <p:cNvSpPr txBox="1"/>
          <p:nvPr/>
        </p:nvSpPr>
        <p:spPr>
          <a:xfrm>
            <a:off x="604725" y="5994337"/>
            <a:ext cx="8921931" cy="707886"/>
          </a:xfrm>
          <a:prstGeom prst="rect">
            <a:avLst/>
          </a:prstGeom>
          <a:noFill/>
        </p:spPr>
        <p:txBody>
          <a:bodyPr wrap="square" rtlCol="0">
            <a:spAutoFit/>
          </a:bodyPr>
          <a:lstStyle/>
          <a:p>
            <a:r>
              <a:rPr lang="en-US" sz="4000" dirty="0">
                <a:solidFill>
                  <a:schemeClr val="bg1"/>
                </a:solidFill>
                <a:latin typeface="Roboto Cn" pitchFamily="2" charset="0"/>
                <a:ea typeface="Roboto Cn" pitchFamily="2" charset="0"/>
              </a:rPr>
              <a:t>Colossians 1:15-16</a:t>
            </a:r>
          </a:p>
        </p:txBody>
      </p:sp>
      <p:sp>
        <p:nvSpPr>
          <p:cNvPr id="8" name="TextBox 7">
            <a:extLst>
              <a:ext uri="{FF2B5EF4-FFF2-40B4-BE49-F238E27FC236}">
                <a16:creationId xmlns:a16="http://schemas.microsoft.com/office/drawing/2014/main" id="{9E7B5F8C-6A71-7D41-9EEC-7360ED483E5A}"/>
              </a:ext>
            </a:extLst>
          </p:cNvPr>
          <p:cNvSpPr txBox="1"/>
          <p:nvPr/>
        </p:nvSpPr>
        <p:spPr>
          <a:xfrm>
            <a:off x="809896" y="1730327"/>
            <a:ext cx="10772503" cy="2898058"/>
          </a:xfrm>
          <a:prstGeom prst="rect">
            <a:avLst/>
          </a:prstGeom>
          <a:noFill/>
        </p:spPr>
        <p:txBody>
          <a:bodyPr wrap="square" rtlCol="0">
            <a:noAutofit/>
          </a:bodyPr>
          <a:lstStyle/>
          <a:p>
            <a:pPr algn="ctr" hangingPunct="0"/>
            <a:r>
              <a:rPr lang="en-US" sz="3200" i="1" dirty="0">
                <a:solidFill>
                  <a:schemeClr val="bg1"/>
                </a:solidFill>
                <a:effectLst/>
                <a:latin typeface="Roboto Th"/>
                <a:ea typeface="Calibri" panose="020F0502020204030204" pitchFamily="34" charset="0"/>
              </a:rPr>
              <a:t>He is the image of the invisible God, the firstborn of all creation. For by him all things were created, in heaven and on earth, visible and invisible, whether thrones or dominions or rulers or authorities—all things were created through him and for him.</a:t>
            </a:r>
          </a:p>
        </p:txBody>
      </p:sp>
      <p:pic>
        <p:nvPicPr>
          <p:cNvPr id="11" name="Picture 10" descr="Graphical user interface, text&#10;&#10;Description automatically generated">
            <a:extLst>
              <a:ext uri="{FF2B5EF4-FFF2-40B4-BE49-F238E27FC236}">
                <a16:creationId xmlns:a16="http://schemas.microsoft.com/office/drawing/2014/main" id="{5307010B-4FE3-0B45-B9F7-968C9AF5C1A6}"/>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Tree>
    <p:extLst>
      <p:ext uri="{BB962C8B-B14F-4D97-AF65-F5344CB8AC3E}">
        <p14:creationId xmlns:p14="http://schemas.microsoft.com/office/powerpoint/2010/main" val="1248866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view of the earth from space&#10;&#10;Description automatically generated with low confidence">
            <a:extLst>
              <a:ext uri="{FF2B5EF4-FFF2-40B4-BE49-F238E27FC236}">
                <a16:creationId xmlns:a16="http://schemas.microsoft.com/office/drawing/2014/main" id="{F34C6692-EF22-2C45-BBBF-87E18DC1804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563879" y="529088"/>
            <a:ext cx="10970624" cy="923330"/>
          </a:xfrm>
          <a:prstGeom prst="rect">
            <a:avLst/>
          </a:prstGeom>
          <a:noFill/>
        </p:spPr>
        <p:txBody>
          <a:bodyPr wrap="square" rtlCol="0">
            <a:spAutoFit/>
          </a:bodyPr>
          <a:lstStyle/>
          <a:p>
            <a:r>
              <a:rPr lang="en-AU" sz="5400" dirty="0">
                <a:solidFill>
                  <a:schemeClr val="bg1"/>
                </a:solidFill>
                <a:latin typeface="Roboto Cn" pitchFamily="2" charset="0"/>
                <a:ea typeface="Roboto Cn" pitchFamily="2" charset="0"/>
              </a:rPr>
              <a:t>II. Encouragement</a:t>
            </a:r>
            <a:endParaRPr lang="en-US" sz="5400" dirty="0">
              <a:solidFill>
                <a:schemeClr val="bg1"/>
              </a:solidFill>
              <a:latin typeface="Roboto Cn" pitchFamily="2" charset="0"/>
              <a:ea typeface="Roboto Cn" pitchFamily="2" charset="0"/>
            </a:endParaRPr>
          </a:p>
        </p:txBody>
      </p:sp>
      <p:pic>
        <p:nvPicPr>
          <p:cNvPr id="13" name="Picture 12" descr="Graphical user interface, text&#10;&#10;Description automatically generated">
            <a:extLst>
              <a:ext uri="{FF2B5EF4-FFF2-40B4-BE49-F238E27FC236}">
                <a16:creationId xmlns:a16="http://schemas.microsoft.com/office/drawing/2014/main" id="{18E06AA1-B151-7F4F-BCE6-42A2D9E9C363}"/>
              </a:ext>
            </a:extLst>
          </p:cNvPr>
          <p:cNvPicPr>
            <a:picLocks noChangeAspect="1"/>
          </p:cNvPicPr>
          <p:nvPr/>
        </p:nvPicPr>
        <p:blipFill rotWithShape="1">
          <a:blip r:embed="rId3"/>
          <a:srcRect l="28310" r="28169" b="18686"/>
          <a:stretch/>
        </p:blipFill>
        <p:spPr>
          <a:xfrm>
            <a:off x="11024315" y="5898424"/>
            <a:ext cx="820782" cy="862618"/>
          </a:xfrm>
          <a:prstGeom prst="rect">
            <a:avLst/>
          </a:prstGeom>
        </p:spPr>
      </p:pic>
      <p:sp>
        <p:nvSpPr>
          <p:cNvPr id="3" name="TextBox 2">
            <a:extLst>
              <a:ext uri="{FF2B5EF4-FFF2-40B4-BE49-F238E27FC236}">
                <a16:creationId xmlns:a16="http://schemas.microsoft.com/office/drawing/2014/main" id="{9D0468A4-AAF6-4F3F-BB42-7790ED97FFD8}"/>
              </a:ext>
            </a:extLst>
          </p:cNvPr>
          <p:cNvSpPr txBox="1"/>
          <p:nvPr/>
        </p:nvSpPr>
        <p:spPr>
          <a:xfrm>
            <a:off x="689317" y="2574388"/>
            <a:ext cx="10845186" cy="707886"/>
          </a:xfrm>
          <a:prstGeom prst="rect">
            <a:avLst/>
          </a:prstGeom>
          <a:noFill/>
        </p:spPr>
        <p:txBody>
          <a:bodyPr wrap="square" rtlCol="0">
            <a:spAutoFit/>
          </a:bodyPr>
          <a:lstStyle/>
          <a:p>
            <a:pPr marL="285750" indent="-285750">
              <a:buFont typeface="Wingdings" panose="05000000000000000000" pitchFamily="2" charset="2"/>
              <a:buChar char="Ø"/>
            </a:pPr>
            <a:r>
              <a:rPr lang="en-AU" sz="4000" dirty="0">
                <a:solidFill>
                  <a:schemeClr val="bg1"/>
                </a:solidFill>
                <a:latin typeface="Roboto Th"/>
              </a:rPr>
              <a:t>None!</a:t>
            </a:r>
            <a:endParaRPr lang="en-US" sz="4000" dirty="0">
              <a:solidFill>
                <a:schemeClr val="bg1"/>
              </a:solidFill>
              <a:latin typeface="Roboto Th"/>
            </a:endParaRPr>
          </a:p>
        </p:txBody>
      </p:sp>
    </p:spTree>
    <p:extLst>
      <p:ext uri="{BB962C8B-B14F-4D97-AF65-F5344CB8AC3E}">
        <p14:creationId xmlns:p14="http://schemas.microsoft.com/office/powerpoint/2010/main" val="28303591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2222</TotalTime>
  <Words>1244</Words>
  <Application>Microsoft Office PowerPoint</Application>
  <PresentationFormat>Widescreen</PresentationFormat>
  <Paragraphs>123</Paragraphs>
  <Slides>35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Roboto</vt:lpstr>
      <vt:lpstr>Roboto Cn</vt:lpstr>
      <vt:lpstr>Roboto Lt</vt:lpstr>
      <vt:lpstr>Roboto 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Leonard</dc:creator>
  <cp:lastModifiedBy>Karl Dyrli</cp:lastModifiedBy>
  <cp:revision>30</cp:revision>
  <dcterms:created xsi:type="dcterms:W3CDTF">2020-12-29T16:46:20Z</dcterms:created>
  <dcterms:modified xsi:type="dcterms:W3CDTF">2021-11-20T23:14:01Z</dcterms:modified>
</cp:coreProperties>
</file>