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65" r:id="rId3"/>
    <p:sldId id="266" r:id="rId4"/>
    <p:sldId id="267" r:id="rId5"/>
    <p:sldId id="268" r:id="rId6"/>
    <p:sldId id="269" r:id="rId7"/>
    <p:sldId id="257" r:id="rId8"/>
    <p:sldId id="264" r:id="rId9"/>
    <p:sldId id="260" r:id="rId10"/>
    <p:sldId id="270" r:id="rId11"/>
    <p:sldId id="258" r:id="rId12"/>
    <p:sldId id="271" r:id="rId13"/>
    <p:sldId id="272" r:id="rId14"/>
    <p:sldId id="273" r:id="rId15"/>
    <p:sldId id="274" r:id="rId16"/>
    <p:sldId id="276" r:id="rId17"/>
    <p:sldId id="277" r:id="rId18"/>
    <p:sldId id="278" r:id="rId19"/>
    <p:sldId id="279" r:id="rId20"/>
    <p:sldId id="280" r:id="rId21"/>
    <p:sldId id="281" r:id="rId22"/>
    <p:sldId id="261" r:id="rId23"/>
  </p:sldIdLst>
  <p:sldSz cx="18288000" cy="10287000"/>
  <p:notesSz cx="6858000" cy="9144000"/>
  <p:embeddedFontLst>
    <p:embeddedFont>
      <p:font typeface="Bebas Neue" panose="020B0604020202020204" charset="0"/>
      <p:regular r:id="rId24"/>
    </p:embeddedFont>
    <p:embeddedFont>
      <p:font typeface="Calibri" panose="020F0502020204030204" pitchFamily="34" charset="0"/>
      <p:regular r:id="rId25"/>
      <p:bold r:id="rId26"/>
      <p:italic r:id="rId27"/>
      <p:boldItalic r:id="rId28"/>
    </p:embeddedFont>
    <p:embeddedFont>
      <p:font typeface="Roboto" panose="02000000000000000000" pitchFamily="2" charset="0"/>
      <p:regular r:id="rId29"/>
      <p:bold r:id="rId30"/>
      <p:italic r:id="rId31"/>
      <p:boldItalic r:id="rId32"/>
    </p:embeddedFont>
    <p:embeddedFont>
      <p:font typeface="Roboto Bold" panose="02000000000000000000" charset="0"/>
      <p:regular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4" d="100"/>
          <a:sy n="54" d="100"/>
        </p:scale>
        <p:origin x="754" y="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5.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9/4/2021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rcRect l="19617" t="14270" b="25442"/>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12819408" y="8050143"/>
            <a:ext cx="4897092" cy="1671541"/>
          </a:xfrm>
          <a:prstGeom prst="rect">
            <a:avLst/>
          </a:prstGeom>
        </p:spPr>
      </p:pic>
      <p:pic>
        <p:nvPicPr>
          <p:cNvPr id="3" name="Picture 3"/>
          <p:cNvPicPr>
            <a:picLocks noChangeAspect="1"/>
          </p:cNvPicPr>
          <p:nvPr/>
        </p:nvPicPr>
        <p:blipFill>
          <a:blip r:embed="rId4"/>
          <a:srcRect l="35782" t="3020" r="62114" b="2218"/>
          <a:stretch>
            <a:fillRect/>
          </a:stretch>
        </p:blipFill>
        <p:spPr>
          <a:xfrm>
            <a:off x="2919037" y="258566"/>
            <a:ext cx="222332" cy="10017518"/>
          </a:xfrm>
          <a:prstGeom prst="rect">
            <a:avLst/>
          </a:prstGeom>
        </p:spPr>
      </p:pic>
      <p:sp>
        <p:nvSpPr>
          <p:cNvPr id="4" name="TextBox 4"/>
          <p:cNvSpPr txBox="1"/>
          <p:nvPr/>
        </p:nvSpPr>
        <p:spPr>
          <a:xfrm>
            <a:off x="5648496" y="3318735"/>
            <a:ext cx="12068004" cy="1766196"/>
          </a:xfrm>
          <a:prstGeom prst="rect">
            <a:avLst/>
          </a:prstGeom>
        </p:spPr>
        <p:txBody>
          <a:bodyPr lIns="0" tIns="0" rIns="0" bIns="0" rtlCol="0" anchor="t">
            <a:spAutoFit/>
          </a:bodyPr>
          <a:lstStyle/>
          <a:p>
            <a:pPr algn="r">
              <a:lnSpc>
                <a:spcPts val="13933"/>
              </a:lnSpc>
            </a:pPr>
            <a:r>
              <a:rPr lang="en-US" sz="11611">
                <a:solidFill>
                  <a:srgbClr val="FFFFFF"/>
                </a:solidFill>
                <a:latin typeface="Frank Ruhl Libre Black Bold"/>
              </a:rPr>
              <a:t>Walking in Truth</a:t>
            </a:r>
          </a:p>
        </p:txBody>
      </p:sp>
      <p:sp>
        <p:nvSpPr>
          <p:cNvPr id="5" name="TextBox 5"/>
          <p:cNvSpPr txBox="1"/>
          <p:nvPr/>
        </p:nvSpPr>
        <p:spPr>
          <a:xfrm>
            <a:off x="8380173" y="5076825"/>
            <a:ext cx="9336327" cy="839442"/>
          </a:xfrm>
          <a:prstGeom prst="rect">
            <a:avLst/>
          </a:prstGeom>
        </p:spPr>
        <p:txBody>
          <a:bodyPr lIns="0" tIns="0" rIns="0" bIns="0" rtlCol="0" anchor="t">
            <a:spAutoFit/>
          </a:bodyPr>
          <a:lstStyle/>
          <a:p>
            <a:pPr algn="r">
              <a:lnSpc>
                <a:spcPts val="6229"/>
              </a:lnSpc>
            </a:pPr>
            <a:r>
              <a:rPr lang="en-US" sz="5989" dirty="0">
                <a:solidFill>
                  <a:srgbClr val="8C1817"/>
                </a:solidFill>
                <a:latin typeface="Bebas Neue"/>
              </a:rPr>
              <a:t>AN EXPOSITIONAL STUDY OF 2 john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rcRect l="45661" t="9646" b="49598"/>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1860249" y="2324100"/>
            <a:ext cx="14567502" cy="4062651"/>
          </a:xfrm>
          <a:prstGeom prst="rect">
            <a:avLst/>
          </a:prstGeom>
        </p:spPr>
        <p:txBody>
          <a:bodyPr lIns="0" tIns="0" rIns="0" bIns="0" rtlCol="0" anchor="t">
            <a:spAutoFit/>
          </a:bodyPr>
          <a:lstStyle/>
          <a:p>
            <a:pPr algn="ctr"/>
            <a:r>
              <a:rPr lang="en-US" sz="6600" spc="880" dirty="0">
                <a:solidFill>
                  <a:srgbClr val="107198"/>
                </a:solidFill>
                <a:latin typeface="Roboto Bold"/>
              </a:rPr>
              <a:t>To be prepared for false teachers, the church is to be a unified spiritual community, in love and in truth.</a:t>
            </a:r>
          </a:p>
        </p:txBody>
      </p:sp>
      <p:pic>
        <p:nvPicPr>
          <p:cNvPr id="3" name="Picture 3"/>
          <p:cNvPicPr>
            <a:picLocks noChangeAspect="1"/>
          </p:cNvPicPr>
          <p:nvPr/>
        </p:nvPicPr>
        <p:blipFill>
          <a:blip r:embed="rId3"/>
          <a:srcRect l="34467" t="3020" r="32932" b="13736"/>
          <a:stretch>
            <a:fillRect/>
          </a:stretch>
        </p:blipFill>
        <p:spPr>
          <a:xfrm>
            <a:off x="8720031" y="7765818"/>
            <a:ext cx="819077" cy="2091540"/>
          </a:xfrm>
          <a:prstGeom prst="rect">
            <a:avLst/>
          </a:prstGeom>
        </p:spPr>
      </p:pic>
      <p:pic>
        <p:nvPicPr>
          <p:cNvPr id="4" name="Picture 4"/>
          <p:cNvPicPr>
            <a:picLocks noChangeAspect="1"/>
          </p:cNvPicPr>
          <p:nvPr/>
        </p:nvPicPr>
        <p:blipFill>
          <a:blip r:embed="rId4"/>
          <a:srcRect l="50000" t="9069" r="25327" b="15274"/>
          <a:stretch>
            <a:fillRect/>
          </a:stretch>
        </p:blipFill>
        <p:spPr>
          <a:xfrm>
            <a:off x="8568005" y="7517476"/>
            <a:ext cx="1151991" cy="2393283"/>
          </a:xfrm>
          <a:prstGeom prst="rect">
            <a:avLst/>
          </a:prstGeom>
        </p:spPr>
      </p:pic>
    </p:spTree>
    <p:extLst>
      <p:ext uri="{BB962C8B-B14F-4D97-AF65-F5344CB8AC3E}">
        <p14:creationId xmlns:p14="http://schemas.microsoft.com/office/powerpoint/2010/main" val="165518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rcRect l="45661" t="9646" b="49598"/>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1746709" y="3299918"/>
            <a:ext cx="15354300" cy="3687163"/>
          </a:xfrm>
          <a:prstGeom prst="rect">
            <a:avLst/>
          </a:prstGeom>
        </p:spPr>
        <p:txBody>
          <a:bodyPr wrap="square" lIns="0" tIns="0" rIns="0" bIns="0" rtlCol="0" anchor="t">
            <a:spAutoFit/>
          </a:bodyPr>
          <a:lstStyle/>
          <a:p>
            <a:pPr>
              <a:lnSpc>
                <a:spcPts val="5770"/>
              </a:lnSpc>
            </a:pPr>
            <a:r>
              <a:rPr lang="en-US" sz="4808" spc="96" dirty="0">
                <a:solidFill>
                  <a:srgbClr val="8C1817"/>
                </a:solidFill>
                <a:latin typeface="Roboto"/>
              </a:rPr>
              <a:t>1. Each person is a part of the One Body.</a:t>
            </a:r>
          </a:p>
          <a:p>
            <a:pPr>
              <a:lnSpc>
                <a:spcPts val="5770"/>
              </a:lnSpc>
            </a:pPr>
            <a:endParaRPr lang="en-US" sz="4808" spc="96" dirty="0">
              <a:solidFill>
                <a:srgbClr val="8C1817"/>
              </a:solidFill>
              <a:latin typeface="Roboto"/>
            </a:endParaRPr>
          </a:p>
          <a:p>
            <a:pPr>
              <a:lnSpc>
                <a:spcPts val="5770"/>
              </a:lnSpc>
            </a:pPr>
            <a:r>
              <a:rPr lang="en-US" sz="4808" spc="96" dirty="0">
                <a:solidFill>
                  <a:srgbClr val="8C1817"/>
                </a:solidFill>
                <a:latin typeface="Roboto"/>
              </a:rPr>
              <a:t>2. NO ONE has all the spiritual gifts.</a:t>
            </a:r>
          </a:p>
          <a:p>
            <a:pPr>
              <a:lnSpc>
                <a:spcPts val="5770"/>
              </a:lnSpc>
            </a:pPr>
            <a:endParaRPr lang="en-US" sz="4808" spc="96" dirty="0">
              <a:solidFill>
                <a:srgbClr val="8C1817"/>
              </a:solidFill>
              <a:latin typeface="Roboto"/>
            </a:endParaRPr>
          </a:p>
          <a:p>
            <a:pPr>
              <a:lnSpc>
                <a:spcPts val="5770"/>
              </a:lnSpc>
            </a:pPr>
            <a:r>
              <a:rPr lang="en-US" sz="4808" spc="96" dirty="0">
                <a:solidFill>
                  <a:srgbClr val="8C1817"/>
                </a:solidFill>
                <a:latin typeface="Roboto"/>
              </a:rPr>
              <a:t>3. Spiritual community is ESSENTIAL to God’s design.</a:t>
            </a:r>
          </a:p>
        </p:txBody>
      </p:sp>
      <p:sp>
        <p:nvSpPr>
          <p:cNvPr id="3" name="AutoShape 3"/>
          <p:cNvSpPr/>
          <p:nvPr/>
        </p:nvSpPr>
        <p:spPr>
          <a:xfrm>
            <a:off x="1028700" y="2263401"/>
            <a:ext cx="16230600" cy="76200"/>
          </a:xfrm>
          <a:prstGeom prst="rect">
            <a:avLst/>
          </a:prstGeom>
          <a:solidFill>
            <a:srgbClr val="FFFAFA"/>
          </a:solidFill>
        </p:spPr>
      </p:sp>
      <p:sp>
        <p:nvSpPr>
          <p:cNvPr id="4" name="TextBox 4"/>
          <p:cNvSpPr txBox="1"/>
          <p:nvPr/>
        </p:nvSpPr>
        <p:spPr>
          <a:xfrm>
            <a:off x="1028700" y="952500"/>
            <a:ext cx="17259300" cy="1044067"/>
          </a:xfrm>
          <a:prstGeom prst="rect">
            <a:avLst/>
          </a:prstGeom>
        </p:spPr>
        <p:txBody>
          <a:bodyPr lIns="0" tIns="0" rIns="0" bIns="0" rtlCol="0" anchor="t">
            <a:spAutoFit/>
          </a:bodyPr>
          <a:lstStyle/>
          <a:p>
            <a:pPr>
              <a:lnSpc>
                <a:spcPts val="8383"/>
              </a:lnSpc>
            </a:pPr>
            <a:r>
              <a:rPr lang="en-US" sz="6399" spc="127" dirty="0">
                <a:solidFill>
                  <a:srgbClr val="8C1817"/>
                </a:solidFill>
                <a:latin typeface="Roboto Bold"/>
              </a:rPr>
              <a:t>The Interdependent Design of the Church</a:t>
            </a:r>
          </a:p>
        </p:txBody>
      </p:sp>
      <p:pic>
        <p:nvPicPr>
          <p:cNvPr id="5" name="Picture 5"/>
          <p:cNvPicPr>
            <a:picLocks noChangeAspect="1"/>
          </p:cNvPicPr>
          <p:nvPr/>
        </p:nvPicPr>
        <p:blipFill>
          <a:blip r:embed="rId3"/>
          <a:srcRect l="34467" t="3020" r="32932" b="13736"/>
          <a:stretch>
            <a:fillRect/>
          </a:stretch>
        </p:blipFill>
        <p:spPr>
          <a:xfrm>
            <a:off x="16384254" y="7957829"/>
            <a:ext cx="716755" cy="1830259"/>
          </a:xfrm>
          <a:prstGeom prst="rect">
            <a:avLst/>
          </a:prstGeom>
        </p:spPr>
      </p:pic>
      <p:pic>
        <p:nvPicPr>
          <p:cNvPr id="6" name="Picture 6"/>
          <p:cNvPicPr>
            <a:picLocks noChangeAspect="1"/>
          </p:cNvPicPr>
          <p:nvPr/>
        </p:nvPicPr>
        <p:blipFill>
          <a:blip r:embed="rId4"/>
          <a:srcRect l="50000" t="9069" r="25327" b="15274"/>
          <a:stretch>
            <a:fillRect/>
          </a:stretch>
        </p:blipFill>
        <p:spPr>
          <a:xfrm>
            <a:off x="16251219" y="7740510"/>
            <a:ext cx="1008081" cy="209430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rcRect l="45661" t="9646" b="49598"/>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1746709" y="3299918"/>
            <a:ext cx="15354300" cy="5174750"/>
          </a:xfrm>
          <a:prstGeom prst="rect">
            <a:avLst/>
          </a:prstGeom>
        </p:spPr>
        <p:txBody>
          <a:bodyPr wrap="square" lIns="0" tIns="0" rIns="0" bIns="0" rtlCol="0" anchor="t">
            <a:spAutoFit/>
          </a:bodyPr>
          <a:lstStyle/>
          <a:p>
            <a:pPr>
              <a:lnSpc>
                <a:spcPts val="5770"/>
              </a:lnSpc>
            </a:pPr>
            <a:r>
              <a:rPr lang="en-US" sz="4808" spc="96" dirty="0">
                <a:solidFill>
                  <a:srgbClr val="8C1817"/>
                </a:solidFill>
                <a:latin typeface="Roboto"/>
              </a:rPr>
              <a:t>1. Each person is a part of the One Body.</a:t>
            </a:r>
          </a:p>
          <a:p>
            <a:pPr>
              <a:lnSpc>
                <a:spcPts val="5770"/>
              </a:lnSpc>
            </a:pPr>
            <a:endParaRPr lang="en-US" sz="4808" spc="96" dirty="0">
              <a:solidFill>
                <a:srgbClr val="8C1817"/>
              </a:solidFill>
              <a:latin typeface="Roboto"/>
            </a:endParaRPr>
          </a:p>
          <a:p>
            <a:pPr>
              <a:lnSpc>
                <a:spcPts val="5770"/>
              </a:lnSpc>
            </a:pPr>
            <a:r>
              <a:rPr lang="en-US" sz="4808" spc="96" dirty="0">
                <a:solidFill>
                  <a:srgbClr val="8C1817"/>
                </a:solidFill>
                <a:latin typeface="Roboto"/>
              </a:rPr>
              <a:t>2. NO ONE has all the spiritual gifts.</a:t>
            </a:r>
          </a:p>
          <a:p>
            <a:pPr>
              <a:lnSpc>
                <a:spcPts val="5770"/>
              </a:lnSpc>
            </a:pPr>
            <a:endParaRPr lang="en-US" sz="4808" spc="96" dirty="0">
              <a:solidFill>
                <a:srgbClr val="8C1817"/>
              </a:solidFill>
              <a:latin typeface="Roboto"/>
            </a:endParaRPr>
          </a:p>
          <a:p>
            <a:pPr>
              <a:lnSpc>
                <a:spcPts val="5770"/>
              </a:lnSpc>
            </a:pPr>
            <a:r>
              <a:rPr lang="en-US" sz="4808" spc="96" dirty="0">
                <a:solidFill>
                  <a:srgbClr val="8C1817"/>
                </a:solidFill>
                <a:latin typeface="Roboto"/>
              </a:rPr>
              <a:t>3. Spiritual community is ESSENTIAL to God’s design.</a:t>
            </a:r>
          </a:p>
          <a:p>
            <a:pPr>
              <a:lnSpc>
                <a:spcPts val="5770"/>
              </a:lnSpc>
            </a:pPr>
            <a:endParaRPr lang="en-US" sz="4808" spc="96" dirty="0">
              <a:solidFill>
                <a:srgbClr val="8C1817"/>
              </a:solidFill>
              <a:latin typeface="Roboto"/>
            </a:endParaRPr>
          </a:p>
          <a:p>
            <a:pPr>
              <a:lnSpc>
                <a:spcPts val="5770"/>
              </a:lnSpc>
            </a:pPr>
            <a:r>
              <a:rPr lang="en-US" sz="4808" spc="96" dirty="0">
                <a:solidFill>
                  <a:srgbClr val="8C1817"/>
                </a:solidFill>
                <a:latin typeface="Roboto"/>
              </a:rPr>
              <a:t>4. The Church is </a:t>
            </a:r>
            <a:r>
              <a:rPr lang="en-US" sz="4808" i="1" spc="96" dirty="0">
                <a:solidFill>
                  <a:srgbClr val="8C1817"/>
                </a:solidFill>
                <a:latin typeface="Roboto"/>
              </a:rPr>
              <a:t>born from </a:t>
            </a:r>
            <a:r>
              <a:rPr lang="en-US" sz="4808" spc="96" dirty="0">
                <a:solidFill>
                  <a:srgbClr val="8C1817"/>
                </a:solidFill>
                <a:latin typeface="Roboto"/>
              </a:rPr>
              <a:t>the Word of God.</a:t>
            </a:r>
          </a:p>
        </p:txBody>
      </p:sp>
      <p:sp>
        <p:nvSpPr>
          <p:cNvPr id="3" name="AutoShape 3"/>
          <p:cNvSpPr/>
          <p:nvPr/>
        </p:nvSpPr>
        <p:spPr>
          <a:xfrm>
            <a:off x="1028700" y="2263401"/>
            <a:ext cx="16230600" cy="76200"/>
          </a:xfrm>
          <a:prstGeom prst="rect">
            <a:avLst/>
          </a:prstGeom>
          <a:solidFill>
            <a:srgbClr val="FFFAFA"/>
          </a:solidFill>
        </p:spPr>
      </p:sp>
      <p:sp>
        <p:nvSpPr>
          <p:cNvPr id="4" name="TextBox 4"/>
          <p:cNvSpPr txBox="1"/>
          <p:nvPr/>
        </p:nvSpPr>
        <p:spPr>
          <a:xfrm>
            <a:off x="1028700" y="952500"/>
            <a:ext cx="17259300" cy="1044067"/>
          </a:xfrm>
          <a:prstGeom prst="rect">
            <a:avLst/>
          </a:prstGeom>
        </p:spPr>
        <p:txBody>
          <a:bodyPr lIns="0" tIns="0" rIns="0" bIns="0" rtlCol="0" anchor="t">
            <a:spAutoFit/>
          </a:bodyPr>
          <a:lstStyle/>
          <a:p>
            <a:pPr>
              <a:lnSpc>
                <a:spcPts val="8383"/>
              </a:lnSpc>
            </a:pPr>
            <a:r>
              <a:rPr lang="en-US" sz="6399" spc="127" dirty="0">
                <a:solidFill>
                  <a:srgbClr val="8C1817"/>
                </a:solidFill>
                <a:latin typeface="Roboto Bold"/>
              </a:rPr>
              <a:t>The Interdependent Design of the Church</a:t>
            </a:r>
          </a:p>
        </p:txBody>
      </p:sp>
      <p:pic>
        <p:nvPicPr>
          <p:cNvPr id="5" name="Picture 5"/>
          <p:cNvPicPr>
            <a:picLocks noChangeAspect="1"/>
          </p:cNvPicPr>
          <p:nvPr/>
        </p:nvPicPr>
        <p:blipFill>
          <a:blip r:embed="rId3"/>
          <a:srcRect l="34467" t="3020" r="32932" b="13736"/>
          <a:stretch>
            <a:fillRect/>
          </a:stretch>
        </p:blipFill>
        <p:spPr>
          <a:xfrm>
            <a:off x="16384254" y="7957829"/>
            <a:ext cx="716755" cy="1830259"/>
          </a:xfrm>
          <a:prstGeom prst="rect">
            <a:avLst/>
          </a:prstGeom>
        </p:spPr>
      </p:pic>
      <p:pic>
        <p:nvPicPr>
          <p:cNvPr id="6" name="Picture 6"/>
          <p:cNvPicPr>
            <a:picLocks noChangeAspect="1"/>
          </p:cNvPicPr>
          <p:nvPr/>
        </p:nvPicPr>
        <p:blipFill>
          <a:blip r:embed="rId4"/>
          <a:srcRect l="50000" t="9069" r="25327" b="15274"/>
          <a:stretch>
            <a:fillRect/>
          </a:stretch>
        </p:blipFill>
        <p:spPr>
          <a:xfrm>
            <a:off x="16251219" y="7740510"/>
            <a:ext cx="1008081" cy="2094308"/>
          </a:xfrm>
          <a:prstGeom prst="rect">
            <a:avLst/>
          </a:prstGeom>
        </p:spPr>
      </p:pic>
    </p:spTree>
    <p:extLst>
      <p:ext uri="{BB962C8B-B14F-4D97-AF65-F5344CB8AC3E}">
        <p14:creationId xmlns:p14="http://schemas.microsoft.com/office/powerpoint/2010/main" val="2327747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rcRect l="45661" t="9646" b="49598"/>
          <a:stretch>
            <a:fillRect/>
          </a:stretch>
        </a:blipFill>
        <a:effectLst/>
      </p:bgPr>
    </p:bg>
    <p:spTree>
      <p:nvGrpSpPr>
        <p:cNvPr id="1" name=""/>
        <p:cNvGrpSpPr/>
        <p:nvPr/>
      </p:nvGrpSpPr>
      <p:grpSpPr>
        <a:xfrm>
          <a:off x="0" y="0"/>
          <a:ext cx="0" cy="0"/>
          <a:chOff x="0" y="0"/>
          <a:chExt cx="0" cy="0"/>
        </a:xfrm>
      </p:grpSpPr>
      <p:sp>
        <p:nvSpPr>
          <p:cNvPr id="3" name="AutoShape 3"/>
          <p:cNvSpPr/>
          <p:nvPr/>
        </p:nvSpPr>
        <p:spPr>
          <a:xfrm>
            <a:off x="1028700" y="2263401"/>
            <a:ext cx="16230600" cy="76200"/>
          </a:xfrm>
          <a:prstGeom prst="rect">
            <a:avLst/>
          </a:prstGeom>
          <a:solidFill>
            <a:srgbClr val="FFFAFA"/>
          </a:solidFill>
        </p:spPr>
      </p:sp>
      <p:sp>
        <p:nvSpPr>
          <p:cNvPr id="4" name="TextBox 4"/>
          <p:cNvSpPr txBox="1"/>
          <p:nvPr/>
        </p:nvSpPr>
        <p:spPr>
          <a:xfrm>
            <a:off x="1028700" y="952500"/>
            <a:ext cx="17259300" cy="1044067"/>
          </a:xfrm>
          <a:prstGeom prst="rect">
            <a:avLst/>
          </a:prstGeom>
        </p:spPr>
        <p:txBody>
          <a:bodyPr lIns="0" tIns="0" rIns="0" bIns="0" rtlCol="0" anchor="t">
            <a:spAutoFit/>
          </a:bodyPr>
          <a:lstStyle/>
          <a:p>
            <a:pPr>
              <a:lnSpc>
                <a:spcPts val="8383"/>
              </a:lnSpc>
            </a:pPr>
            <a:r>
              <a:rPr lang="en-US" sz="6399" spc="127" dirty="0">
                <a:solidFill>
                  <a:srgbClr val="8C1817"/>
                </a:solidFill>
                <a:latin typeface="Roboto Bold"/>
              </a:rPr>
              <a:t>A Discerning Community in Corinth</a:t>
            </a:r>
          </a:p>
        </p:txBody>
      </p:sp>
      <p:pic>
        <p:nvPicPr>
          <p:cNvPr id="5" name="Picture 5"/>
          <p:cNvPicPr>
            <a:picLocks noChangeAspect="1"/>
          </p:cNvPicPr>
          <p:nvPr/>
        </p:nvPicPr>
        <p:blipFill>
          <a:blip r:embed="rId3"/>
          <a:srcRect l="34467" t="3020" r="32932" b="13736"/>
          <a:stretch>
            <a:fillRect/>
          </a:stretch>
        </p:blipFill>
        <p:spPr>
          <a:xfrm>
            <a:off x="16384254" y="7957829"/>
            <a:ext cx="716755" cy="1830259"/>
          </a:xfrm>
          <a:prstGeom prst="rect">
            <a:avLst/>
          </a:prstGeom>
        </p:spPr>
      </p:pic>
      <p:pic>
        <p:nvPicPr>
          <p:cNvPr id="6" name="Picture 6"/>
          <p:cNvPicPr>
            <a:picLocks noChangeAspect="1"/>
          </p:cNvPicPr>
          <p:nvPr/>
        </p:nvPicPr>
        <p:blipFill>
          <a:blip r:embed="rId4"/>
          <a:srcRect l="50000" t="9069" r="25327" b="15274"/>
          <a:stretch>
            <a:fillRect/>
          </a:stretch>
        </p:blipFill>
        <p:spPr>
          <a:xfrm>
            <a:off x="16251219" y="7740510"/>
            <a:ext cx="1008081" cy="2094308"/>
          </a:xfrm>
          <a:prstGeom prst="rect">
            <a:avLst/>
          </a:prstGeom>
        </p:spPr>
      </p:pic>
    </p:spTree>
    <p:extLst>
      <p:ext uri="{BB962C8B-B14F-4D97-AF65-F5344CB8AC3E}">
        <p14:creationId xmlns:p14="http://schemas.microsoft.com/office/powerpoint/2010/main" val="29044676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rcRect l="45661" t="9646" b="49598"/>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1466850" y="3526872"/>
            <a:ext cx="15354300" cy="2943370"/>
          </a:xfrm>
          <a:prstGeom prst="rect">
            <a:avLst/>
          </a:prstGeom>
        </p:spPr>
        <p:txBody>
          <a:bodyPr wrap="square" lIns="0" tIns="0" rIns="0" bIns="0" rtlCol="0" anchor="t">
            <a:spAutoFit/>
          </a:bodyPr>
          <a:lstStyle/>
          <a:p>
            <a:pPr>
              <a:lnSpc>
                <a:spcPts val="5770"/>
              </a:lnSpc>
            </a:pPr>
            <a:r>
              <a:rPr lang="en-US" sz="4808" spc="96" dirty="0">
                <a:solidFill>
                  <a:srgbClr val="8C1817"/>
                </a:solidFill>
                <a:latin typeface="Roboto"/>
              </a:rPr>
              <a:t>I Corinthians 14:26</a:t>
            </a:r>
          </a:p>
          <a:p>
            <a:pPr>
              <a:lnSpc>
                <a:spcPts val="5770"/>
              </a:lnSpc>
            </a:pPr>
            <a:r>
              <a:rPr lang="en-US" sz="4808" spc="96" dirty="0">
                <a:solidFill>
                  <a:srgbClr val="8C1817"/>
                </a:solidFill>
                <a:latin typeface="Roboto"/>
              </a:rPr>
              <a:t>“</a:t>
            </a:r>
            <a:r>
              <a:rPr lang="en-US" sz="4808" i="1" spc="96" dirty="0">
                <a:solidFill>
                  <a:srgbClr val="8C1817"/>
                </a:solidFill>
                <a:latin typeface="Roboto"/>
              </a:rPr>
              <a:t>Let all things be done for building up…”</a:t>
            </a:r>
          </a:p>
          <a:p>
            <a:pPr>
              <a:lnSpc>
                <a:spcPts val="5770"/>
              </a:lnSpc>
            </a:pPr>
            <a:endParaRPr lang="en-US" sz="4808" i="1" spc="96" dirty="0">
              <a:solidFill>
                <a:srgbClr val="8C1817"/>
              </a:solidFill>
              <a:latin typeface="Roboto"/>
            </a:endParaRPr>
          </a:p>
          <a:p>
            <a:pPr>
              <a:lnSpc>
                <a:spcPts val="5770"/>
              </a:lnSpc>
            </a:pPr>
            <a:endParaRPr lang="en-US" sz="4808" i="1" spc="96" dirty="0">
              <a:solidFill>
                <a:srgbClr val="8C1817"/>
              </a:solidFill>
              <a:latin typeface="Roboto"/>
            </a:endParaRPr>
          </a:p>
        </p:txBody>
      </p:sp>
      <p:sp>
        <p:nvSpPr>
          <p:cNvPr id="3" name="AutoShape 3"/>
          <p:cNvSpPr/>
          <p:nvPr/>
        </p:nvSpPr>
        <p:spPr>
          <a:xfrm>
            <a:off x="1028700" y="2263401"/>
            <a:ext cx="16230600" cy="76200"/>
          </a:xfrm>
          <a:prstGeom prst="rect">
            <a:avLst/>
          </a:prstGeom>
          <a:solidFill>
            <a:srgbClr val="FFFAFA"/>
          </a:solidFill>
        </p:spPr>
      </p:sp>
      <p:sp>
        <p:nvSpPr>
          <p:cNvPr id="4" name="TextBox 4"/>
          <p:cNvSpPr txBox="1"/>
          <p:nvPr/>
        </p:nvSpPr>
        <p:spPr>
          <a:xfrm>
            <a:off x="1028700" y="952500"/>
            <a:ext cx="17259300" cy="1044067"/>
          </a:xfrm>
          <a:prstGeom prst="rect">
            <a:avLst/>
          </a:prstGeom>
        </p:spPr>
        <p:txBody>
          <a:bodyPr lIns="0" tIns="0" rIns="0" bIns="0" rtlCol="0" anchor="t">
            <a:spAutoFit/>
          </a:bodyPr>
          <a:lstStyle/>
          <a:p>
            <a:pPr>
              <a:lnSpc>
                <a:spcPts val="8383"/>
              </a:lnSpc>
            </a:pPr>
            <a:r>
              <a:rPr lang="en-US" sz="6399" spc="127" dirty="0">
                <a:solidFill>
                  <a:srgbClr val="8C1817"/>
                </a:solidFill>
                <a:latin typeface="Roboto Bold"/>
              </a:rPr>
              <a:t>A Discerning Community in Corinth</a:t>
            </a:r>
          </a:p>
        </p:txBody>
      </p:sp>
      <p:pic>
        <p:nvPicPr>
          <p:cNvPr id="5" name="Picture 5"/>
          <p:cNvPicPr>
            <a:picLocks noChangeAspect="1"/>
          </p:cNvPicPr>
          <p:nvPr/>
        </p:nvPicPr>
        <p:blipFill>
          <a:blip r:embed="rId3"/>
          <a:srcRect l="34467" t="3020" r="32932" b="13736"/>
          <a:stretch>
            <a:fillRect/>
          </a:stretch>
        </p:blipFill>
        <p:spPr>
          <a:xfrm>
            <a:off x="16384254" y="7957829"/>
            <a:ext cx="716755" cy="1830259"/>
          </a:xfrm>
          <a:prstGeom prst="rect">
            <a:avLst/>
          </a:prstGeom>
        </p:spPr>
      </p:pic>
      <p:pic>
        <p:nvPicPr>
          <p:cNvPr id="6" name="Picture 6"/>
          <p:cNvPicPr>
            <a:picLocks noChangeAspect="1"/>
          </p:cNvPicPr>
          <p:nvPr/>
        </p:nvPicPr>
        <p:blipFill>
          <a:blip r:embed="rId4"/>
          <a:srcRect l="50000" t="9069" r="25327" b="15274"/>
          <a:stretch>
            <a:fillRect/>
          </a:stretch>
        </p:blipFill>
        <p:spPr>
          <a:xfrm>
            <a:off x="16251219" y="7740510"/>
            <a:ext cx="1008081" cy="2094308"/>
          </a:xfrm>
          <a:prstGeom prst="rect">
            <a:avLst/>
          </a:prstGeom>
        </p:spPr>
      </p:pic>
    </p:spTree>
    <p:extLst>
      <p:ext uri="{BB962C8B-B14F-4D97-AF65-F5344CB8AC3E}">
        <p14:creationId xmlns:p14="http://schemas.microsoft.com/office/powerpoint/2010/main" val="35285677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rcRect l="45661" t="9646" b="49598"/>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1466850" y="3526872"/>
            <a:ext cx="15354300" cy="4430957"/>
          </a:xfrm>
          <a:prstGeom prst="rect">
            <a:avLst/>
          </a:prstGeom>
        </p:spPr>
        <p:txBody>
          <a:bodyPr wrap="square" lIns="0" tIns="0" rIns="0" bIns="0" rtlCol="0" anchor="t">
            <a:spAutoFit/>
          </a:bodyPr>
          <a:lstStyle/>
          <a:p>
            <a:pPr>
              <a:lnSpc>
                <a:spcPts val="5770"/>
              </a:lnSpc>
            </a:pPr>
            <a:r>
              <a:rPr lang="en-US" sz="4808" spc="96" dirty="0">
                <a:solidFill>
                  <a:srgbClr val="8C1817"/>
                </a:solidFill>
                <a:latin typeface="Roboto"/>
              </a:rPr>
              <a:t>I Corinthians 14:26</a:t>
            </a:r>
          </a:p>
          <a:p>
            <a:pPr>
              <a:lnSpc>
                <a:spcPts val="5770"/>
              </a:lnSpc>
            </a:pPr>
            <a:r>
              <a:rPr lang="en-US" sz="4808" spc="96" dirty="0">
                <a:solidFill>
                  <a:srgbClr val="8C1817"/>
                </a:solidFill>
                <a:latin typeface="Roboto"/>
              </a:rPr>
              <a:t>“</a:t>
            </a:r>
            <a:r>
              <a:rPr lang="en-US" sz="4808" i="1" spc="96" dirty="0">
                <a:solidFill>
                  <a:srgbClr val="8C1817"/>
                </a:solidFill>
                <a:latin typeface="Roboto"/>
              </a:rPr>
              <a:t>Let all things be done for building up…”</a:t>
            </a:r>
          </a:p>
          <a:p>
            <a:pPr>
              <a:lnSpc>
                <a:spcPts val="5770"/>
              </a:lnSpc>
            </a:pPr>
            <a:endParaRPr lang="en-US" sz="4808" i="1" spc="96" dirty="0">
              <a:solidFill>
                <a:srgbClr val="8C1817"/>
              </a:solidFill>
              <a:latin typeface="Roboto"/>
            </a:endParaRPr>
          </a:p>
          <a:p>
            <a:pPr>
              <a:lnSpc>
                <a:spcPts val="5770"/>
              </a:lnSpc>
            </a:pPr>
            <a:r>
              <a:rPr lang="en-US" sz="4808" spc="96" dirty="0">
                <a:solidFill>
                  <a:srgbClr val="8C1817"/>
                </a:solidFill>
                <a:latin typeface="Roboto"/>
              </a:rPr>
              <a:t>I Corinthians 14:29</a:t>
            </a:r>
          </a:p>
          <a:p>
            <a:pPr>
              <a:lnSpc>
                <a:spcPts val="5770"/>
              </a:lnSpc>
            </a:pPr>
            <a:r>
              <a:rPr lang="en-US" sz="4808" i="1" spc="96" dirty="0">
                <a:solidFill>
                  <a:srgbClr val="8C1817"/>
                </a:solidFill>
                <a:latin typeface="Roboto"/>
              </a:rPr>
              <a:t>“…let the others weigh carefully what is being said.”</a:t>
            </a:r>
          </a:p>
          <a:p>
            <a:pPr>
              <a:lnSpc>
                <a:spcPts val="5770"/>
              </a:lnSpc>
            </a:pPr>
            <a:r>
              <a:rPr lang="en-US" sz="4808" i="1" spc="96" dirty="0">
                <a:solidFill>
                  <a:srgbClr val="8C1817"/>
                </a:solidFill>
                <a:latin typeface="Roboto"/>
              </a:rPr>
              <a:t> </a:t>
            </a:r>
          </a:p>
        </p:txBody>
      </p:sp>
      <p:sp>
        <p:nvSpPr>
          <p:cNvPr id="3" name="AutoShape 3"/>
          <p:cNvSpPr/>
          <p:nvPr/>
        </p:nvSpPr>
        <p:spPr>
          <a:xfrm>
            <a:off x="1028700" y="2263401"/>
            <a:ext cx="16230600" cy="76200"/>
          </a:xfrm>
          <a:prstGeom prst="rect">
            <a:avLst/>
          </a:prstGeom>
          <a:solidFill>
            <a:srgbClr val="FFFAFA"/>
          </a:solidFill>
        </p:spPr>
      </p:sp>
      <p:sp>
        <p:nvSpPr>
          <p:cNvPr id="4" name="TextBox 4"/>
          <p:cNvSpPr txBox="1"/>
          <p:nvPr/>
        </p:nvSpPr>
        <p:spPr>
          <a:xfrm>
            <a:off x="1028700" y="952500"/>
            <a:ext cx="17259300" cy="1044067"/>
          </a:xfrm>
          <a:prstGeom prst="rect">
            <a:avLst/>
          </a:prstGeom>
        </p:spPr>
        <p:txBody>
          <a:bodyPr lIns="0" tIns="0" rIns="0" bIns="0" rtlCol="0" anchor="t">
            <a:spAutoFit/>
          </a:bodyPr>
          <a:lstStyle/>
          <a:p>
            <a:pPr>
              <a:lnSpc>
                <a:spcPts val="8383"/>
              </a:lnSpc>
            </a:pPr>
            <a:r>
              <a:rPr lang="en-US" sz="6399" spc="127" dirty="0">
                <a:solidFill>
                  <a:srgbClr val="8C1817"/>
                </a:solidFill>
                <a:latin typeface="Roboto Bold"/>
              </a:rPr>
              <a:t>A Discerning Community in Corinth</a:t>
            </a:r>
          </a:p>
        </p:txBody>
      </p:sp>
      <p:pic>
        <p:nvPicPr>
          <p:cNvPr id="5" name="Picture 5"/>
          <p:cNvPicPr>
            <a:picLocks noChangeAspect="1"/>
          </p:cNvPicPr>
          <p:nvPr/>
        </p:nvPicPr>
        <p:blipFill>
          <a:blip r:embed="rId3"/>
          <a:srcRect l="34467" t="3020" r="32932" b="13736"/>
          <a:stretch>
            <a:fillRect/>
          </a:stretch>
        </p:blipFill>
        <p:spPr>
          <a:xfrm>
            <a:off x="16384254" y="7957829"/>
            <a:ext cx="716755" cy="1830259"/>
          </a:xfrm>
          <a:prstGeom prst="rect">
            <a:avLst/>
          </a:prstGeom>
        </p:spPr>
      </p:pic>
      <p:pic>
        <p:nvPicPr>
          <p:cNvPr id="6" name="Picture 6"/>
          <p:cNvPicPr>
            <a:picLocks noChangeAspect="1"/>
          </p:cNvPicPr>
          <p:nvPr/>
        </p:nvPicPr>
        <p:blipFill>
          <a:blip r:embed="rId4"/>
          <a:srcRect l="50000" t="9069" r="25327" b="15274"/>
          <a:stretch>
            <a:fillRect/>
          </a:stretch>
        </p:blipFill>
        <p:spPr>
          <a:xfrm>
            <a:off x="16251219" y="7740510"/>
            <a:ext cx="1008081" cy="2094308"/>
          </a:xfrm>
          <a:prstGeom prst="rect">
            <a:avLst/>
          </a:prstGeom>
        </p:spPr>
      </p:pic>
    </p:spTree>
    <p:extLst>
      <p:ext uri="{BB962C8B-B14F-4D97-AF65-F5344CB8AC3E}">
        <p14:creationId xmlns:p14="http://schemas.microsoft.com/office/powerpoint/2010/main" val="35371166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rcRect l="45661" t="9646" b="49598"/>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1225091" y="3162300"/>
            <a:ext cx="15354300" cy="6662337"/>
          </a:xfrm>
          <a:prstGeom prst="rect">
            <a:avLst/>
          </a:prstGeom>
        </p:spPr>
        <p:txBody>
          <a:bodyPr wrap="square" lIns="0" tIns="0" rIns="0" bIns="0" rtlCol="0" anchor="t">
            <a:spAutoFit/>
          </a:bodyPr>
          <a:lstStyle/>
          <a:p>
            <a:pPr>
              <a:lnSpc>
                <a:spcPts val="5770"/>
              </a:lnSpc>
            </a:pPr>
            <a:r>
              <a:rPr lang="en-US" sz="4808" spc="96" dirty="0">
                <a:solidFill>
                  <a:srgbClr val="8C1817"/>
                </a:solidFill>
                <a:latin typeface="Roboto"/>
              </a:rPr>
              <a:t> The brothers immediately sent Paul and Silas away by night to Berea, and when they arrived they went into the Jewish synagogue. Now these Jews were more noble than those in Thessalonica; they received the word with all eagerness, examining the Scriptures daily to see if these things were so. Many of them therefore believed… </a:t>
            </a:r>
          </a:p>
          <a:p>
            <a:pPr>
              <a:lnSpc>
                <a:spcPts val="5770"/>
              </a:lnSpc>
            </a:pPr>
            <a:endParaRPr lang="en-US" sz="4808" i="1" spc="96" dirty="0">
              <a:solidFill>
                <a:srgbClr val="8C1817"/>
              </a:solidFill>
              <a:latin typeface="Roboto"/>
            </a:endParaRPr>
          </a:p>
          <a:p>
            <a:pPr>
              <a:lnSpc>
                <a:spcPts val="5770"/>
              </a:lnSpc>
            </a:pPr>
            <a:r>
              <a:rPr lang="en-US" sz="4808" spc="96" dirty="0">
                <a:solidFill>
                  <a:srgbClr val="8C1817"/>
                </a:solidFill>
                <a:latin typeface="Roboto"/>
              </a:rPr>
              <a:t>Acts 17:10-12</a:t>
            </a:r>
          </a:p>
        </p:txBody>
      </p:sp>
      <p:sp>
        <p:nvSpPr>
          <p:cNvPr id="3" name="AutoShape 3"/>
          <p:cNvSpPr/>
          <p:nvPr/>
        </p:nvSpPr>
        <p:spPr>
          <a:xfrm>
            <a:off x="1028700" y="2263401"/>
            <a:ext cx="16230600" cy="76200"/>
          </a:xfrm>
          <a:prstGeom prst="rect">
            <a:avLst/>
          </a:prstGeom>
          <a:solidFill>
            <a:srgbClr val="FFFAFA"/>
          </a:solidFill>
        </p:spPr>
      </p:sp>
      <p:sp>
        <p:nvSpPr>
          <p:cNvPr id="4" name="TextBox 4"/>
          <p:cNvSpPr txBox="1"/>
          <p:nvPr/>
        </p:nvSpPr>
        <p:spPr>
          <a:xfrm>
            <a:off x="1028700" y="952500"/>
            <a:ext cx="17259300" cy="1044067"/>
          </a:xfrm>
          <a:prstGeom prst="rect">
            <a:avLst/>
          </a:prstGeom>
        </p:spPr>
        <p:txBody>
          <a:bodyPr lIns="0" tIns="0" rIns="0" bIns="0" rtlCol="0" anchor="t">
            <a:spAutoFit/>
          </a:bodyPr>
          <a:lstStyle/>
          <a:p>
            <a:pPr>
              <a:lnSpc>
                <a:spcPts val="8383"/>
              </a:lnSpc>
            </a:pPr>
            <a:r>
              <a:rPr lang="en-US" sz="6399" spc="127" dirty="0">
                <a:solidFill>
                  <a:srgbClr val="8C1817"/>
                </a:solidFill>
                <a:latin typeface="Roboto Bold"/>
              </a:rPr>
              <a:t>A Discerning Community in Berea</a:t>
            </a:r>
          </a:p>
        </p:txBody>
      </p:sp>
      <p:pic>
        <p:nvPicPr>
          <p:cNvPr id="5" name="Picture 5"/>
          <p:cNvPicPr>
            <a:picLocks noChangeAspect="1"/>
          </p:cNvPicPr>
          <p:nvPr/>
        </p:nvPicPr>
        <p:blipFill>
          <a:blip r:embed="rId3"/>
          <a:srcRect l="34467" t="3020" r="32932" b="13736"/>
          <a:stretch>
            <a:fillRect/>
          </a:stretch>
        </p:blipFill>
        <p:spPr>
          <a:xfrm>
            <a:off x="16384254" y="7957829"/>
            <a:ext cx="716755" cy="1830259"/>
          </a:xfrm>
          <a:prstGeom prst="rect">
            <a:avLst/>
          </a:prstGeom>
        </p:spPr>
      </p:pic>
      <p:pic>
        <p:nvPicPr>
          <p:cNvPr id="6" name="Picture 6"/>
          <p:cNvPicPr>
            <a:picLocks noChangeAspect="1"/>
          </p:cNvPicPr>
          <p:nvPr/>
        </p:nvPicPr>
        <p:blipFill>
          <a:blip r:embed="rId4"/>
          <a:srcRect l="50000" t="9069" r="25327" b="15274"/>
          <a:stretch>
            <a:fillRect/>
          </a:stretch>
        </p:blipFill>
        <p:spPr>
          <a:xfrm>
            <a:off x="16251219" y="7740510"/>
            <a:ext cx="1008081" cy="2094308"/>
          </a:xfrm>
          <a:prstGeom prst="rect">
            <a:avLst/>
          </a:prstGeom>
        </p:spPr>
      </p:pic>
    </p:spTree>
    <p:extLst>
      <p:ext uri="{BB962C8B-B14F-4D97-AF65-F5344CB8AC3E}">
        <p14:creationId xmlns:p14="http://schemas.microsoft.com/office/powerpoint/2010/main" val="18520374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srcRect l="45661" t="9646" b="49598"/>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1887519" y="2857500"/>
            <a:ext cx="14363700" cy="3431837"/>
          </a:xfrm>
          <a:prstGeom prst="rect">
            <a:avLst/>
          </a:prstGeom>
        </p:spPr>
        <p:txBody>
          <a:bodyPr wrap="square" lIns="0" tIns="0" rIns="0" bIns="0" rtlCol="0" anchor="t">
            <a:spAutoFit/>
          </a:bodyPr>
          <a:lstStyle/>
          <a:p>
            <a:pPr>
              <a:lnSpc>
                <a:spcPts val="6752"/>
              </a:lnSpc>
            </a:pPr>
            <a:r>
              <a:rPr lang="en-US" sz="5400" spc="45" dirty="0">
                <a:solidFill>
                  <a:srgbClr val="8C1817"/>
                </a:solidFill>
                <a:latin typeface="Roboto"/>
              </a:rPr>
              <a:t> Though I have much to write to you, I would rather not use paper and ink. Instead, I hope to come to you and talk face to face, so that our joy may be complete.</a:t>
            </a:r>
          </a:p>
        </p:txBody>
      </p:sp>
      <p:sp>
        <p:nvSpPr>
          <p:cNvPr id="3" name="TextBox 3"/>
          <p:cNvSpPr txBox="1"/>
          <p:nvPr/>
        </p:nvSpPr>
        <p:spPr>
          <a:xfrm>
            <a:off x="1028700" y="9058340"/>
            <a:ext cx="14567502" cy="776478"/>
          </a:xfrm>
          <a:prstGeom prst="rect">
            <a:avLst/>
          </a:prstGeom>
        </p:spPr>
        <p:txBody>
          <a:bodyPr lIns="0" tIns="0" rIns="0" bIns="0" rtlCol="0" anchor="t">
            <a:spAutoFit/>
          </a:bodyPr>
          <a:lstStyle/>
          <a:p>
            <a:pPr>
              <a:lnSpc>
                <a:spcPts val="6426"/>
              </a:lnSpc>
            </a:pPr>
            <a:r>
              <a:rPr lang="en-US" sz="4200" spc="462" dirty="0">
                <a:solidFill>
                  <a:srgbClr val="107198"/>
                </a:solidFill>
                <a:latin typeface="Roboto Bold"/>
              </a:rPr>
              <a:t>II John 1:12</a:t>
            </a:r>
          </a:p>
        </p:txBody>
      </p:sp>
      <p:sp>
        <p:nvSpPr>
          <p:cNvPr id="4" name="AutoShape 4"/>
          <p:cNvSpPr/>
          <p:nvPr/>
        </p:nvSpPr>
        <p:spPr>
          <a:xfrm>
            <a:off x="1028700" y="8796774"/>
            <a:ext cx="4662291" cy="182680"/>
          </a:xfrm>
          <a:prstGeom prst="rect">
            <a:avLst/>
          </a:prstGeom>
          <a:solidFill>
            <a:srgbClr val="FFFAFA"/>
          </a:solidFill>
        </p:spPr>
      </p:sp>
      <p:pic>
        <p:nvPicPr>
          <p:cNvPr id="5" name="Picture 5"/>
          <p:cNvPicPr>
            <a:picLocks noChangeAspect="1"/>
          </p:cNvPicPr>
          <p:nvPr/>
        </p:nvPicPr>
        <p:blipFill>
          <a:blip r:embed="rId3"/>
          <a:srcRect l="34467" t="3020" r="32932" b="13736"/>
          <a:stretch>
            <a:fillRect/>
          </a:stretch>
        </p:blipFill>
        <p:spPr>
          <a:xfrm>
            <a:off x="16384254" y="7957829"/>
            <a:ext cx="716755" cy="1830259"/>
          </a:xfrm>
          <a:prstGeom prst="rect">
            <a:avLst/>
          </a:prstGeom>
        </p:spPr>
      </p:pic>
      <p:pic>
        <p:nvPicPr>
          <p:cNvPr id="6" name="Picture 6"/>
          <p:cNvPicPr>
            <a:picLocks noChangeAspect="1"/>
          </p:cNvPicPr>
          <p:nvPr/>
        </p:nvPicPr>
        <p:blipFill>
          <a:blip r:embed="rId4"/>
          <a:srcRect l="50000" t="9069" r="25327" b="15274"/>
          <a:stretch>
            <a:fillRect/>
          </a:stretch>
        </p:blipFill>
        <p:spPr>
          <a:xfrm>
            <a:off x="16251219" y="7740510"/>
            <a:ext cx="1008081" cy="2094308"/>
          </a:xfrm>
          <a:prstGeom prst="rect">
            <a:avLst/>
          </a:prstGeom>
        </p:spPr>
      </p:pic>
    </p:spTree>
    <p:extLst>
      <p:ext uri="{BB962C8B-B14F-4D97-AF65-F5344CB8AC3E}">
        <p14:creationId xmlns:p14="http://schemas.microsoft.com/office/powerpoint/2010/main" val="12766812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srcRect l="45661" t="9646" b="49598"/>
          <a:stretch>
            <a:fillRect/>
          </a:stretch>
        </a:blipFill>
        <a:effectLst/>
      </p:bgPr>
    </p:bg>
    <p:spTree>
      <p:nvGrpSpPr>
        <p:cNvPr id="1" name=""/>
        <p:cNvGrpSpPr/>
        <p:nvPr/>
      </p:nvGrpSpPr>
      <p:grpSpPr>
        <a:xfrm>
          <a:off x="0" y="0"/>
          <a:ext cx="0" cy="0"/>
          <a:chOff x="0" y="0"/>
          <a:chExt cx="0" cy="0"/>
        </a:xfrm>
      </p:grpSpPr>
      <p:sp>
        <p:nvSpPr>
          <p:cNvPr id="3" name="AutoShape 3"/>
          <p:cNvSpPr/>
          <p:nvPr/>
        </p:nvSpPr>
        <p:spPr>
          <a:xfrm>
            <a:off x="1028700" y="2263401"/>
            <a:ext cx="16230600" cy="76200"/>
          </a:xfrm>
          <a:prstGeom prst="rect">
            <a:avLst/>
          </a:prstGeom>
          <a:solidFill>
            <a:srgbClr val="FFFAFA"/>
          </a:solidFill>
        </p:spPr>
      </p:sp>
      <p:sp>
        <p:nvSpPr>
          <p:cNvPr id="4" name="TextBox 4"/>
          <p:cNvSpPr txBox="1"/>
          <p:nvPr/>
        </p:nvSpPr>
        <p:spPr>
          <a:xfrm>
            <a:off x="1028700" y="952500"/>
            <a:ext cx="17259300" cy="1044067"/>
          </a:xfrm>
          <a:prstGeom prst="rect">
            <a:avLst/>
          </a:prstGeom>
        </p:spPr>
        <p:txBody>
          <a:bodyPr lIns="0" tIns="0" rIns="0" bIns="0" rtlCol="0" anchor="t">
            <a:spAutoFit/>
          </a:bodyPr>
          <a:lstStyle/>
          <a:p>
            <a:pPr>
              <a:lnSpc>
                <a:spcPts val="8383"/>
              </a:lnSpc>
            </a:pPr>
            <a:r>
              <a:rPr lang="en-US" sz="6399" spc="127" dirty="0">
                <a:solidFill>
                  <a:srgbClr val="8C1817"/>
                </a:solidFill>
                <a:latin typeface="Roboto Bold"/>
              </a:rPr>
              <a:t>Application Points for Our Context</a:t>
            </a:r>
          </a:p>
        </p:txBody>
      </p:sp>
      <p:pic>
        <p:nvPicPr>
          <p:cNvPr id="5" name="Picture 5"/>
          <p:cNvPicPr>
            <a:picLocks noChangeAspect="1"/>
          </p:cNvPicPr>
          <p:nvPr/>
        </p:nvPicPr>
        <p:blipFill>
          <a:blip r:embed="rId3"/>
          <a:srcRect l="34467" t="3020" r="32932" b="13736"/>
          <a:stretch>
            <a:fillRect/>
          </a:stretch>
        </p:blipFill>
        <p:spPr>
          <a:xfrm>
            <a:off x="16384254" y="7957829"/>
            <a:ext cx="716755" cy="1830259"/>
          </a:xfrm>
          <a:prstGeom prst="rect">
            <a:avLst/>
          </a:prstGeom>
        </p:spPr>
      </p:pic>
      <p:pic>
        <p:nvPicPr>
          <p:cNvPr id="6" name="Picture 6"/>
          <p:cNvPicPr>
            <a:picLocks noChangeAspect="1"/>
          </p:cNvPicPr>
          <p:nvPr/>
        </p:nvPicPr>
        <p:blipFill>
          <a:blip r:embed="rId4"/>
          <a:srcRect l="50000" t="9069" r="25327" b="15274"/>
          <a:stretch>
            <a:fillRect/>
          </a:stretch>
        </p:blipFill>
        <p:spPr>
          <a:xfrm>
            <a:off x="16251219" y="7740510"/>
            <a:ext cx="1008081" cy="2094308"/>
          </a:xfrm>
          <a:prstGeom prst="rect">
            <a:avLst/>
          </a:prstGeom>
        </p:spPr>
      </p:pic>
    </p:spTree>
    <p:extLst>
      <p:ext uri="{BB962C8B-B14F-4D97-AF65-F5344CB8AC3E}">
        <p14:creationId xmlns:p14="http://schemas.microsoft.com/office/powerpoint/2010/main" val="35496497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srcRect l="45661" t="9646" b="49598"/>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1186991" y="3238500"/>
            <a:ext cx="15354300" cy="2199577"/>
          </a:xfrm>
          <a:prstGeom prst="rect">
            <a:avLst/>
          </a:prstGeom>
        </p:spPr>
        <p:txBody>
          <a:bodyPr wrap="square" lIns="0" tIns="0" rIns="0" bIns="0" rtlCol="0" anchor="t">
            <a:spAutoFit/>
          </a:bodyPr>
          <a:lstStyle/>
          <a:p>
            <a:pPr marL="914400" indent="-914400">
              <a:lnSpc>
                <a:spcPts val="5770"/>
              </a:lnSpc>
              <a:buAutoNum type="arabicPeriod"/>
            </a:pPr>
            <a:r>
              <a:rPr lang="en-US" sz="4808" spc="96" dirty="0">
                <a:solidFill>
                  <a:srgbClr val="8C1817"/>
                </a:solidFill>
                <a:latin typeface="Roboto"/>
              </a:rPr>
              <a:t>Discern truth in your church community, never “going beyond” the scriptures, in truth and love.</a:t>
            </a:r>
          </a:p>
          <a:p>
            <a:pPr marL="914400" indent="-914400">
              <a:lnSpc>
                <a:spcPts val="5770"/>
              </a:lnSpc>
              <a:buAutoNum type="arabicPeriod"/>
            </a:pPr>
            <a:endParaRPr lang="en-US" sz="4808" spc="96" dirty="0">
              <a:solidFill>
                <a:srgbClr val="8C1817"/>
              </a:solidFill>
              <a:latin typeface="Roboto"/>
            </a:endParaRPr>
          </a:p>
        </p:txBody>
      </p:sp>
      <p:sp>
        <p:nvSpPr>
          <p:cNvPr id="3" name="AutoShape 3"/>
          <p:cNvSpPr/>
          <p:nvPr/>
        </p:nvSpPr>
        <p:spPr>
          <a:xfrm>
            <a:off x="1028700" y="2263401"/>
            <a:ext cx="16230600" cy="76200"/>
          </a:xfrm>
          <a:prstGeom prst="rect">
            <a:avLst/>
          </a:prstGeom>
          <a:solidFill>
            <a:srgbClr val="FFFAFA"/>
          </a:solidFill>
        </p:spPr>
      </p:sp>
      <p:sp>
        <p:nvSpPr>
          <p:cNvPr id="4" name="TextBox 4"/>
          <p:cNvSpPr txBox="1"/>
          <p:nvPr/>
        </p:nvSpPr>
        <p:spPr>
          <a:xfrm>
            <a:off x="1028700" y="952500"/>
            <a:ext cx="17259300" cy="1044067"/>
          </a:xfrm>
          <a:prstGeom prst="rect">
            <a:avLst/>
          </a:prstGeom>
        </p:spPr>
        <p:txBody>
          <a:bodyPr lIns="0" tIns="0" rIns="0" bIns="0" rtlCol="0" anchor="t">
            <a:spAutoFit/>
          </a:bodyPr>
          <a:lstStyle/>
          <a:p>
            <a:pPr>
              <a:lnSpc>
                <a:spcPts val="8383"/>
              </a:lnSpc>
            </a:pPr>
            <a:r>
              <a:rPr lang="en-US" sz="6399" spc="127" dirty="0">
                <a:solidFill>
                  <a:srgbClr val="8C1817"/>
                </a:solidFill>
                <a:latin typeface="Roboto Bold"/>
              </a:rPr>
              <a:t>Application Points for Our Context</a:t>
            </a:r>
          </a:p>
        </p:txBody>
      </p:sp>
      <p:pic>
        <p:nvPicPr>
          <p:cNvPr id="5" name="Picture 5"/>
          <p:cNvPicPr>
            <a:picLocks noChangeAspect="1"/>
          </p:cNvPicPr>
          <p:nvPr/>
        </p:nvPicPr>
        <p:blipFill>
          <a:blip r:embed="rId3"/>
          <a:srcRect l="34467" t="3020" r="32932" b="13736"/>
          <a:stretch>
            <a:fillRect/>
          </a:stretch>
        </p:blipFill>
        <p:spPr>
          <a:xfrm>
            <a:off x="16384254" y="7957829"/>
            <a:ext cx="716755" cy="1830259"/>
          </a:xfrm>
          <a:prstGeom prst="rect">
            <a:avLst/>
          </a:prstGeom>
        </p:spPr>
      </p:pic>
      <p:pic>
        <p:nvPicPr>
          <p:cNvPr id="6" name="Picture 6"/>
          <p:cNvPicPr>
            <a:picLocks noChangeAspect="1"/>
          </p:cNvPicPr>
          <p:nvPr/>
        </p:nvPicPr>
        <p:blipFill>
          <a:blip r:embed="rId4"/>
          <a:srcRect l="50000" t="9069" r="25327" b="15274"/>
          <a:stretch>
            <a:fillRect/>
          </a:stretch>
        </p:blipFill>
        <p:spPr>
          <a:xfrm>
            <a:off x="16251219" y="7740510"/>
            <a:ext cx="1008081" cy="2094308"/>
          </a:xfrm>
          <a:prstGeom prst="rect">
            <a:avLst/>
          </a:prstGeom>
        </p:spPr>
      </p:pic>
    </p:spTree>
    <p:extLst>
      <p:ext uri="{BB962C8B-B14F-4D97-AF65-F5344CB8AC3E}">
        <p14:creationId xmlns:p14="http://schemas.microsoft.com/office/powerpoint/2010/main" val="4049564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rcRect l="45661" t="9646" b="49598"/>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1186991" y="1037858"/>
            <a:ext cx="15859398" cy="6919971"/>
          </a:xfrm>
          <a:prstGeom prst="rect">
            <a:avLst/>
          </a:prstGeom>
        </p:spPr>
        <p:txBody>
          <a:bodyPr lIns="0" tIns="0" rIns="0" bIns="0" rtlCol="0" anchor="t">
            <a:spAutoFit/>
          </a:bodyPr>
          <a:lstStyle/>
          <a:p>
            <a:pPr>
              <a:lnSpc>
                <a:spcPts val="6752"/>
              </a:lnSpc>
            </a:pPr>
            <a:r>
              <a:rPr lang="en-US" sz="5044" spc="45" dirty="0">
                <a:solidFill>
                  <a:srgbClr val="8C1817"/>
                </a:solidFill>
                <a:latin typeface="Roboto"/>
              </a:rPr>
              <a:t>   The elder, to the elect lady and her children, whom I love in truth, and not only I, but also all who know the truth, because of the truth that abides in us and will be with us forever:</a:t>
            </a:r>
          </a:p>
          <a:p>
            <a:pPr>
              <a:lnSpc>
                <a:spcPts val="6752"/>
              </a:lnSpc>
            </a:pPr>
            <a:endParaRPr lang="en-US" sz="5044" spc="45" dirty="0">
              <a:solidFill>
                <a:srgbClr val="8C1817"/>
              </a:solidFill>
              <a:latin typeface="Roboto"/>
            </a:endParaRPr>
          </a:p>
          <a:p>
            <a:pPr>
              <a:lnSpc>
                <a:spcPts val="6752"/>
              </a:lnSpc>
            </a:pPr>
            <a:r>
              <a:rPr lang="en-US" sz="5044" spc="45" dirty="0">
                <a:solidFill>
                  <a:srgbClr val="8C1817"/>
                </a:solidFill>
                <a:latin typeface="Roboto"/>
              </a:rPr>
              <a:t>   Grace, mercy, and peace will be with us, from God the Father and from Jesus Christ the Father's Son, in truth and love.</a:t>
            </a:r>
          </a:p>
        </p:txBody>
      </p:sp>
      <p:sp>
        <p:nvSpPr>
          <p:cNvPr id="3" name="TextBox 3"/>
          <p:cNvSpPr txBox="1"/>
          <p:nvPr/>
        </p:nvSpPr>
        <p:spPr>
          <a:xfrm>
            <a:off x="1028700" y="9058340"/>
            <a:ext cx="14567502" cy="776478"/>
          </a:xfrm>
          <a:prstGeom prst="rect">
            <a:avLst/>
          </a:prstGeom>
        </p:spPr>
        <p:txBody>
          <a:bodyPr lIns="0" tIns="0" rIns="0" bIns="0" rtlCol="0" anchor="t">
            <a:spAutoFit/>
          </a:bodyPr>
          <a:lstStyle/>
          <a:p>
            <a:pPr>
              <a:lnSpc>
                <a:spcPts val="6426"/>
              </a:lnSpc>
            </a:pPr>
            <a:r>
              <a:rPr lang="en-US" sz="4200" spc="462" dirty="0">
                <a:solidFill>
                  <a:srgbClr val="107198"/>
                </a:solidFill>
                <a:latin typeface="Roboto Bold"/>
              </a:rPr>
              <a:t>II John 1:1-13</a:t>
            </a:r>
          </a:p>
        </p:txBody>
      </p:sp>
      <p:sp>
        <p:nvSpPr>
          <p:cNvPr id="4" name="AutoShape 4"/>
          <p:cNvSpPr/>
          <p:nvPr/>
        </p:nvSpPr>
        <p:spPr>
          <a:xfrm>
            <a:off x="1028700" y="8796774"/>
            <a:ext cx="4662291" cy="182680"/>
          </a:xfrm>
          <a:prstGeom prst="rect">
            <a:avLst/>
          </a:prstGeom>
          <a:solidFill>
            <a:srgbClr val="FFFAFA"/>
          </a:solidFill>
        </p:spPr>
      </p:sp>
      <p:pic>
        <p:nvPicPr>
          <p:cNvPr id="5" name="Picture 5"/>
          <p:cNvPicPr>
            <a:picLocks noChangeAspect="1"/>
          </p:cNvPicPr>
          <p:nvPr/>
        </p:nvPicPr>
        <p:blipFill>
          <a:blip r:embed="rId3"/>
          <a:srcRect l="34467" t="3020" r="32932" b="13736"/>
          <a:stretch>
            <a:fillRect/>
          </a:stretch>
        </p:blipFill>
        <p:spPr>
          <a:xfrm>
            <a:off x="16384254" y="7957829"/>
            <a:ext cx="716755" cy="1830259"/>
          </a:xfrm>
          <a:prstGeom prst="rect">
            <a:avLst/>
          </a:prstGeom>
        </p:spPr>
      </p:pic>
      <p:pic>
        <p:nvPicPr>
          <p:cNvPr id="6" name="Picture 6"/>
          <p:cNvPicPr>
            <a:picLocks noChangeAspect="1"/>
          </p:cNvPicPr>
          <p:nvPr/>
        </p:nvPicPr>
        <p:blipFill>
          <a:blip r:embed="rId4"/>
          <a:srcRect l="50000" t="9069" r="25327" b="15274"/>
          <a:stretch>
            <a:fillRect/>
          </a:stretch>
        </p:blipFill>
        <p:spPr>
          <a:xfrm>
            <a:off x="16251219" y="7740510"/>
            <a:ext cx="1008081" cy="2094308"/>
          </a:xfrm>
          <a:prstGeom prst="rect">
            <a:avLst/>
          </a:prstGeom>
        </p:spPr>
      </p:pic>
    </p:spTree>
    <p:extLst>
      <p:ext uri="{BB962C8B-B14F-4D97-AF65-F5344CB8AC3E}">
        <p14:creationId xmlns:p14="http://schemas.microsoft.com/office/powerpoint/2010/main" val="29658681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srcRect l="45661" t="9646" b="49598"/>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1186991" y="3238500"/>
            <a:ext cx="15354300" cy="4430957"/>
          </a:xfrm>
          <a:prstGeom prst="rect">
            <a:avLst/>
          </a:prstGeom>
        </p:spPr>
        <p:txBody>
          <a:bodyPr wrap="square" lIns="0" tIns="0" rIns="0" bIns="0" rtlCol="0" anchor="t">
            <a:spAutoFit/>
          </a:bodyPr>
          <a:lstStyle/>
          <a:p>
            <a:pPr marL="914400" indent="-914400">
              <a:lnSpc>
                <a:spcPts val="5770"/>
              </a:lnSpc>
              <a:buAutoNum type="arabicPeriod"/>
            </a:pPr>
            <a:r>
              <a:rPr lang="en-US" sz="4808" spc="96" dirty="0">
                <a:solidFill>
                  <a:srgbClr val="8C1817"/>
                </a:solidFill>
                <a:latin typeface="Roboto"/>
              </a:rPr>
              <a:t>Discern truth in your church community, never “going beyond” the scriptures, in truth and love.</a:t>
            </a:r>
          </a:p>
          <a:p>
            <a:pPr marL="914400" indent="-914400">
              <a:lnSpc>
                <a:spcPts val="5770"/>
              </a:lnSpc>
              <a:buAutoNum type="arabicPeriod"/>
            </a:pPr>
            <a:endParaRPr lang="en-US" sz="4808" spc="96" dirty="0">
              <a:solidFill>
                <a:srgbClr val="8C1817"/>
              </a:solidFill>
              <a:latin typeface="Roboto"/>
            </a:endParaRPr>
          </a:p>
          <a:p>
            <a:pPr marL="914400" indent="-914400">
              <a:lnSpc>
                <a:spcPts val="5770"/>
              </a:lnSpc>
              <a:buAutoNum type="arabicPeriod"/>
            </a:pPr>
            <a:r>
              <a:rPr lang="en-US" sz="4808" spc="96" dirty="0">
                <a:solidFill>
                  <a:srgbClr val="8C1817"/>
                </a:solidFill>
                <a:latin typeface="Roboto"/>
              </a:rPr>
              <a:t>Know (and love) your spiritual leaders, and let your spiritual leaders know (and love) you.</a:t>
            </a:r>
          </a:p>
          <a:p>
            <a:pPr marL="914400" indent="-914400">
              <a:lnSpc>
                <a:spcPts val="5770"/>
              </a:lnSpc>
              <a:buAutoNum type="arabicPeriod"/>
            </a:pPr>
            <a:endParaRPr lang="en-US" sz="4808" spc="96" dirty="0">
              <a:solidFill>
                <a:srgbClr val="8C1817"/>
              </a:solidFill>
              <a:latin typeface="Roboto"/>
            </a:endParaRPr>
          </a:p>
        </p:txBody>
      </p:sp>
      <p:sp>
        <p:nvSpPr>
          <p:cNvPr id="3" name="AutoShape 3"/>
          <p:cNvSpPr/>
          <p:nvPr/>
        </p:nvSpPr>
        <p:spPr>
          <a:xfrm>
            <a:off x="1028700" y="2263401"/>
            <a:ext cx="16230600" cy="76200"/>
          </a:xfrm>
          <a:prstGeom prst="rect">
            <a:avLst/>
          </a:prstGeom>
          <a:solidFill>
            <a:srgbClr val="FFFAFA"/>
          </a:solidFill>
        </p:spPr>
      </p:sp>
      <p:sp>
        <p:nvSpPr>
          <p:cNvPr id="4" name="TextBox 4"/>
          <p:cNvSpPr txBox="1"/>
          <p:nvPr/>
        </p:nvSpPr>
        <p:spPr>
          <a:xfrm>
            <a:off x="1028700" y="952500"/>
            <a:ext cx="17259300" cy="1044067"/>
          </a:xfrm>
          <a:prstGeom prst="rect">
            <a:avLst/>
          </a:prstGeom>
        </p:spPr>
        <p:txBody>
          <a:bodyPr lIns="0" tIns="0" rIns="0" bIns="0" rtlCol="0" anchor="t">
            <a:spAutoFit/>
          </a:bodyPr>
          <a:lstStyle/>
          <a:p>
            <a:pPr>
              <a:lnSpc>
                <a:spcPts val="8383"/>
              </a:lnSpc>
            </a:pPr>
            <a:r>
              <a:rPr lang="en-US" sz="6399" spc="127" dirty="0">
                <a:solidFill>
                  <a:srgbClr val="8C1817"/>
                </a:solidFill>
                <a:latin typeface="Roboto Bold"/>
              </a:rPr>
              <a:t>Application Points for Our Context</a:t>
            </a:r>
          </a:p>
        </p:txBody>
      </p:sp>
      <p:pic>
        <p:nvPicPr>
          <p:cNvPr id="5" name="Picture 5"/>
          <p:cNvPicPr>
            <a:picLocks noChangeAspect="1"/>
          </p:cNvPicPr>
          <p:nvPr/>
        </p:nvPicPr>
        <p:blipFill>
          <a:blip r:embed="rId3"/>
          <a:srcRect l="34467" t="3020" r="32932" b="13736"/>
          <a:stretch>
            <a:fillRect/>
          </a:stretch>
        </p:blipFill>
        <p:spPr>
          <a:xfrm>
            <a:off x="16384254" y="7957829"/>
            <a:ext cx="716755" cy="1830259"/>
          </a:xfrm>
          <a:prstGeom prst="rect">
            <a:avLst/>
          </a:prstGeom>
        </p:spPr>
      </p:pic>
      <p:pic>
        <p:nvPicPr>
          <p:cNvPr id="6" name="Picture 6"/>
          <p:cNvPicPr>
            <a:picLocks noChangeAspect="1"/>
          </p:cNvPicPr>
          <p:nvPr/>
        </p:nvPicPr>
        <p:blipFill>
          <a:blip r:embed="rId4"/>
          <a:srcRect l="50000" t="9069" r="25327" b="15274"/>
          <a:stretch>
            <a:fillRect/>
          </a:stretch>
        </p:blipFill>
        <p:spPr>
          <a:xfrm>
            <a:off x="16251219" y="7740510"/>
            <a:ext cx="1008081" cy="2094308"/>
          </a:xfrm>
          <a:prstGeom prst="rect">
            <a:avLst/>
          </a:prstGeom>
        </p:spPr>
      </p:pic>
    </p:spTree>
    <p:extLst>
      <p:ext uri="{BB962C8B-B14F-4D97-AF65-F5344CB8AC3E}">
        <p14:creationId xmlns:p14="http://schemas.microsoft.com/office/powerpoint/2010/main" val="42472959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srcRect l="45661" t="9646" b="49598"/>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1186991" y="3238500"/>
            <a:ext cx="15354300" cy="5174750"/>
          </a:xfrm>
          <a:prstGeom prst="rect">
            <a:avLst/>
          </a:prstGeom>
        </p:spPr>
        <p:txBody>
          <a:bodyPr wrap="square" lIns="0" tIns="0" rIns="0" bIns="0" rtlCol="0" anchor="t">
            <a:spAutoFit/>
          </a:bodyPr>
          <a:lstStyle/>
          <a:p>
            <a:pPr marL="914400" indent="-914400">
              <a:lnSpc>
                <a:spcPts val="5770"/>
              </a:lnSpc>
              <a:buAutoNum type="arabicPeriod"/>
            </a:pPr>
            <a:r>
              <a:rPr lang="en-US" sz="4808" spc="96" dirty="0">
                <a:solidFill>
                  <a:srgbClr val="8C1817"/>
                </a:solidFill>
                <a:latin typeface="Roboto"/>
              </a:rPr>
              <a:t>Discern truth in your church community, never “going beyond” the scriptures, in truth and love.</a:t>
            </a:r>
          </a:p>
          <a:p>
            <a:pPr marL="914400" indent="-914400">
              <a:lnSpc>
                <a:spcPts val="5770"/>
              </a:lnSpc>
              <a:buAutoNum type="arabicPeriod"/>
            </a:pPr>
            <a:endParaRPr lang="en-US" sz="4808" spc="96" dirty="0">
              <a:solidFill>
                <a:srgbClr val="8C1817"/>
              </a:solidFill>
              <a:latin typeface="Roboto"/>
            </a:endParaRPr>
          </a:p>
          <a:p>
            <a:pPr marL="914400" indent="-914400">
              <a:lnSpc>
                <a:spcPts val="5770"/>
              </a:lnSpc>
              <a:buAutoNum type="arabicPeriod"/>
            </a:pPr>
            <a:r>
              <a:rPr lang="en-US" sz="4808" spc="96" dirty="0">
                <a:solidFill>
                  <a:srgbClr val="8C1817"/>
                </a:solidFill>
                <a:latin typeface="Roboto"/>
              </a:rPr>
              <a:t>Know (and love) your spiritual leaders, and let your spiritual leaders know (and love) you.</a:t>
            </a:r>
          </a:p>
          <a:p>
            <a:pPr marL="914400" indent="-914400">
              <a:lnSpc>
                <a:spcPts val="5770"/>
              </a:lnSpc>
              <a:buAutoNum type="arabicPeriod"/>
            </a:pPr>
            <a:endParaRPr lang="en-US" sz="4808" spc="96" dirty="0">
              <a:solidFill>
                <a:srgbClr val="8C1817"/>
              </a:solidFill>
              <a:latin typeface="Roboto"/>
            </a:endParaRPr>
          </a:p>
          <a:p>
            <a:pPr marL="914400" indent="-914400">
              <a:lnSpc>
                <a:spcPts val="5770"/>
              </a:lnSpc>
              <a:buAutoNum type="arabicPeriod"/>
            </a:pPr>
            <a:r>
              <a:rPr lang="en-US" sz="4808" spc="96" dirty="0">
                <a:solidFill>
                  <a:srgbClr val="8C1817"/>
                </a:solidFill>
                <a:latin typeface="Roboto"/>
              </a:rPr>
              <a:t>Be humble when discerning what is true.</a:t>
            </a:r>
          </a:p>
        </p:txBody>
      </p:sp>
      <p:sp>
        <p:nvSpPr>
          <p:cNvPr id="3" name="AutoShape 3"/>
          <p:cNvSpPr/>
          <p:nvPr/>
        </p:nvSpPr>
        <p:spPr>
          <a:xfrm>
            <a:off x="1028700" y="2263401"/>
            <a:ext cx="16230600" cy="76200"/>
          </a:xfrm>
          <a:prstGeom prst="rect">
            <a:avLst/>
          </a:prstGeom>
          <a:solidFill>
            <a:srgbClr val="FFFAFA"/>
          </a:solidFill>
        </p:spPr>
      </p:sp>
      <p:sp>
        <p:nvSpPr>
          <p:cNvPr id="4" name="TextBox 4"/>
          <p:cNvSpPr txBox="1"/>
          <p:nvPr/>
        </p:nvSpPr>
        <p:spPr>
          <a:xfrm>
            <a:off x="1028700" y="952500"/>
            <a:ext cx="17259300" cy="1044067"/>
          </a:xfrm>
          <a:prstGeom prst="rect">
            <a:avLst/>
          </a:prstGeom>
        </p:spPr>
        <p:txBody>
          <a:bodyPr lIns="0" tIns="0" rIns="0" bIns="0" rtlCol="0" anchor="t">
            <a:spAutoFit/>
          </a:bodyPr>
          <a:lstStyle/>
          <a:p>
            <a:pPr>
              <a:lnSpc>
                <a:spcPts val="8383"/>
              </a:lnSpc>
            </a:pPr>
            <a:r>
              <a:rPr lang="en-US" sz="6399" spc="127" dirty="0">
                <a:solidFill>
                  <a:srgbClr val="8C1817"/>
                </a:solidFill>
                <a:latin typeface="Roboto Bold"/>
              </a:rPr>
              <a:t>Application Points for Our Context</a:t>
            </a:r>
          </a:p>
        </p:txBody>
      </p:sp>
      <p:pic>
        <p:nvPicPr>
          <p:cNvPr id="5" name="Picture 5"/>
          <p:cNvPicPr>
            <a:picLocks noChangeAspect="1"/>
          </p:cNvPicPr>
          <p:nvPr/>
        </p:nvPicPr>
        <p:blipFill>
          <a:blip r:embed="rId3"/>
          <a:srcRect l="34467" t="3020" r="32932" b="13736"/>
          <a:stretch>
            <a:fillRect/>
          </a:stretch>
        </p:blipFill>
        <p:spPr>
          <a:xfrm>
            <a:off x="16384254" y="7957829"/>
            <a:ext cx="716755" cy="1830259"/>
          </a:xfrm>
          <a:prstGeom prst="rect">
            <a:avLst/>
          </a:prstGeom>
        </p:spPr>
      </p:pic>
      <p:pic>
        <p:nvPicPr>
          <p:cNvPr id="6" name="Picture 6"/>
          <p:cNvPicPr>
            <a:picLocks noChangeAspect="1"/>
          </p:cNvPicPr>
          <p:nvPr/>
        </p:nvPicPr>
        <p:blipFill>
          <a:blip r:embed="rId4"/>
          <a:srcRect l="50000" t="9069" r="25327" b="15274"/>
          <a:stretch>
            <a:fillRect/>
          </a:stretch>
        </p:blipFill>
        <p:spPr>
          <a:xfrm>
            <a:off x="16251219" y="7740510"/>
            <a:ext cx="1008081" cy="2094308"/>
          </a:xfrm>
          <a:prstGeom prst="rect">
            <a:avLst/>
          </a:prstGeom>
        </p:spPr>
      </p:pic>
    </p:spTree>
    <p:extLst>
      <p:ext uri="{BB962C8B-B14F-4D97-AF65-F5344CB8AC3E}">
        <p14:creationId xmlns:p14="http://schemas.microsoft.com/office/powerpoint/2010/main" val="10207290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srcRect l="19617" t="14270" b="25442"/>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5638800" y="2719759"/>
            <a:ext cx="12068004" cy="4847481"/>
          </a:xfrm>
          <a:prstGeom prst="rect">
            <a:avLst/>
          </a:prstGeom>
        </p:spPr>
        <p:txBody>
          <a:bodyPr lIns="0" tIns="0" rIns="0" bIns="0" rtlCol="0" anchor="t">
            <a:spAutoFit/>
          </a:bodyPr>
          <a:lstStyle/>
          <a:p>
            <a:pPr algn="r">
              <a:lnSpc>
                <a:spcPts val="9600"/>
              </a:lnSpc>
            </a:pPr>
            <a:r>
              <a:rPr lang="en-US" sz="6000" dirty="0">
                <a:solidFill>
                  <a:srgbClr val="FFFFFF"/>
                </a:solidFill>
                <a:latin typeface="Frank Ruhl Libre Black Bold"/>
              </a:rPr>
              <a:t>God designed the Church to be interdependent, so we discern God’s truth together, alongside those we know and love.</a:t>
            </a:r>
          </a:p>
        </p:txBody>
      </p:sp>
      <p:pic>
        <p:nvPicPr>
          <p:cNvPr id="3" name="Picture 3"/>
          <p:cNvPicPr>
            <a:picLocks noChangeAspect="1"/>
          </p:cNvPicPr>
          <p:nvPr/>
        </p:nvPicPr>
        <p:blipFill>
          <a:blip r:embed="rId3"/>
          <a:srcRect l="35782" t="3020" r="62114" b="2218"/>
          <a:stretch>
            <a:fillRect/>
          </a:stretch>
        </p:blipFill>
        <p:spPr>
          <a:xfrm>
            <a:off x="2919037" y="258566"/>
            <a:ext cx="222332" cy="1001751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rcRect l="45661" t="9646" b="49598"/>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1047750" y="896109"/>
            <a:ext cx="15859398" cy="7792005"/>
          </a:xfrm>
          <a:prstGeom prst="rect">
            <a:avLst/>
          </a:prstGeom>
        </p:spPr>
        <p:txBody>
          <a:bodyPr lIns="0" tIns="0" rIns="0" bIns="0" rtlCol="0" anchor="t">
            <a:spAutoFit/>
          </a:bodyPr>
          <a:lstStyle/>
          <a:p>
            <a:pPr>
              <a:lnSpc>
                <a:spcPts val="6752"/>
              </a:lnSpc>
            </a:pPr>
            <a:r>
              <a:rPr lang="en-US" sz="5044" spc="45" dirty="0">
                <a:solidFill>
                  <a:srgbClr val="8C1817"/>
                </a:solidFill>
                <a:latin typeface="Roboto"/>
              </a:rPr>
              <a:t>   I rejoiced greatly to find some of your children walking in the truth, just as we were commanded by the Father. And now I ask you, dear lady—not as though I were writing you a new commandment, but the one we have had from the beginning—that we love one another. And this is love, that we walk according to his commandments; this is the commandment, just as you have heard from the beginning, so that you should walk in it.</a:t>
            </a:r>
          </a:p>
        </p:txBody>
      </p:sp>
      <p:sp>
        <p:nvSpPr>
          <p:cNvPr id="3" name="TextBox 3"/>
          <p:cNvSpPr txBox="1"/>
          <p:nvPr/>
        </p:nvSpPr>
        <p:spPr>
          <a:xfrm>
            <a:off x="1028700" y="9058340"/>
            <a:ext cx="14567502" cy="776478"/>
          </a:xfrm>
          <a:prstGeom prst="rect">
            <a:avLst/>
          </a:prstGeom>
        </p:spPr>
        <p:txBody>
          <a:bodyPr lIns="0" tIns="0" rIns="0" bIns="0" rtlCol="0" anchor="t">
            <a:spAutoFit/>
          </a:bodyPr>
          <a:lstStyle/>
          <a:p>
            <a:pPr>
              <a:lnSpc>
                <a:spcPts val="6426"/>
              </a:lnSpc>
            </a:pPr>
            <a:r>
              <a:rPr lang="en-US" sz="4200" spc="462" dirty="0">
                <a:solidFill>
                  <a:srgbClr val="107198"/>
                </a:solidFill>
                <a:latin typeface="Roboto Bold"/>
              </a:rPr>
              <a:t>II John 1:1-13</a:t>
            </a:r>
          </a:p>
        </p:txBody>
      </p:sp>
      <p:sp>
        <p:nvSpPr>
          <p:cNvPr id="4" name="AutoShape 4"/>
          <p:cNvSpPr/>
          <p:nvPr/>
        </p:nvSpPr>
        <p:spPr>
          <a:xfrm>
            <a:off x="1028700" y="8796774"/>
            <a:ext cx="4662291" cy="182680"/>
          </a:xfrm>
          <a:prstGeom prst="rect">
            <a:avLst/>
          </a:prstGeom>
          <a:solidFill>
            <a:srgbClr val="FFFAFA"/>
          </a:solidFill>
        </p:spPr>
      </p:sp>
      <p:pic>
        <p:nvPicPr>
          <p:cNvPr id="5" name="Picture 5"/>
          <p:cNvPicPr>
            <a:picLocks noChangeAspect="1"/>
          </p:cNvPicPr>
          <p:nvPr/>
        </p:nvPicPr>
        <p:blipFill>
          <a:blip r:embed="rId3"/>
          <a:srcRect l="34467" t="3020" r="32932" b="13736"/>
          <a:stretch>
            <a:fillRect/>
          </a:stretch>
        </p:blipFill>
        <p:spPr>
          <a:xfrm>
            <a:off x="16384254" y="7957829"/>
            <a:ext cx="716755" cy="1830259"/>
          </a:xfrm>
          <a:prstGeom prst="rect">
            <a:avLst/>
          </a:prstGeom>
        </p:spPr>
      </p:pic>
      <p:pic>
        <p:nvPicPr>
          <p:cNvPr id="6" name="Picture 6"/>
          <p:cNvPicPr>
            <a:picLocks noChangeAspect="1"/>
          </p:cNvPicPr>
          <p:nvPr/>
        </p:nvPicPr>
        <p:blipFill>
          <a:blip r:embed="rId4"/>
          <a:srcRect l="50000" t="9069" r="25327" b="15274"/>
          <a:stretch>
            <a:fillRect/>
          </a:stretch>
        </p:blipFill>
        <p:spPr>
          <a:xfrm>
            <a:off x="16251219" y="7740510"/>
            <a:ext cx="1008081" cy="2094308"/>
          </a:xfrm>
          <a:prstGeom prst="rect">
            <a:avLst/>
          </a:prstGeom>
        </p:spPr>
      </p:pic>
    </p:spTree>
    <p:extLst>
      <p:ext uri="{BB962C8B-B14F-4D97-AF65-F5344CB8AC3E}">
        <p14:creationId xmlns:p14="http://schemas.microsoft.com/office/powerpoint/2010/main" val="3563911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rcRect l="45661" t="9646" b="49598"/>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1241611" y="2301525"/>
            <a:ext cx="15859398" cy="4303871"/>
          </a:xfrm>
          <a:prstGeom prst="rect">
            <a:avLst/>
          </a:prstGeom>
        </p:spPr>
        <p:txBody>
          <a:bodyPr lIns="0" tIns="0" rIns="0" bIns="0" rtlCol="0" anchor="t">
            <a:spAutoFit/>
          </a:bodyPr>
          <a:lstStyle/>
          <a:p>
            <a:pPr>
              <a:lnSpc>
                <a:spcPts val="6752"/>
              </a:lnSpc>
            </a:pPr>
            <a:r>
              <a:rPr lang="en-US" sz="5044" spc="45" dirty="0">
                <a:solidFill>
                  <a:srgbClr val="8C1817"/>
                </a:solidFill>
                <a:latin typeface="Roboto"/>
              </a:rPr>
              <a:t>   For many deceivers have gone out into the world, those who do not confess the coming of Jesus Christ in the flesh. Such a one is the deceiver and the antichrist. Watch yourselves, so that you may not lose what we have worked for, but may win a full reward. </a:t>
            </a:r>
          </a:p>
        </p:txBody>
      </p:sp>
      <p:sp>
        <p:nvSpPr>
          <p:cNvPr id="3" name="TextBox 3"/>
          <p:cNvSpPr txBox="1"/>
          <p:nvPr/>
        </p:nvSpPr>
        <p:spPr>
          <a:xfrm>
            <a:off x="1028700" y="9058340"/>
            <a:ext cx="14567502" cy="776478"/>
          </a:xfrm>
          <a:prstGeom prst="rect">
            <a:avLst/>
          </a:prstGeom>
        </p:spPr>
        <p:txBody>
          <a:bodyPr lIns="0" tIns="0" rIns="0" bIns="0" rtlCol="0" anchor="t">
            <a:spAutoFit/>
          </a:bodyPr>
          <a:lstStyle/>
          <a:p>
            <a:pPr>
              <a:lnSpc>
                <a:spcPts val="6426"/>
              </a:lnSpc>
            </a:pPr>
            <a:r>
              <a:rPr lang="en-US" sz="4200" spc="462" dirty="0">
                <a:solidFill>
                  <a:srgbClr val="107198"/>
                </a:solidFill>
                <a:latin typeface="Roboto Bold"/>
              </a:rPr>
              <a:t>II John 1:1-13</a:t>
            </a:r>
          </a:p>
        </p:txBody>
      </p:sp>
      <p:sp>
        <p:nvSpPr>
          <p:cNvPr id="4" name="AutoShape 4"/>
          <p:cNvSpPr/>
          <p:nvPr/>
        </p:nvSpPr>
        <p:spPr>
          <a:xfrm>
            <a:off x="1028700" y="8796774"/>
            <a:ext cx="4662291" cy="182680"/>
          </a:xfrm>
          <a:prstGeom prst="rect">
            <a:avLst/>
          </a:prstGeom>
          <a:solidFill>
            <a:srgbClr val="FFFAFA"/>
          </a:solidFill>
        </p:spPr>
      </p:sp>
      <p:pic>
        <p:nvPicPr>
          <p:cNvPr id="5" name="Picture 5"/>
          <p:cNvPicPr>
            <a:picLocks noChangeAspect="1"/>
          </p:cNvPicPr>
          <p:nvPr/>
        </p:nvPicPr>
        <p:blipFill>
          <a:blip r:embed="rId3"/>
          <a:srcRect l="34467" t="3020" r="32932" b="13736"/>
          <a:stretch>
            <a:fillRect/>
          </a:stretch>
        </p:blipFill>
        <p:spPr>
          <a:xfrm>
            <a:off x="16384254" y="7957829"/>
            <a:ext cx="716755" cy="1830259"/>
          </a:xfrm>
          <a:prstGeom prst="rect">
            <a:avLst/>
          </a:prstGeom>
        </p:spPr>
      </p:pic>
      <p:pic>
        <p:nvPicPr>
          <p:cNvPr id="6" name="Picture 6"/>
          <p:cNvPicPr>
            <a:picLocks noChangeAspect="1"/>
          </p:cNvPicPr>
          <p:nvPr/>
        </p:nvPicPr>
        <p:blipFill>
          <a:blip r:embed="rId4"/>
          <a:srcRect l="50000" t="9069" r="25327" b="15274"/>
          <a:stretch>
            <a:fillRect/>
          </a:stretch>
        </p:blipFill>
        <p:spPr>
          <a:xfrm>
            <a:off x="16251219" y="7740510"/>
            <a:ext cx="1008081" cy="2094308"/>
          </a:xfrm>
          <a:prstGeom prst="rect">
            <a:avLst/>
          </a:prstGeom>
        </p:spPr>
      </p:pic>
    </p:spTree>
    <p:extLst>
      <p:ext uri="{BB962C8B-B14F-4D97-AF65-F5344CB8AC3E}">
        <p14:creationId xmlns:p14="http://schemas.microsoft.com/office/powerpoint/2010/main" val="1088432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rcRect l="45661" t="9646" b="49598"/>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1214301" y="1485900"/>
            <a:ext cx="15859398" cy="6047938"/>
          </a:xfrm>
          <a:prstGeom prst="rect">
            <a:avLst/>
          </a:prstGeom>
        </p:spPr>
        <p:txBody>
          <a:bodyPr lIns="0" tIns="0" rIns="0" bIns="0" rtlCol="0" anchor="t">
            <a:spAutoFit/>
          </a:bodyPr>
          <a:lstStyle/>
          <a:p>
            <a:pPr>
              <a:lnSpc>
                <a:spcPts val="6752"/>
              </a:lnSpc>
            </a:pPr>
            <a:r>
              <a:rPr lang="en-US" sz="5044" spc="45" dirty="0">
                <a:solidFill>
                  <a:srgbClr val="8C1817"/>
                </a:solidFill>
                <a:latin typeface="Roboto"/>
              </a:rPr>
              <a:t>   Everyone who goes on ahead and does not abide in the teaching of Christ, does not have God. Whoever abides in the teaching has both the Father and the Son. If anyone comes to you and does not bring this teaching, do not receive him into your house or give him any greeting, for whoever greets him takes part in his wicked works</a:t>
            </a:r>
          </a:p>
        </p:txBody>
      </p:sp>
      <p:sp>
        <p:nvSpPr>
          <p:cNvPr id="3" name="TextBox 3"/>
          <p:cNvSpPr txBox="1"/>
          <p:nvPr/>
        </p:nvSpPr>
        <p:spPr>
          <a:xfrm>
            <a:off x="1028700" y="9058340"/>
            <a:ext cx="14567502" cy="776478"/>
          </a:xfrm>
          <a:prstGeom prst="rect">
            <a:avLst/>
          </a:prstGeom>
        </p:spPr>
        <p:txBody>
          <a:bodyPr lIns="0" tIns="0" rIns="0" bIns="0" rtlCol="0" anchor="t">
            <a:spAutoFit/>
          </a:bodyPr>
          <a:lstStyle/>
          <a:p>
            <a:pPr>
              <a:lnSpc>
                <a:spcPts val="6426"/>
              </a:lnSpc>
            </a:pPr>
            <a:r>
              <a:rPr lang="en-US" sz="4200" spc="462" dirty="0">
                <a:solidFill>
                  <a:srgbClr val="107198"/>
                </a:solidFill>
                <a:latin typeface="Roboto Bold"/>
              </a:rPr>
              <a:t>II John 1:1-13</a:t>
            </a:r>
          </a:p>
        </p:txBody>
      </p:sp>
      <p:sp>
        <p:nvSpPr>
          <p:cNvPr id="4" name="AutoShape 4"/>
          <p:cNvSpPr/>
          <p:nvPr/>
        </p:nvSpPr>
        <p:spPr>
          <a:xfrm>
            <a:off x="1028700" y="8796774"/>
            <a:ext cx="4662291" cy="182680"/>
          </a:xfrm>
          <a:prstGeom prst="rect">
            <a:avLst/>
          </a:prstGeom>
          <a:solidFill>
            <a:srgbClr val="FFFAFA"/>
          </a:solidFill>
        </p:spPr>
      </p:sp>
      <p:pic>
        <p:nvPicPr>
          <p:cNvPr id="5" name="Picture 5"/>
          <p:cNvPicPr>
            <a:picLocks noChangeAspect="1"/>
          </p:cNvPicPr>
          <p:nvPr/>
        </p:nvPicPr>
        <p:blipFill>
          <a:blip r:embed="rId3"/>
          <a:srcRect l="34467" t="3020" r="32932" b="13736"/>
          <a:stretch>
            <a:fillRect/>
          </a:stretch>
        </p:blipFill>
        <p:spPr>
          <a:xfrm>
            <a:off x="16384254" y="7957829"/>
            <a:ext cx="716755" cy="1830259"/>
          </a:xfrm>
          <a:prstGeom prst="rect">
            <a:avLst/>
          </a:prstGeom>
        </p:spPr>
      </p:pic>
      <p:pic>
        <p:nvPicPr>
          <p:cNvPr id="6" name="Picture 6"/>
          <p:cNvPicPr>
            <a:picLocks noChangeAspect="1"/>
          </p:cNvPicPr>
          <p:nvPr/>
        </p:nvPicPr>
        <p:blipFill>
          <a:blip r:embed="rId4"/>
          <a:srcRect l="50000" t="9069" r="25327" b="15274"/>
          <a:stretch>
            <a:fillRect/>
          </a:stretch>
        </p:blipFill>
        <p:spPr>
          <a:xfrm>
            <a:off x="16251219" y="7740510"/>
            <a:ext cx="1008081" cy="2094308"/>
          </a:xfrm>
          <a:prstGeom prst="rect">
            <a:avLst/>
          </a:prstGeom>
        </p:spPr>
      </p:pic>
    </p:spTree>
    <p:extLst>
      <p:ext uri="{BB962C8B-B14F-4D97-AF65-F5344CB8AC3E}">
        <p14:creationId xmlns:p14="http://schemas.microsoft.com/office/powerpoint/2010/main" val="2585118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rcRect l="45661" t="9646" b="49598"/>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1371327" y="2301525"/>
            <a:ext cx="15859398" cy="4303871"/>
          </a:xfrm>
          <a:prstGeom prst="rect">
            <a:avLst/>
          </a:prstGeom>
        </p:spPr>
        <p:txBody>
          <a:bodyPr lIns="0" tIns="0" rIns="0" bIns="0" rtlCol="0" anchor="t">
            <a:spAutoFit/>
          </a:bodyPr>
          <a:lstStyle/>
          <a:p>
            <a:pPr>
              <a:lnSpc>
                <a:spcPts val="6752"/>
              </a:lnSpc>
            </a:pPr>
            <a:r>
              <a:rPr lang="en-US" sz="5044" spc="45" dirty="0">
                <a:solidFill>
                  <a:srgbClr val="8C1817"/>
                </a:solidFill>
                <a:latin typeface="Roboto"/>
              </a:rPr>
              <a:t>   Though I have much to write to you, I would rather not use paper and ink. Instead, I hope to come to you and talk face to face, so that our joy may be complete.</a:t>
            </a:r>
          </a:p>
          <a:p>
            <a:pPr>
              <a:lnSpc>
                <a:spcPts val="6752"/>
              </a:lnSpc>
            </a:pPr>
            <a:endParaRPr lang="en-US" sz="5044" spc="45" dirty="0">
              <a:solidFill>
                <a:srgbClr val="8C1817"/>
              </a:solidFill>
              <a:latin typeface="Roboto"/>
            </a:endParaRPr>
          </a:p>
          <a:p>
            <a:pPr>
              <a:lnSpc>
                <a:spcPts val="6752"/>
              </a:lnSpc>
            </a:pPr>
            <a:r>
              <a:rPr lang="en-US" sz="5044" spc="45" dirty="0">
                <a:solidFill>
                  <a:srgbClr val="8C1817"/>
                </a:solidFill>
                <a:latin typeface="Roboto"/>
              </a:rPr>
              <a:t>   The children of your elect sister greet you.</a:t>
            </a:r>
          </a:p>
        </p:txBody>
      </p:sp>
      <p:sp>
        <p:nvSpPr>
          <p:cNvPr id="3" name="TextBox 3"/>
          <p:cNvSpPr txBox="1"/>
          <p:nvPr/>
        </p:nvSpPr>
        <p:spPr>
          <a:xfrm>
            <a:off x="1028700" y="9058340"/>
            <a:ext cx="14567502" cy="776478"/>
          </a:xfrm>
          <a:prstGeom prst="rect">
            <a:avLst/>
          </a:prstGeom>
        </p:spPr>
        <p:txBody>
          <a:bodyPr lIns="0" tIns="0" rIns="0" bIns="0" rtlCol="0" anchor="t">
            <a:spAutoFit/>
          </a:bodyPr>
          <a:lstStyle/>
          <a:p>
            <a:pPr>
              <a:lnSpc>
                <a:spcPts val="6426"/>
              </a:lnSpc>
            </a:pPr>
            <a:r>
              <a:rPr lang="en-US" sz="4200" spc="462" dirty="0">
                <a:solidFill>
                  <a:srgbClr val="107198"/>
                </a:solidFill>
                <a:latin typeface="Roboto Bold"/>
              </a:rPr>
              <a:t>II John 1:1-13</a:t>
            </a:r>
          </a:p>
        </p:txBody>
      </p:sp>
      <p:sp>
        <p:nvSpPr>
          <p:cNvPr id="4" name="AutoShape 4"/>
          <p:cNvSpPr/>
          <p:nvPr/>
        </p:nvSpPr>
        <p:spPr>
          <a:xfrm>
            <a:off x="1028700" y="8796774"/>
            <a:ext cx="4662291" cy="182680"/>
          </a:xfrm>
          <a:prstGeom prst="rect">
            <a:avLst/>
          </a:prstGeom>
          <a:solidFill>
            <a:srgbClr val="FFFAFA"/>
          </a:solidFill>
        </p:spPr>
      </p:sp>
      <p:pic>
        <p:nvPicPr>
          <p:cNvPr id="5" name="Picture 5"/>
          <p:cNvPicPr>
            <a:picLocks noChangeAspect="1"/>
          </p:cNvPicPr>
          <p:nvPr/>
        </p:nvPicPr>
        <p:blipFill>
          <a:blip r:embed="rId3"/>
          <a:srcRect l="34467" t="3020" r="32932" b="13736"/>
          <a:stretch>
            <a:fillRect/>
          </a:stretch>
        </p:blipFill>
        <p:spPr>
          <a:xfrm>
            <a:off x="16384254" y="7957829"/>
            <a:ext cx="716755" cy="1830259"/>
          </a:xfrm>
          <a:prstGeom prst="rect">
            <a:avLst/>
          </a:prstGeom>
        </p:spPr>
      </p:pic>
      <p:pic>
        <p:nvPicPr>
          <p:cNvPr id="6" name="Picture 6"/>
          <p:cNvPicPr>
            <a:picLocks noChangeAspect="1"/>
          </p:cNvPicPr>
          <p:nvPr/>
        </p:nvPicPr>
        <p:blipFill>
          <a:blip r:embed="rId4"/>
          <a:srcRect l="50000" t="9069" r="25327" b="15274"/>
          <a:stretch>
            <a:fillRect/>
          </a:stretch>
        </p:blipFill>
        <p:spPr>
          <a:xfrm>
            <a:off x="16251219" y="7740510"/>
            <a:ext cx="1008081" cy="2094308"/>
          </a:xfrm>
          <a:prstGeom prst="rect">
            <a:avLst/>
          </a:prstGeom>
        </p:spPr>
      </p:pic>
    </p:spTree>
    <p:extLst>
      <p:ext uri="{BB962C8B-B14F-4D97-AF65-F5344CB8AC3E}">
        <p14:creationId xmlns:p14="http://schemas.microsoft.com/office/powerpoint/2010/main" val="976226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rcRect l="19617" t="14270" b="25442"/>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1295400" y="3314700"/>
            <a:ext cx="16573500" cy="1413849"/>
          </a:xfrm>
          <a:prstGeom prst="rect">
            <a:avLst/>
          </a:prstGeom>
        </p:spPr>
        <p:txBody>
          <a:bodyPr wrap="square" lIns="0" tIns="0" rIns="0" bIns="0" rtlCol="0" anchor="t">
            <a:spAutoFit/>
          </a:bodyPr>
          <a:lstStyle/>
          <a:p>
            <a:pPr algn="r">
              <a:lnSpc>
                <a:spcPts val="11519"/>
              </a:lnSpc>
            </a:pPr>
            <a:r>
              <a:rPr lang="en-US" sz="8000" dirty="0">
                <a:solidFill>
                  <a:srgbClr val="FFFFFF"/>
                </a:solidFill>
                <a:latin typeface="Frank Ruhl Libre Black Bold"/>
              </a:rPr>
              <a:t>A Discerning Community</a:t>
            </a:r>
          </a:p>
        </p:txBody>
      </p:sp>
      <p:sp>
        <p:nvSpPr>
          <p:cNvPr id="3" name="TextBox 3"/>
          <p:cNvSpPr txBox="1"/>
          <p:nvPr/>
        </p:nvSpPr>
        <p:spPr>
          <a:xfrm>
            <a:off x="8380173" y="5076825"/>
            <a:ext cx="9336327" cy="795089"/>
          </a:xfrm>
          <a:prstGeom prst="rect">
            <a:avLst/>
          </a:prstGeom>
        </p:spPr>
        <p:txBody>
          <a:bodyPr lIns="0" tIns="0" rIns="0" bIns="0" rtlCol="0" anchor="t">
            <a:spAutoFit/>
          </a:bodyPr>
          <a:lstStyle/>
          <a:p>
            <a:pPr algn="r">
              <a:lnSpc>
                <a:spcPts val="6229"/>
              </a:lnSpc>
            </a:pPr>
            <a:r>
              <a:rPr lang="en-US" sz="5989" dirty="0">
                <a:solidFill>
                  <a:srgbClr val="8C1817"/>
                </a:solidFill>
                <a:latin typeface="Bebas Neue"/>
              </a:rPr>
              <a:t>2 John 1:7-13</a:t>
            </a:r>
          </a:p>
        </p:txBody>
      </p:sp>
      <p:pic>
        <p:nvPicPr>
          <p:cNvPr id="4" name="Picture 4"/>
          <p:cNvPicPr>
            <a:picLocks noChangeAspect="1"/>
          </p:cNvPicPr>
          <p:nvPr/>
        </p:nvPicPr>
        <p:blipFill>
          <a:blip r:embed="rId3"/>
          <a:srcRect/>
          <a:stretch>
            <a:fillRect/>
          </a:stretch>
        </p:blipFill>
        <p:spPr>
          <a:xfrm>
            <a:off x="12819408" y="8050143"/>
            <a:ext cx="4897092" cy="1671541"/>
          </a:xfrm>
          <a:prstGeom prst="rect">
            <a:avLst/>
          </a:prstGeom>
        </p:spPr>
      </p:pic>
      <p:pic>
        <p:nvPicPr>
          <p:cNvPr id="5" name="Picture 5"/>
          <p:cNvPicPr>
            <a:picLocks noChangeAspect="1"/>
          </p:cNvPicPr>
          <p:nvPr/>
        </p:nvPicPr>
        <p:blipFill>
          <a:blip r:embed="rId4"/>
          <a:srcRect l="35782" t="3020" r="62114" b="2218"/>
          <a:stretch>
            <a:fillRect/>
          </a:stretch>
        </p:blipFill>
        <p:spPr>
          <a:xfrm>
            <a:off x="2919037" y="258566"/>
            <a:ext cx="222332" cy="1001751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rcRect l="45661" t="9646" b="49598"/>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1860249" y="2769524"/>
            <a:ext cx="14567502" cy="2930289"/>
          </a:xfrm>
          <a:prstGeom prst="rect">
            <a:avLst/>
          </a:prstGeom>
        </p:spPr>
        <p:txBody>
          <a:bodyPr lIns="0" tIns="0" rIns="0" bIns="0" rtlCol="0" anchor="t">
            <a:spAutoFit/>
          </a:bodyPr>
          <a:lstStyle/>
          <a:p>
            <a:pPr algn="ctr">
              <a:lnSpc>
                <a:spcPts val="12240"/>
              </a:lnSpc>
            </a:pPr>
            <a:r>
              <a:rPr lang="en-US" sz="6000" spc="880" dirty="0">
                <a:solidFill>
                  <a:srgbClr val="107198"/>
                </a:solidFill>
                <a:latin typeface="Roboto Bold"/>
              </a:rPr>
              <a:t>Love and truth are inseparable in the Body of Christ.</a:t>
            </a:r>
          </a:p>
        </p:txBody>
      </p:sp>
      <p:pic>
        <p:nvPicPr>
          <p:cNvPr id="3" name="Picture 3"/>
          <p:cNvPicPr>
            <a:picLocks noChangeAspect="1"/>
          </p:cNvPicPr>
          <p:nvPr/>
        </p:nvPicPr>
        <p:blipFill>
          <a:blip r:embed="rId3"/>
          <a:srcRect l="34467" t="3020" r="32932" b="13736"/>
          <a:stretch>
            <a:fillRect/>
          </a:stretch>
        </p:blipFill>
        <p:spPr>
          <a:xfrm>
            <a:off x="8720031" y="7765818"/>
            <a:ext cx="819077" cy="2091540"/>
          </a:xfrm>
          <a:prstGeom prst="rect">
            <a:avLst/>
          </a:prstGeom>
        </p:spPr>
      </p:pic>
      <p:pic>
        <p:nvPicPr>
          <p:cNvPr id="4" name="Picture 4"/>
          <p:cNvPicPr>
            <a:picLocks noChangeAspect="1"/>
          </p:cNvPicPr>
          <p:nvPr/>
        </p:nvPicPr>
        <p:blipFill>
          <a:blip r:embed="rId4"/>
          <a:srcRect l="50000" t="9069" r="25327" b="15274"/>
          <a:stretch>
            <a:fillRect/>
          </a:stretch>
        </p:blipFill>
        <p:spPr>
          <a:xfrm>
            <a:off x="8568005" y="7517476"/>
            <a:ext cx="1151991" cy="239328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rcRect l="45661" t="9646" b="49598"/>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1028700" y="3009900"/>
            <a:ext cx="15859398" cy="3431837"/>
          </a:xfrm>
          <a:prstGeom prst="rect">
            <a:avLst/>
          </a:prstGeom>
        </p:spPr>
        <p:txBody>
          <a:bodyPr lIns="0" tIns="0" rIns="0" bIns="0" rtlCol="0" anchor="t">
            <a:spAutoFit/>
          </a:bodyPr>
          <a:lstStyle/>
          <a:p>
            <a:pPr>
              <a:lnSpc>
                <a:spcPts val="6752"/>
              </a:lnSpc>
            </a:pPr>
            <a:r>
              <a:rPr lang="en-US" sz="5044" spc="45" dirty="0">
                <a:solidFill>
                  <a:srgbClr val="8C1817"/>
                </a:solidFill>
                <a:latin typeface="Roboto"/>
              </a:rPr>
              <a:t>For many deceivers have gone out into the world, those who do not confess the coming of Jesus Christ in the flesh. Such a one is the deceiver and the antichrist.</a:t>
            </a:r>
          </a:p>
        </p:txBody>
      </p:sp>
      <p:sp>
        <p:nvSpPr>
          <p:cNvPr id="3" name="TextBox 3"/>
          <p:cNvSpPr txBox="1"/>
          <p:nvPr/>
        </p:nvSpPr>
        <p:spPr>
          <a:xfrm>
            <a:off x="1028700" y="9058340"/>
            <a:ext cx="14567502" cy="776478"/>
          </a:xfrm>
          <a:prstGeom prst="rect">
            <a:avLst/>
          </a:prstGeom>
        </p:spPr>
        <p:txBody>
          <a:bodyPr lIns="0" tIns="0" rIns="0" bIns="0" rtlCol="0" anchor="t">
            <a:spAutoFit/>
          </a:bodyPr>
          <a:lstStyle/>
          <a:p>
            <a:pPr>
              <a:lnSpc>
                <a:spcPts val="6426"/>
              </a:lnSpc>
            </a:pPr>
            <a:r>
              <a:rPr lang="en-US" sz="4200" spc="462" dirty="0">
                <a:solidFill>
                  <a:srgbClr val="107198"/>
                </a:solidFill>
                <a:latin typeface="Roboto Bold"/>
              </a:rPr>
              <a:t>II John 1:7</a:t>
            </a:r>
          </a:p>
        </p:txBody>
      </p:sp>
      <p:sp>
        <p:nvSpPr>
          <p:cNvPr id="4" name="AutoShape 4"/>
          <p:cNvSpPr/>
          <p:nvPr/>
        </p:nvSpPr>
        <p:spPr>
          <a:xfrm>
            <a:off x="1028700" y="8796774"/>
            <a:ext cx="4662291" cy="182680"/>
          </a:xfrm>
          <a:prstGeom prst="rect">
            <a:avLst/>
          </a:prstGeom>
          <a:solidFill>
            <a:srgbClr val="FFFAFA"/>
          </a:solidFill>
        </p:spPr>
      </p:sp>
      <p:pic>
        <p:nvPicPr>
          <p:cNvPr id="5" name="Picture 5"/>
          <p:cNvPicPr>
            <a:picLocks noChangeAspect="1"/>
          </p:cNvPicPr>
          <p:nvPr/>
        </p:nvPicPr>
        <p:blipFill>
          <a:blip r:embed="rId3"/>
          <a:srcRect l="34467" t="3020" r="32932" b="13736"/>
          <a:stretch>
            <a:fillRect/>
          </a:stretch>
        </p:blipFill>
        <p:spPr>
          <a:xfrm>
            <a:off x="16384254" y="7957829"/>
            <a:ext cx="716755" cy="1830259"/>
          </a:xfrm>
          <a:prstGeom prst="rect">
            <a:avLst/>
          </a:prstGeom>
        </p:spPr>
      </p:pic>
      <p:pic>
        <p:nvPicPr>
          <p:cNvPr id="6" name="Picture 6"/>
          <p:cNvPicPr>
            <a:picLocks noChangeAspect="1"/>
          </p:cNvPicPr>
          <p:nvPr/>
        </p:nvPicPr>
        <p:blipFill>
          <a:blip r:embed="rId4"/>
          <a:srcRect l="50000" t="9069" r="25327" b="15274"/>
          <a:stretch>
            <a:fillRect/>
          </a:stretch>
        </p:blipFill>
        <p:spPr>
          <a:xfrm>
            <a:off x="16251219" y="7740510"/>
            <a:ext cx="1008081" cy="2094308"/>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TotalTime>
  <Words>857</Words>
  <Application>Microsoft Office PowerPoint</Application>
  <PresentationFormat>Custom</PresentationFormat>
  <Paragraphs>67</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Roboto Bold</vt:lpstr>
      <vt:lpstr>Frank Ruhl Libre Black Bold</vt:lpstr>
      <vt:lpstr>Calibri</vt:lpstr>
      <vt:lpstr>Arial</vt:lpstr>
      <vt:lpstr>Roboto</vt:lpstr>
      <vt:lpstr>Bebas Neue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Walking in Truth Template Slides</dc:title>
  <dc:creator>Karl Laptop</dc:creator>
  <cp:lastModifiedBy>Karl Dyrli</cp:lastModifiedBy>
  <cp:revision>5</cp:revision>
  <dcterms:created xsi:type="dcterms:W3CDTF">2006-08-16T00:00:00Z</dcterms:created>
  <dcterms:modified xsi:type="dcterms:W3CDTF">2021-09-04T18:11:15Z</dcterms:modified>
  <dc:identifier>DAEnmZDhjlk</dc:identifier>
</cp:coreProperties>
</file>