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63" r:id="rId4"/>
    <p:sldId id="372" r:id="rId5"/>
    <p:sldId id="373" r:id="rId6"/>
    <p:sldId id="264" r:id="rId7"/>
    <p:sldId id="265" r:id="rId8"/>
    <p:sldId id="374" r:id="rId9"/>
    <p:sldId id="369" r:id="rId10"/>
    <p:sldId id="375" r:id="rId11"/>
    <p:sldId id="376" r:id="rId12"/>
    <p:sldId id="361" r:id="rId13"/>
    <p:sldId id="378" r:id="rId14"/>
    <p:sldId id="379" r:id="rId15"/>
    <p:sldId id="353" r:id="rId16"/>
    <p:sldId id="380" r:id="rId17"/>
    <p:sldId id="381" r:id="rId18"/>
    <p:sldId id="377" r:id="rId19"/>
    <p:sldId id="382" r:id="rId20"/>
    <p:sldId id="383" r:id="rId21"/>
    <p:sldId id="384" r:id="rId22"/>
    <p:sldId id="385" r:id="rId23"/>
    <p:sldId id="386" r:id="rId24"/>
    <p:sldId id="368" r:id="rId25"/>
    <p:sldId id="387" r:id="rId26"/>
  </p:sldIdLst>
  <p:sldSz cx="18288000" cy="10287000"/>
  <p:notesSz cx="6950075" cy="9236075"/>
  <p:embeddedFontLst>
    <p:embeddedFont>
      <p:font typeface="Bebas Neue Bold"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59" autoAdjust="0"/>
    <p:restoredTop sz="94637" autoAdjust="0"/>
  </p:normalViewPr>
  <p:slideViewPr>
    <p:cSldViewPr>
      <p:cViewPr varScale="1">
        <p:scale>
          <a:sx n="46" d="100"/>
          <a:sy n="46" d="100"/>
        </p:scale>
        <p:origin x="28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455A4266-DCB7-4424-AD29-B85AD1874862}" type="datetimeFigureOut">
              <a:rPr lang="en-US" smtClean="0"/>
              <a:t>8/15/2021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EA2D3BA-FA4D-4575-9B09-1BE90AA276BF}" type="slidenum">
              <a:rPr lang="en-US" smtClean="0"/>
              <a:t>‹#›</a:t>
            </a:fld>
            <a:endParaRPr lang="en-US"/>
          </a:p>
        </p:txBody>
      </p:sp>
    </p:spTree>
    <p:extLst>
      <p:ext uri="{BB962C8B-B14F-4D97-AF65-F5344CB8AC3E}">
        <p14:creationId xmlns:p14="http://schemas.microsoft.com/office/powerpoint/2010/main" val="392979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12500" b="12500"/>
          <a:stretch>
            <a:fillRect/>
          </a:stretch>
        </a:blipFill>
        <a:effectLst/>
      </p:bgPr>
    </p:bg>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0D045ACC-A699-C542-A7BC-35929B193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2403727"/>
            <a:ext cx="14820900" cy="7100149"/>
          </a:xfrm>
          <a:prstGeom prst="rect">
            <a:avLst/>
          </a:prstGeom>
        </p:spPr>
        <p:txBody>
          <a:bodyPr wrap="square" lIns="0" tIns="0" rIns="0" bIns="0" rtlCol="0" anchor="t">
            <a:spAutoFit/>
          </a:bodyPr>
          <a:lstStyle/>
          <a:p>
            <a:pPr marL="685800" indent="-685800">
              <a:lnSpc>
                <a:spcPct val="200000"/>
              </a:lnSpc>
              <a:buFont typeface="Wingdings" panose="05000000000000000000" pitchFamily="2" charset="2"/>
              <a:buChar char="Ø"/>
            </a:pPr>
            <a:r>
              <a:rPr lang="en-US" sz="6000" spc="102" dirty="0">
                <a:solidFill>
                  <a:srgbClr val="FFFAFA"/>
                </a:solidFill>
                <a:latin typeface="Roboto Cn" pitchFamily="2" charset="0"/>
                <a:ea typeface="Roboto Cn" pitchFamily="2" charset="0"/>
              </a:rPr>
              <a:t> Emotion is bad</a:t>
            </a:r>
          </a:p>
          <a:p>
            <a:pPr marL="685800" indent="-685800">
              <a:lnSpc>
                <a:spcPct val="200000"/>
              </a:lnSpc>
              <a:buFont typeface="Wingdings" panose="05000000000000000000" pitchFamily="2" charset="2"/>
              <a:buChar char="Ø"/>
            </a:pPr>
            <a:r>
              <a:rPr lang="en-US" sz="6000" spc="102" dirty="0">
                <a:solidFill>
                  <a:srgbClr val="FFFAFA"/>
                </a:solidFill>
                <a:latin typeface="Roboto Cn" pitchFamily="2" charset="0"/>
                <a:ea typeface="Roboto Cn" pitchFamily="2" charset="0"/>
              </a:rPr>
              <a:t> Be less emotional</a:t>
            </a:r>
          </a:p>
          <a:p>
            <a:pPr marL="685800" indent="-685800">
              <a:lnSpc>
                <a:spcPct val="200000"/>
              </a:lnSpc>
              <a:buFont typeface="Wingdings" panose="05000000000000000000" pitchFamily="2" charset="2"/>
              <a:buChar char="Ø"/>
            </a:pPr>
            <a:r>
              <a:rPr lang="en-US" sz="6000" spc="102" dirty="0">
                <a:solidFill>
                  <a:srgbClr val="FFFAFA"/>
                </a:solidFill>
                <a:latin typeface="Roboto Cn" pitchFamily="2" charset="0"/>
                <a:ea typeface="Roboto Cn" pitchFamily="2" charset="0"/>
              </a:rPr>
              <a:t> Do not show emotion</a:t>
            </a:r>
          </a:p>
          <a:p>
            <a:pPr marL="685800" indent="-685800">
              <a:lnSpc>
                <a:spcPct val="200000"/>
              </a:lnSpc>
              <a:buFont typeface="Wingdings" panose="05000000000000000000" pitchFamily="2" charset="2"/>
              <a:buChar char="Ø"/>
            </a:pPr>
            <a:r>
              <a:rPr lang="en-US" sz="6000" spc="102" dirty="0">
                <a:solidFill>
                  <a:srgbClr val="FFFAFA"/>
                </a:solidFill>
                <a:latin typeface="Roboto Cn" pitchFamily="2" charset="0"/>
                <a:ea typeface="Roboto Cn" pitchFamily="2" charset="0"/>
              </a:rPr>
              <a:t> Avoid emotion whenever possible</a:t>
            </a: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42555" y="1176365"/>
            <a:ext cx="16878300" cy="1077218"/>
          </a:xfrm>
          <a:prstGeom prst="rect">
            <a:avLst/>
          </a:prstGeom>
        </p:spPr>
        <p:txBody>
          <a:bodyPr wrap="square" lIns="0" tIns="0" rIns="0" bIns="0" rtlCol="0" anchor="t">
            <a:spAutoFit/>
          </a:bodyPr>
          <a:lstStyle/>
          <a:p>
            <a:pPr>
              <a:lnSpc>
                <a:spcPts val="8383"/>
              </a:lnSpc>
            </a:pPr>
            <a:r>
              <a:rPr lang="en-US" sz="7200" b="1" spc="127" dirty="0">
                <a:solidFill>
                  <a:srgbClr val="FFFAFA"/>
                </a:solidFill>
                <a:latin typeface="Roboto Bold"/>
              </a:rPr>
              <a:t>What I am not saying:</a:t>
            </a: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a:lnSpc>
                <a:spcPts val="6426"/>
              </a:lnSpc>
            </a:pPr>
            <a:r>
              <a:rPr lang="en-US" sz="4200" spc="462" dirty="0">
                <a:solidFill>
                  <a:srgbClr val="FFFAFA"/>
                </a:solidFill>
                <a:latin typeface="Roboto Bold"/>
              </a:rPr>
              <a:t> </a:t>
            </a:r>
          </a:p>
        </p:txBody>
      </p:sp>
    </p:spTree>
    <p:extLst>
      <p:ext uri="{BB962C8B-B14F-4D97-AF65-F5344CB8AC3E}">
        <p14:creationId xmlns:p14="http://schemas.microsoft.com/office/powerpoint/2010/main" val="26568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2403727"/>
            <a:ext cx="14820900" cy="2031325"/>
          </a:xfrm>
          <a:prstGeom prst="rect">
            <a:avLst/>
          </a:prstGeom>
        </p:spPr>
        <p:txBody>
          <a:bodyPr wrap="square" lIns="0" tIns="0" rIns="0" bIns="0" rtlCol="0" anchor="t">
            <a:spAutoFit/>
          </a:bodyPr>
          <a:lstStyle/>
          <a:p>
            <a:pPr marL="685800" indent="-685800">
              <a:buFont typeface="Wingdings" panose="05000000000000000000" pitchFamily="2" charset="2"/>
              <a:buChar char="Ø"/>
            </a:pPr>
            <a:r>
              <a:rPr lang="en-US" sz="6000" spc="102" dirty="0">
                <a:solidFill>
                  <a:srgbClr val="FFFAFA"/>
                </a:solidFill>
                <a:latin typeface="Roboto Cn" pitchFamily="2" charset="0"/>
                <a:ea typeface="Roboto Cn" pitchFamily="2" charset="0"/>
              </a:rPr>
              <a:t> </a:t>
            </a:r>
            <a:r>
              <a:rPr lang="en-US" sz="6600" spc="102" dirty="0">
                <a:solidFill>
                  <a:srgbClr val="FFFAFA"/>
                </a:solidFill>
                <a:latin typeface="Roboto Cn" pitchFamily="2" charset="0"/>
                <a:ea typeface="Roboto Cn" pitchFamily="2" charset="0"/>
              </a:rPr>
              <a:t>Take every emotion/feeling captive and make it obedient to Christ.</a:t>
            </a:r>
            <a:endParaRPr lang="en-US" sz="6000" spc="102" dirty="0">
              <a:solidFill>
                <a:srgbClr val="FFFAFA"/>
              </a:solidFill>
              <a:latin typeface="Roboto Cn" pitchFamily="2" charset="0"/>
              <a:ea typeface="Roboto Cn" pitchFamily="2" charset="0"/>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42555" y="1176365"/>
            <a:ext cx="16878300" cy="1077218"/>
          </a:xfrm>
          <a:prstGeom prst="rect">
            <a:avLst/>
          </a:prstGeom>
        </p:spPr>
        <p:txBody>
          <a:bodyPr wrap="square" lIns="0" tIns="0" rIns="0" bIns="0" rtlCol="0" anchor="t">
            <a:spAutoFit/>
          </a:bodyPr>
          <a:lstStyle/>
          <a:p>
            <a:pPr>
              <a:lnSpc>
                <a:spcPts val="8383"/>
              </a:lnSpc>
            </a:pPr>
            <a:r>
              <a:rPr lang="en-US" sz="7200" b="1" spc="127" dirty="0">
                <a:solidFill>
                  <a:srgbClr val="FFFAFA"/>
                </a:solidFill>
                <a:latin typeface="Roboto Bold"/>
              </a:rPr>
              <a:t>What I am saying:</a:t>
            </a:r>
          </a:p>
        </p:txBody>
      </p:sp>
      <p:sp>
        <p:nvSpPr>
          <p:cNvPr id="7" name="TextBox 7"/>
          <p:cNvSpPr txBox="1"/>
          <p:nvPr/>
        </p:nvSpPr>
        <p:spPr>
          <a:xfrm>
            <a:off x="1256017" y="8780853"/>
            <a:ext cx="14567502" cy="776478"/>
          </a:xfrm>
          <a:prstGeom prst="rect">
            <a:avLst/>
          </a:prstGeom>
        </p:spPr>
        <p:txBody>
          <a:bodyPr lIns="0" tIns="0" rIns="0" bIns="0" rtlCol="0" anchor="t">
            <a:spAutoFit/>
          </a:bodyPr>
          <a:lstStyle/>
          <a:p>
            <a:pPr>
              <a:lnSpc>
                <a:spcPts val="6426"/>
              </a:lnSpc>
            </a:pPr>
            <a:r>
              <a:rPr lang="en-US" sz="4200" spc="462" dirty="0">
                <a:solidFill>
                  <a:srgbClr val="FFFAFA"/>
                </a:solidFill>
                <a:latin typeface="Roboto Bold"/>
              </a:rPr>
              <a:t> </a:t>
            </a:r>
            <a:r>
              <a:rPr lang="en-US" sz="4200" b="1" spc="462" dirty="0">
                <a:solidFill>
                  <a:srgbClr val="FFFAFA"/>
                </a:solidFill>
                <a:latin typeface="Roboto Bold"/>
              </a:rPr>
              <a:t>2 Corinthians 10:5</a:t>
            </a:r>
          </a:p>
        </p:txBody>
      </p:sp>
      <p:sp>
        <p:nvSpPr>
          <p:cNvPr id="8" name="TextBox 4">
            <a:extLst>
              <a:ext uri="{FF2B5EF4-FFF2-40B4-BE49-F238E27FC236}">
                <a16:creationId xmlns:a16="http://schemas.microsoft.com/office/drawing/2014/main" id="{3F1D5136-93BA-4AFB-9811-3E40D608052B}"/>
              </a:ext>
            </a:extLst>
          </p:cNvPr>
          <p:cNvSpPr txBox="1"/>
          <p:nvPr/>
        </p:nvSpPr>
        <p:spPr>
          <a:xfrm>
            <a:off x="1372050" y="6515100"/>
            <a:ext cx="14820900" cy="2215991"/>
          </a:xfrm>
          <a:prstGeom prst="rect">
            <a:avLst/>
          </a:prstGeom>
        </p:spPr>
        <p:txBody>
          <a:bodyPr wrap="square" lIns="0" tIns="0" rIns="0" bIns="0" rtlCol="0" anchor="t">
            <a:spAutoFit/>
          </a:bodyPr>
          <a:lstStyle/>
          <a:p>
            <a:r>
              <a:rPr lang="en-US" sz="4800" i="1" spc="102" dirty="0">
                <a:solidFill>
                  <a:srgbClr val="FFFAFA"/>
                </a:solidFill>
                <a:latin typeface="Roboto Cn" pitchFamily="2" charset="0"/>
                <a:ea typeface="Roboto Cn" pitchFamily="2" charset="0"/>
              </a:rPr>
              <a:t>We destroy arguments and every lofty opinion raised against the knowledge of God, and take every thought captive to obey Christ…</a:t>
            </a:r>
            <a:endParaRPr lang="en-US" sz="4400" i="1" spc="102" dirty="0">
              <a:solidFill>
                <a:srgbClr val="FFFAFA"/>
              </a:solidFill>
              <a:latin typeface="Roboto Cn" pitchFamily="2" charset="0"/>
              <a:ea typeface="Roboto Cn" pitchFamily="2" charset="0"/>
            </a:endParaRPr>
          </a:p>
        </p:txBody>
      </p:sp>
    </p:spTree>
    <p:extLst>
      <p:ext uri="{BB962C8B-B14F-4D97-AF65-F5344CB8AC3E}">
        <p14:creationId xmlns:p14="http://schemas.microsoft.com/office/powerpoint/2010/main" val="235091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3012476"/>
            <a:ext cx="13677900" cy="1564531"/>
          </a:xfrm>
          <a:prstGeom prst="rect">
            <a:avLst/>
          </a:prstGeom>
        </p:spPr>
        <p:txBody>
          <a:bodyPr wrap="square" lIns="0" tIns="0" rIns="0" bIns="0" rtlCol="0" anchor="t">
            <a:spAutoFit/>
          </a:bodyPr>
          <a:lstStyle/>
          <a:p>
            <a:pPr marL="914400" lvl="0" indent="-914400">
              <a:lnSpc>
                <a:spcPts val="6120"/>
              </a:lnSpc>
              <a:buFont typeface="+mj-lt"/>
              <a:buAutoNum type="arabicPeriod"/>
            </a:pPr>
            <a:r>
              <a:rPr lang="en-US" sz="5100" spc="102" dirty="0">
                <a:solidFill>
                  <a:srgbClr val="FFFAFA"/>
                </a:solidFill>
                <a:latin typeface="Roboto Cn" pitchFamily="2" charset="0"/>
                <a:ea typeface="Roboto Cn" pitchFamily="2" charset="0"/>
              </a:rPr>
              <a:t>People should not be asked/expected to control or suppress their emotions.</a:t>
            </a:r>
            <a:endParaRPr kumimoji="0" lang="en-US" sz="51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52500"/>
            <a:ext cx="17259300" cy="1044067"/>
          </a:xfrm>
          <a:prstGeom prst="rect">
            <a:avLst/>
          </a:prstGeom>
        </p:spPr>
        <p:txBody>
          <a:bodyPr wrap="square" lIns="0" tIns="0" rIns="0" bIns="0" rtlCol="0" anchor="t">
            <a:spAutoFit/>
          </a:bodyPr>
          <a:lstStyle/>
          <a:p>
            <a:pPr lvl="0">
              <a:lnSpc>
                <a:spcPts val="8383"/>
              </a:lnSpc>
              <a:defRPr/>
            </a:pPr>
            <a:r>
              <a:rPr lang="en-US" sz="6600" b="1" spc="127" dirty="0">
                <a:solidFill>
                  <a:srgbClr val="FFFAFA"/>
                </a:solidFill>
                <a:latin typeface="Roboto Bold"/>
              </a:rPr>
              <a:t>Directives of Post-Truth World</a:t>
            </a:r>
            <a:endParaRPr kumimoji="0" lang="en-US" sz="66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endParaRPr kumimoji="0" lang="en-US" sz="4200" b="1" i="0" u="none" strike="noStrike" kern="1200" cap="none" spc="462" normalizeH="0" baseline="0" noProof="0" dirty="0">
              <a:ln>
                <a:noFill/>
              </a:ln>
              <a:solidFill>
                <a:srgbClr val="FFFAFA"/>
              </a:solidFill>
              <a:effectLst/>
              <a:uLnTx/>
              <a:uFillTx/>
              <a:latin typeface="Roboto Bold"/>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3012476"/>
            <a:ext cx="13677900" cy="3924151"/>
          </a:xfrm>
          <a:prstGeom prst="rect">
            <a:avLst/>
          </a:prstGeom>
        </p:spPr>
        <p:txBody>
          <a:bodyPr wrap="square" lIns="0" tIns="0" rIns="0" bIns="0" rtlCol="0" anchor="t">
            <a:spAutoFit/>
          </a:bodyPr>
          <a:lstStyle/>
          <a:p>
            <a:pPr marL="914400" lvl="0" indent="-914400">
              <a:buFont typeface="+mj-lt"/>
              <a:buAutoNum type="arabicPeriod"/>
            </a:pPr>
            <a:r>
              <a:rPr lang="en-US" sz="5100" spc="102" dirty="0">
                <a:solidFill>
                  <a:srgbClr val="FFFAFA"/>
                </a:solidFill>
                <a:latin typeface="Roboto Cn" pitchFamily="2" charset="0"/>
                <a:ea typeface="Roboto Cn" pitchFamily="2" charset="0"/>
              </a:rPr>
              <a:t>People should not be asked to control or suppress their emotions.</a:t>
            </a:r>
          </a:p>
          <a:p>
            <a:pPr marL="914400" lvl="0" indent="-914400">
              <a:buFont typeface="+mj-lt"/>
              <a:buAutoNum type="arabicPeriod"/>
            </a:pPr>
            <a:endParaRPr lang="en-US" sz="5100" spc="102" dirty="0">
              <a:solidFill>
                <a:srgbClr val="FFFAFA"/>
              </a:solidFill>
              <a:latin typeface="Roboto Cn" pitchFamily="2" charset="0"/>
              <a:ea typeface="Roboto Cn" pitchFamily="2" charset="0"/>
            </a:endParaRPr>
          </a:p>
          <a:p>
            <a:pPr marL="914400" lvl="0" indent="-914400">
              <a:buFont typeface="+mj-lt"/>
              <a:buAutoNum type="arabicPeriod"/>
            </a:pPr>
            <a:r>
              <a:rPr lang="en-US" sz="5100" spc="102" dirty="0">
                <a:solidFill>
                  <a:srgbClr val="FFFAFA"/>
                </a:solidFill>
                <a:latin typeface="Roboto Cn" pitchFamily="2" charset="0"/>
                <a:ea typeface="Roboto Cn" pitchFamily="2" charset="0"/>
              </a:rPr>
              <a:t>Negative emotions are harmful and should always be avoided.</a:t>
            </a: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52500"/>
            <a:ext cx="17259300" cy="1044067"/>
          </a:xfrm>
          <a:prstGeom prst="rect">
            <a:avLst/>
          </a:prstGeom>
        </p:spPr>
        <p:txBody>
          <a:bodyPr lIns="0" tIns="0" rIns="0" bIns="0" rtlCol="0" anchor="t">
            <a:spAutoFit/>
          </a:bodyPr>
          <a:lstStyle/>
          <a:p>
            <a:pPr lvl="0">
              <a:lnSpc>
                <a:spcPts val="8383"/>
              </a:lnSpc>
              <a:defRPr/>
            </a:pPr>
            <a:r>
              <a:rPr lang="en-US" sz="6600" b="1" spc="127" dirty="0">
                <a:solidFill>
                  <a:srgbClr val="FFFAFA"/>
                </a:solidFill>
                <a:latin typeface="Roboto Bold"/>
              </a:rPr>
              <a:t>Directives of Post-Truth World</a:t>
            </a:r>
            <a:endParaRPr kumimoji="0" lang="en-US" sz="66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endParaRPr kumimoji="0" lang="en-US" sz="4200" b="1" i="0" u="none" strike="noStrike" kern="1200" cap="none" spc="462" normalizeH="0" baseline="0" noProof="0" dirty="0">
              <a:ln>
                <a:noFill/>
              </a:ln>
              <a:solidFill>
                <a:srgbClr val="FFFAFA"/>
              </a:solidFill>
              <a:effectLst/>
              <a:uLnTx/>
              <a:uFillTx/>
              <a:latin typeface="Roboto Bold"/>
              <a:ea typeface="+mn-ea"/>
              <a:cs typeface="+mn-cs"/>
            </a:endParaRPr>
          </a:p>
        </p:txBody>
      </p:sp>
    </p:spTree>
    <p:extLst>
      <p:ext uri="{BB962C8B-B14F-4D97-AF65-F5344CB8AC3E}">
        <p14:creationId xmlns:p14="http://schemas.microsoft.com/office/powerpoint/2010/main" val="241766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3012476"/>
            <a:ext cx="13677900" cy="6258123"/>
          </a:xfrm>
          <a:prstGeom prst="rect">
            <a:avLst/>
          </a:prstGeom>
        </p:spPr>
        <p:txBody>
          <a:bodyPr wrap="square" lIns="0" tIns="0" rIns="0" bIns="0" rtlCol="0" anchor="t">
            <a:spAutoFit/>
          </a:bodyPr>
          <a:lstStyle/>
          <a:p>
            <a:pPr marL="914400" lvl="0" indent="-914400">
              <a:lnSpc>
                <a:spcPts val="6120"/>
              </a:lnSpc>
              <a:buFont typeface="+mj-lt"/>
              <a:buAutoNum type="arabicPeriod"/>
            </a:pPr>
            <a:r>
              <a:rPr lang="en-US" sz="5100" spc="102" dirty="0">
                <a:solidFill>
                  <a:srgbClr val="FFFAFA"/>
                </a:solidFill>
                <a:latin typeface="Roboto Cn" pitchFamily="2" charset="0"/>
                <a:ea typeface="Roboto Cn" pitchFamily="2" charset="0"/>
              </a:rPr>
              <a:t>People should not be asked to control or suppress their emotions.</a:t>
            </a:r>
          </a:p>
          <a:p>
            <a:pPr marL="914400" lvl="0" indent="-914400">
              <a:lnSpc>
                <a:spcPts val="6120"/>
              </a:lnSpc>
              <a:buFont typeface="+mj-lt"/>
              <a:buAutoNum type="arabicPeriod"/>
            </a:pPr>
            <a:endParaRPr lang="en-US" sz="5100" spc="102" dirty="0">
              <a:solidFill>
                <a:srgbClr val="FFFAFA"/>
              </a:solidFill>
              <a:latin typeface="Roboto Cn" pitchFamily="2" charset="0"/>
              <a:ea typeface="Roboto Cn" pitchFamily="2" charset="0"/>
            </a:endParaRPr>
          </a:p>
          <a:p>
            <a:pPr marL="914400" lvl="0" indent="-914400">
              <a:lnSpc>
                <a:spcPts val="6120"/>
              </a:lnSpc>
              <a:buFont typeface="+mj-lt"/>
              <a:buAutoNum type="arabicPeriod"/>
            </a:pPr>
            <a:r>
              <a:rPr lang="en-US" sz="5100" spc="102" dirty="0">
                <a:solidFill>
                  <a:srgbClr val="FFFAFA"/>
                </a:solidFill>
                <a:latin typeface="Roboto Cn" pitchFamily="2" charset="0"/>
                <a:ea typeface="Roboto Cn" pitchFamily="2" charset="0"/>
              </a:rPr>
              <a:t>Negative emotions are harmful and should always be avoided.</a:t>
            </a:r>
          </a:p>
          <a:p>
            <a:pPr marL="914400" lvl="0" indent="-914400">
              <a:lnSpc>
                <a:spcPts val="6120"/>
              </a:lnSpc>
              <a:buFont typeface="+mj-lt"/>
              <a:buAutoNum type="arabicPeriod"/>
            </a:pPr>
            <a:endParaRPr lang="en-US" sz="5100" spc="102" dirty="0">
              <a:solidFill>
                <a:srgbClr val="FFFAFA"/>
              </a:solidFill>
              <a:latin typeface="Roboto Cn" pitchFamily="2" charset="0"/>
              <a:ea typeface="Roboto Cn" pitchFamily="2" charset="0"/>
            </a:endParaRPr>
          </a:p>
          <a:p>
            <a:pPr marL="914400" lvl="0" indent="-914400">
              <a:lnSpc>
                <a:spcPts val="6120"/>
              </a:lnSpc>
              <a:buFont typeface="+mj-lt"/>
              <a:buAutoNum type="arabicPeriod"/>
            </a:pPr>
            <a:r>
              <a:rPr lang="en-US" sz="5100" spc="102" dirty="0">
                <a:solidFill>
                  <a:srgbClr val="FFFAFA"/>
                </a:solidFill>
                <a:latin typeface="Roboto Cn" pitchFamily="2" charset="0"/>
                <a:ea typeface="Roboto Cn" pitchFamily="2" charset="0"/>
              </a:rPr>
              <a:t>Reality (truth) must be changed to protect ourselves from emotional trauma.</a:t>
            </a:r>
            <a:endParaRPr kumimoji="0" lang="en-US" sz="51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52500"/>
            <a:ext cx="17259300" cy="1044067"/>
          </a:xfrm>
          <a:prstGeom prst="rect">
            <a:avLst/>
          </a:prstGeom>
        </p:spPr>
        <p:txBody>
          <a:bodyPr lIns="0" tIns="0" rIns="0" bIns="0" rtlCol="0" anchor="t">
            <a:spAutoFit/>
          </a:bodyPr>
          <a:lstStyle/>
          <a:p>
            <a:pPr lvl="0">
              <a:lnSpc>
                <a:spcPts val="8383"/>
              </a:lnSpc>
              <a:defRPr/>
            </a:pPr>
            <a:r>
              <a:rPr lang="en-US" sz="6600" b="1" spc="127" dirty="0">
                <a:solidFill>
                  <a:srgbClr val="FFFAFA"/>
                </a:solidFill>
                <a:latin typeface="Roboto Bold"/>
              </a:rPr>
              <a:t>Directives of Post-Truth World</a:t>
            </a:r>
            <a:endParaRPr kumimoji="0" lang="en-US" sz="66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endParaRPr kumimoji="0" lang="en-US" sz="4200" b="1" i="0" u="none" strike="noStrike" kern="1200" cap="none" spc="462" normalizeH="0" baseline="0" noProof="0" dirty="0">
              <a:ln>
                <a:noFill/>
              </a:ln>
              <a:solidFill>
                <a:srgbClr val="FFFAFA"/>
              </a:solidFill>
              <a:effectLst/>
              <a:uLnTx/>
              <a:uFillTx/>
              <a:latin typeface="Roboto Bold"/>
              <a:ea typeface="+mn-ea"/>
              <a:cs typeface="+mn-cs"/>
            </a:endParaRPr>
          </a:p>
        </p:txBody>
      </p:sp>
    </p:spTree>
    <p:extLst>
      <p:ext uri="{BB962C8B-B14F-4D97-AF65-F5344CB8AC3E}">
        <p14:creationId xmlns:p14="http://schemas.microsoft.com/office/powerpoint/2010/main" val="153727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2403727"/>
            <a:ext cx="14820900" cy="3983911"/>
          </a:xfrm>
          <a:prstGeom prst="rect">
            <a:avLst/>
          </a:prstGeom>
        </p:spPr>
        <p:txBody>
          <a:bodyPr wrap="square" lIns="0" tIns="0" rIns="0" bIns="0" rtlCol="0" anchor="t">
            <a:spAutoFit/>
          </a:bodyPr>
          <a:lstStyle/>
          <a:p>
            <a:pPr marL="685800" indent="-685800">
              <a:lnSpc>
                <a:spcPct val="150000"/>
              </a:lnSpc>
              <a:buFont typeface="Wingdings" panose="05000000000000000000" pitchFamily="2" charset="2"/>
              <a:buChar char="Ø"/>
            </a:pPr>
            <a:r>
              <a:rPr lang="en-US" sz="6000" spc="102" dirty="0">
                <a:solidFill>
                  <a:srgbClr val="FFFAFA"/>
                </a:solidFill>
                <a:latin typeface="Roboto Cn" pitchFamily="2" charset="0"/>
                <a:ea typeface="Roboto Cn" pitchFamily="2" charset="0"/>
              </a:rPr>
              <a:t>“just be true to yourself” </a:t>
            </a:r>
          </a:p>
          <a:p>
            <a:pPr marL="685800" indent="-685800">
              <a:lnSpc>
                <a:spcPct val="150000"/>
              </a:lnSpc>
              <a:buFont typeface="Wingdings" panose="05000000000000000000" pitchFamily="2" charset="2"/>
              <a:buChar char="Ø"/>
            </a:pPr>
            <a:r>
              <a:rPr lang="en-US" sz="6000" spc="102" dirty="0">
                <a:solidFill>
                  <a:srgbClr val="FFFAFA"/>
                </a:solidFill>
                <a:latin typeface="Roboto Cn" pitchFamily="2" charset="0"/>
                <a:ea typeface="Roboto Cn" pitchFamily="2" charset="0"/>
              </a:rPr>
              <a:t>“triggered”</a:t>
            </a:r>
          </a:p>
          <a:p>
            <a:pPr marL="685800" indent="-685800">
              <a:lnSpc>
                <a:spcPct val="150000"/>
              </a:lnSpc>
              <a:buFont typeface="Wingdings" panose="05000000000000000000" pitchFamily="2" charset="2"/>
              <a:buChar char="Ø"/>
            </a:pPr>
            <a:r>
              <a:rPr lang="en-US" sz="6000" spc="102" dirty="0">
                <a:solidFill>
                  <a:srgbClr val="FFFAFA"/>
                </a:solidFill>
                <a:latin typeface="Roboto Cn" pitchFamily="2" charset="0"/>
                <a:ea typeface="Roboto Cn" pitchFamily="2" charset="0"/>
              </a:rPr>
              <a:t>“I’m offended/hurt” </a:t>
            </a:r>
            <a:endParaRPr lang="en-US" sz="5100" spc="102" dirty="0">
              <a:solidFill>
                <a:srgbClr val="FFFAFA"/>
              </a:solidFill>
              <a:latin typeface="Roboto Cn" pitchFamily="2" charset="0"/>
              <a:ea typeface="Roboto Cn" pitchFamily="2" charset="0"/>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600" b="1" spc="127" dirty="0">
                <a:solidFill>
                  <a:srgbClr val="FFFAFA"/>
                </a:solidFill>
                <a:latin typeface="Roboto Bold"/>
              </a:rPr>
              <a:t>The Language of Emotionalism</a:t>
            </a: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a:lnSpc>
                <a:spcPts val="6426"/>
              </a:lnSpc>
            </a:pPr>
            <a:r>
              <a:rPr lang="en-US" sz="4200" spc="462" dirty="0">
                <a:solidFill>
                  <a:srgbClr val="FFFAFA"/>
                </a:solidFill>
                <a:latin typeface="Roboto Bold"/>
              </a:rPr>
              <a:t> </a:t>
            </a:r>
          </a:p>
        </p:txBody>
      </p:sp>
    </p:spTree>
    <p:extLst>
      <p:ext uri="{BB962C8B-B14F-4D97-AF65-F5344CB8AC3E}">
        <p14:creationId xmlns:p14="http://schemas.microsoft.com/office/powerpoint/2010/main" val="211268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3012476"/>
            <a:ext cx="13677900" cy="2167260"/>
          </a:xfrm>
          <a:prstGeom prst="rect">
            <a:avLst/>
          </a:prstGeom>
        </p:spPr>
        <p:txBody>
          <a:bodyPr wrap="square" lIns="0" tIns="0" rIns="0" bIns="0" rtlCol="0" anchor="t">
            <a:spAutoFit/>
          </a:bodyPr>
          <a:lstStyle/>
          <a:p>
            <a:pPr marL="914400" lvl="0" indent="-914400">
              <a:lnSpc>
                <a:spcPct val="150000"/>
              </a:lnSpc>
              <a:buFont typeface="+mj-lt"/>
              <a:buAutoNum type="arabicPeriod"/>
            </a:pPr>
            <a:r>
              <a:rPr lang="en-US" sz="6000" spc="102" dirty="0">
                <a:solidFill>
                  <a:srgbClr val="FFFAFA"/>
                </a:solidFill>
                <a:latin typeface="Roboto Cn" pitchFamily="2" charset="0"/>
                <a:ea typeface="Roboto Cn" pitchFamily="2" charset="0"/>
              </a:rPr>
              <a:t>I feel it so it must be true. </a:t>
            </a:r>
          </a:p>
          <a:p>
            <a:pPr marL="914400" lvl="0" indent="-914400">
              <a:lnSpc>
                <a:spcPts val="6120"/>
              </a:lnSpc>
              <a:buFont typeface="+mj-lt"/>
              <a:buAutoNum type="arabicPeriod"/>
            </a:pPr>
            <a:endParaRPr kumimoji="0" lang="en-US" sz="51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52500"/>
            <a:ext cx="17259300" cy="1077218"/>
          </a:xfrm>
          <a:prstGeom prst="rect">
            <a:avLst/>
          </a:prstGeom>
        </p:spPr>
        <p:txBody>
          <a:bodyPr lIns="0" tIns="0" rIns="0" bIns="0" rtlCol="0" anchor="t">
            <a:spAutoFit/>
          </a:bodyPr>
          <a:lstStyle/>
          <a:p>
            <a:pPr lvl="0">
              <a:lnSpc>
                <a:spcPts val="8383"/>
              </a:lnSpc>
              <a:defRPr/>
            </a:pPr>
            <a:r>
              <a:rPr lang="en-US" sz="7200" b="1" spc="127" dirty="0">
                <a:solidFill>
                  <a:srgbClr val="FFFAFA"/>
                </a:solidFill>
                <a:latin typeface="Roboto Bold"/>
              </a:rPr>
              <a:t>The Deception of Emotionalism</a:t>
            </a:r>
            <a:endParaRPr kumimoji="0" lang="en-US" sz="72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endParaRPr kumimoji="0" lang="en-US" sz="4200" b="1" i="0" u="none" strike="noStrike" kern="1200" cap="none" spc="462" normalizeH="0" baseline="0" noProof="0" dirty="0">
              <a:ln>
                <a:noFill/>
              </a:ln>
              <a:solidFill>
                <a:srgbClr val="FFFAFA"/>
              </a:solidFill>
              <a:effectLst/>
              <a:uLnTx/>
              <a:uFillTx/>
              <a:latin typeface="Roboto Bold"/>
              <a:ea typeface="+mn-ea"/>
              <a:cs typeface="+mn-cs"/>
            </a:endParaRPr>
          </a:p>
        </p:txBody>
      </p:sp>
    </p:spTree>
    <p:extLst>
      <p:ext uri="{BB962C8B-B14F-4D97-AF65-F5344CB8AC3E}">
        <p14:creationId xmlns:p14="http://schemas.microsoft.com/office/powerpoint/2010/main" val="2343498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3012476"/>
            <a:ext cx="13677900" cy="5398914"/>
          </a:xfrm>
          <a:prstGeom prst="rect">
            <a:avLst/>
          </a:prstGeom>
        </p:spPr>
        <p:txBody>
          <a:bodyPr wrap="square" lIns="0" tIns="0" rIns="0" bIns="0" rtlCol="0" anchor="t">
            <a:spAutoFit/>
          </a:bodyPr>
          <a:lstStyle/>
          <a:p>
            <a:pPr marL="914400" lvl="0" indent="-914400">
              <a:lnSpc>
                <a:spcPct val="150000"/>
              </a:lnSpc>
              <a:buFont typeface="+mj-lt"/>
              <a:buAutoNum type="arabicPeriod"/>
            </a:pPr>
            <a:r>
              <a:rPr lang="en-US" sz="6000" spc="102" dirty="0">
                <a:solidFill>
                  <a:srgbClr val="FFFAFA"/>
                </a:solidFill>
                <a:latin typeface="Roboto Cn" pitchFamily="2" charset="0"/>
                <a:ea typeface="Roboto Cn" pitchFamily="2" charset="0"/>
              </a:rPr>
              <a:t>I feel it so it must be true. </a:t>
            </a:r>
          </a:p>
          <a:p>
            <a:pPr marL="914400" lvl="0" indent="-914400">
              <a:lnSpc>
                <a:spcPct val="150000"/>
              </a:lnSpc>
              <a:buFont typeface="+mj-lt"/>
              <a:buAutoNum type="arabicPeriod"/>
            </a:pPr>
            <a:endParaRPr lang="en-US" sz="6000" spc="102" dirty="0">
              <a:solidFill>
                <a:srgbClr val="FFFAFA"/>
              </a:solidFill>
              <a:latin typeface="Roboto Cn" pitchFamily="2" charset="0"/>
              <a:ea typeface="Roboto Cn" pitchFamily="2" charset="0"/>
            </a:endParaRPr>
          </a:p>
          <a:p>
            <a:pPr marL="914400" lvl="0" indent="-914400">
              <a:buFont typeface="+mj-lt"/>
              <a:buAutoNum type="arabicPeriod"/>
            </a:pPr>
            <a:r>
              <a:rPr lang="en-US" sz="6000" spc="102" dirty="0">
                <a:solidFill>
                  <a:srgbClr val="FFFAFA"/>
                </a:solidFill>
                <a:latin typeface="Roboto Cn" pitchFamily="2" charset="0"/>
                <a:ea typeface="Roboto Cn" pitchFamily="2" charset="0"/>
              </a:rPr>
              <a:t>Someone else is responsible for how I feel.</a:t>
            </a:r>
          </a:p>
          <a:p>
            <a:pPr marL="914400" lvl="0" indent="-914400">
              <a:lnSpc>
                <a:spcPts val="6120"/>
              </a:lnSpc>
              <a:buFont typeface="+mj-lt"/>
              <a:buAutoNum type="arabicPeriod"/>
            </a:pPr>
            <a:endParaRPr kumimoji="0" lang="en-US" sz="51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52500"/>
            <a:ext cx="17259300" cy="1077218"/>
          </a:xfrm>
          <a:prstGeom prst="rect">
            <a:avLst/>
          </a:prstGeom>
        </p:spPr>
        <p:txBody>
          <a:bodyPr lIns="0" tIns="0" rIns="0" bIns="0" rtlCol="0" anchor="t">
            <a:spAutoFit/>
          </a:bodyPr>
          <a:lstStyle/>
          <a:p>
            <a:pPr lvl="0">
              <a:lnSpc>
                <a:spcPts val="8383"/>
              </a:lnSpc>
              <a:defRPr/>
            </a:pPr>
            <a:r>
              <a:rPr lang="en-US" sz="7200" b="1" spc="127" dirty="0">
                <a:solidFill>
                  <a:srgbClr val="FFFAFA"/>
                </a:solidFill>
                <a:latin typeface="Roboto Bold"/>
              </a:rPr>
              <a:t>The Deception of Emotionalism</a:t>
            </a:r>
            <a:endParaRPr kumimoji="0" lang="en-US" sz="72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endParaRPr kumimoji="0" lang="en-US" sz="4200" b="1" i="0" u="none" strike="noStrike" kern="1200" cap="none" spc="462" normalizeH="0" baseline="0" noProof="0" dirty="0">
              <a:ln>
                <a:noFill/>
              </a:ln>
              <a:solidFill>
                <a:srgbClr val="FFFAFA"/>
              </a:solidFill>
              <a:effectLst/>
              <a:uLnTx/>
              <a:uFillTx/>
              <a:latin typeface="Roboto Bold"/>
              <a:ea typeface="+mn-ea"/>
              <a:cs typeface="+mn-cs"/>
            </a:endParaRPr>
          </a:p>
        </p:txBody>
      </p:sp>
    </p:spTree>
    <p:extLst>
      <p:ext uri="{BB962C8B-B14F-4D97-AF65-F5344CB8AC3E}">
        <p14:creationId xmlns:p14="http://schemas.microsoft.com/office/powerpoint/2010/main" val="225061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3012476"/>
            <a:ext cx="12230100" cy="1564531"/>
          </a:xfrm>
          <a:prstGeom prst="rect">
            <a:avLst/>
          </a:prstGeom>
        </p:spPr>
        <p:txBody>
          <a:bodyPr wrap="square" lIns="0" tIns="0" rIns="0" bIns="0" rtlCol="0" anchor="t">
            <a:spAutoFit/>
          </a:bodyPr>
          <a:lstStyle/>
          <a:p>
            <a:pPr marL="1028700" lvl="0" indent="-1028700">
              <a:lnSpc>
                <a:spcPts val="6120"/>
              </a:lnSpc>
              <a:buFont typeface="+mj-lt"/>
              <a:buAutoNum type="romanUcPeriod"/>
            </a:pPr>
            <a:r>
              <a:rPr lang="en-US" sz="5100" spc="102" dirty="0">
                <a:solidFill>
                  <a:srgbClr val="FFFAFA"/>
                </a:solidFill>
                <a:latin typeface="Roboto Cn" pitchFamily="2" charset="0"/>
                <a:ea typeface="Roboto Cn" pitchFamily="2" charset="0"/>
              </a:rPr>
              <a:t>Speak only truth and put away what is false.</a:t>
            </a:r>
            <a:endParaRPr kumimoji="0" lang="en-US" sz="51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52500"/>
            <a:ext cx="17259300" cy="1044067"/>
          </a:xfrm>
          <a:prstGeom prst="rect">
            <a:avLst/>
          </a:prstGeom>
        </p:spPr>
        <p:txBody>
          <a:bodyPr lIns="0" tIns="0" rIns="0" bIns="0" rtlCol="0" anchor="t">
            <a:spAutoFit/>
          </a:bodyPr>
          <a:lstStyle/>
          <a:p>
            <a:pPr lvl="0">
              <a:lnSpc>
                <a:spcPts val="8383"/>
              </a:lnSpc>
              <a:defRPr/>
            </a:pPr>
            <a:r>
              <a:rPr lang="en-US" sz="6600" b="1" spc="127" dirty="0">
                <a:solidFill>
                  <a:srgbClr val="FFFAFA"/>
                </a:solidFill>
                <a:latin typeface="Roboto Bold"/>
              </a:rPr>
              <a:t>Ephesians 4</a:t>
            </a:r>
            <a:endParaRPr kumimoji="0" lang="en-US" sz="66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r>
              <a:rPr kumimoji="0" lang="en-US" sz="4200" b="1" i="0" u="none" strike="noStrike" kern="1200" cap="none" spc="462" normalizeH="0" baseline="0" noProof="0" dirty="0">
                <a:ln>
                  <a:noFill/>
                </a:ln>
                <a:solidFill>
                  <a:srgbClr val="FFFAFA"/>
                </a:solidFill>
                <a:effectLst/>
                <a:uLnTx/>
                <a:uFillTx/>
                <a:latin typeface="Roboto Bold"/>
                <a:ea typeface="+mn-ea"/>
                <a:cs typeface="+mn-cs"/>
              </a:rPr>
              <a:t>Ephesians 4:25</a:t>
            </a:r>
          </a:p>
        </p:txBody>
      </p:sp>
      <p:sp>
        <p:nvSpPr>
          <p:cNvPr id="8" name="TextBox 8"/>
          <p:cNvSpPr txBox="1"/>
          <p:nvPr/>
        </p:nvSpPr>
        <p:spPr>
          <a:xfrm>
            <a:off x="1028700" y="7325156"/>
            <a:ext cx="13677900" cy="1654299"/>
          </a:xfrm>
          <a:prstGeom prst="rect">
            <a:avLst/>
          </a:prstGeom>
        </p:spPr>
        <p:txBody>
          <a:bodyPr wrap="square" lIns="0" tIns="0" rIns="0" bIns="0" rtlCol="0" anchor="t">
            <a:spAutoFit/>
          </a:bodyPr>
          <a:lstStyle/>
          <a:p>
            <a:pPr lvl="0">
              <a:lnSpc>
                <a:spcPts val="4320"/>
              </a:lnSpc>
            </a:pPr>
            <a:r>
              <a:rPr lang="en-US" sz="4000" i="1" spc="72" dirty="0">
                <a:solidFill>
                  <a:srgbClr val="FFFAFA"/>
                </a:solidFill>
                <a:latin typeface="Roboto Cn" pitchFamily="2" charset="0"/>
                <a:ea typeface="Roboto Cn" pitchFamily="2" charset="0"/>
              </a:rPr>
              <a:t>Therefore, having put away falsehood, let each one of you speak the truth with his neighbor, for we are members one of another.</a:t>
            </a:r>
            <a:endParaRPr kumimoji="0" lang="en-US" sz="4000" b="0" i="1" u="none" strike="noStrike" kern="1200" cap="none" spc="72" normalizeH="0" baseline="0" noProof="0" dirty="0">
              <a:ln>
                <a:noFill/>
              </a:ln>
              <a:solidFill>
                <a:srgbClr val="FFFAFA"/>
              </a:solidFill>
              <a:effectLst/>
              <a:uLnTx/>
              <a:uFillTx/>
              <a:latin typeface="Roboto Cn" pitchFamily="2" charset="0"/>
              <a:ea typeface="Roboto Cn" pitchFamily="2" charset="0"/>
              <a:cs typeface="+mn-cs"/>
            </a:endParaRPr>
          </a:p>
        </p:txBody>
      </p:sp>
    </p:spTree>
    <p:extLst>
      <p:ext uri="{BB962C8B-B14F-4D97-AF65-F5344CB8AC3E}">
        <p14:creationId xmlns:p14="http://schemas.microsoft.com/office/powerpoint/2010/main" val="304240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3012476"/>
            <a:ext cx="13677900" cy="1564531"/>
          </a:xfrm>
          <a:prstGeom prst="rect">
            <a:avLst/>
          </a:prstGeom>
        </p:spPr>
        <p:txBody>
          <a:bodyPr wrap="square" lIns="0" tIns="0" rIns="0" bIns="0" rtlCol="0" anchor="t">
            <a:spAutoFit/>
          </a:bodyPr>
          <a:lstStyle/>
          <a:p>
            <a:pPr marL="1028700" lvl="0" indent="-1028700">
              <a:lnSpc>
                <a:spcPts val="6120"/>
              </a:lnSpc>
              <a:buFont typeface="+mj-lt"/>
              <a:buAutoNum type="romanUcPeriod" startAt="2"/>
            </a:pPr>
            <a:r>
              <a:rPr lang="en-US" sz="5100" spc="102" dirty="0">
                <a:solidFill>
                  <a:srgbClr val="FFFAFA"/>
                </a:solidFill>
                <a:latin typeface="Roboto Cn" pitchFamily="2" charset="0"/>
                <a:ea typeface="Roboto Cn" pitchFamily="2" charset="0"/>
              </a:rPr>
              <a:t>Submit your emotions to the control of the Holy Spirit. </a:t>
            </a:r>
            <a:endParaRPr kumimoji="0" lang="en-US" sz="51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52500"/>
            <a:ext cx="17259300" cy="1044067"/>
          </a:xfrm>
          <a:prstGeom prst="rect">
            <a:avLst/>
          </a:prstGeom>
        </p:spPr>
        <p:txBody>
          <a:bodyPr lIns="0" tIns="0" rIns="0" bIns="0" rtlCol="0" anchor="t">
            <a:spAutoFit/>
          </a:bodyPr>
          <a:lstStyle/>
          <a:p>
            <a:pPr lvl="0">
              <a:lnSpc>
                <a:spcPts val="8383"/>
              </a:lnSpc>
              <a:defRPr/>
            </a:pPr>
            <a:r>
              <a:rPr lang="en-US" sz="6600" b="1" spc="127" dirty="0">
                <a:solidFill>
                  <a:srgbClr val="FFFAFA"/>
                </a:solidFill>
                <a:latin typeface="Roboto Bold"/>
              </a:rPr>
              <a:t>Ephesians 4</a:t>
            </a:r>
            <a:endParaRPr kumimoji="0" lang="en-US" sz="66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r>
              <a:rPr kumimoji="0" lang="en-US" sz="4200" b="1" i="0" u="none" strike="noStrike" kern="1200" cap="none" spc="462" normalizeH="0" baseline="0" noProof="0" dirty="0">
                <a:ln>
                  <a:noFill/>
                </a:ln>
                <a:solidFill>
                  <a:srgbClr val="FFFAFA"/>
                </a:solidFill>
                <a:effectLst/>
                <a:uLnTx/>
                <a:uFillTx/>
                <a:latin typeface="Roboto Bold"/>
                <a:ea typeface="+mn-ea"/>
                <a:cs typeface="+mn-cs"/>
              </a:rPr>
              <a:t>Ephesians 4:26</a:t>
            </a:r>
          </a:p>
        </p:txBody>
      </p:sp>
      <p:sp>
        <p:nvSpPr>
          <p:cNvPr id="8" name="TextBox 8"/>
          <p:cNvSpPr txBox="1"/>
          <p:nvPr/>
        </p:nvSpPr>
        <p:spPr>
          <a:xfrm>
            <a:off x="1028700" y="7876589"/>
            <a:ext cx="13677900" cy="1102866"/>
          </a:xfrm>
          <a:prstGeom prst="rect">
            <a:avLst/>
          </a:prstGeom>
        </p:spPr>
        <p:txBody>
          <a:bodyPr wrap="square" lIns="0" tIns="0" rIns="0" bIns="0" rtlCol="0" anchor="t">
            <a:spAutoFit/>
          </a:bodyPr>
          <a:lstStyle/>
          <a:p>
            <a:pPr lvl="0">
              <a:lnSpc>
                <a:spcPts val="4320"/>
              </a:lnSpc>
            </a:pPr>
            <a:r>
              <a:rPr lang="en-US" sz="4000" i="1" spc="72" dirty="0">
                <a:solidFill>
                  <a:srgbClr val="FFFAFA"/>
                </a:solidFill>
                <a:latin typeface="Roboto Cn" pitchFamily="2" charset="0"/>
                <a:ea typeface="Roboto Cn" pitchFamily="2" charset="0"/>
              </a:rPr>
              <a:t>Be angry and do not sin; do not let the sun go down on your anger…</a:t>
            </a:r>
            <a:endParaRPr kumimoji="0" lang="en-US" sz="4000" b="0" i="1" u="none" strike="noStrike" kern="1200" cap="none" spc="72" normalizeH="0" baseline="0" noProof="0" dirty="0">
              <a:ln>
                <a:noFill/>
              </a:ln>
              <a:solidFill>
                <a:srgbClr val="FFFAFA"/>
              </a:solidFill>
              <a:effectLst/>
              <a:uLnTx/>
              <a:uFillTx/>
              <a:latin typeface="Roboto Cn" pitchFamily="2" charset="0"/>
              <a:ea typeface="Roboto Cn" pitchFamily="2" charset="0"/>
              <a:cs typeface="+mn-cs"/>
            </a:endParaRPr>
          </a:p>
        </p:txBody>
      </p:sp>
    </p:spTree>
    <p:extLst>
      <p:ext uri="{BB962C8B-B14F-4D97-AF65-F5344CB8AC3E}">
        <p14:creationId xmlns:p14="http://schemas.microsoft.com/office/powerpoint/2010/main" val="65294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5888" t="5953" r="4077" b="26521"/>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708890" y="542807"/>
            <a:ext cx="2847726" cy="971787"/>
          </a:xfrm>
          <a:prstGeom prst="rect">
            <a:avLst/>
          </a:prstGeom>
        </p:spPr>
      </p:pic>
      <p:sp>
        <p:nvSpPr>
          <p:cNvPr id="3" name="TextBox 3"/>
          <p:cNvSpPr txBox="1"/>
          <p:nvPr/>
        </p:nvSpPr>
        <p:spPr>
          <a:xfrm>
            <a:off x="1028700" y="3865065"/>
            <a:ext cx="15451162" cy="692497"/>
          </a:xfrm>
          <a:prstGeom prst="rect">
            <a:avLst/>
          </a:prstGeom>
        </p:spPr>
        <p:txBody>
          <a:bodyPr lIns="0" tIns="0" rIns="0" bIns="0" rtlCol="0" anchor="t">
            <a:spAutoFit/>
          </a:bodyPr>
          <a:lstStyle/>
          <a:p>
            <a:pPr marL="0" lvl="0" indent="0">
              <a:lnSpc>
                <a:spcPts val="5400"/>
              </a:lnSpc>
            </a:pPr>
            <a:r>
              <a:rPr lang="en-US" sz="5400" spc="982" dirty="0">
                <a:solidFill>
                  <a:srgbClr val="AFDAEE"/>
                </a:solidFill>
                <a:latin typeface="Bebas Neue Bold"/>
              </a:rPr>
              <a:t>Ephesians 4:17-31</a:t>
            </a:r>
          </a:p>
        </p:txBody>
      </p:sp>
      <p:sp>
        <p:nvSpPr>
          <p:cNvPr id="4" name="TextBox 4"/>
          <p:cNvSpPr txBox="1"/>
          <p:nvPr/>
        </p:nvSpPr>
        <p:spPr>
          <a:xfrm>
            <a:off x="1028700" y="2085296"/>
            <a:ext cx="15967426" cy="1878656"/>
          </a:xfrm>
          <a:prstGeom prst="rect">
            <a:avLst/>
          </a:prstGeom>
        </p:spPr>
        <p:txBody>
          <a:bodyPr lIns="0" tIns="0" rIns="0" bIns="0" rtlCol="0" anchor="t">
            <a:spAutoFit/>
          </a:bodyPr>
          <a:lstStyle/>
          <a:p>
            <a:pPr marL="0" lvl="0" indent="0" algn="l">
              <a:lnSpc>
                <a:spcPts val="15769"/>
              </a:lnSpc>
            </a:pPr>
            <a:r>
              <a:rPr lang="en-US" sz="11200" b="1" dirty="0">
                <a:solidFill>
                  <a:srgbClr val="FFFAFA"/>
                </a:solidFill>
                <a:latin typeface="Roboto" pitchFamily="2" charset="0"/>
                <a:ea typeface="Roboto" pitchFamily="2" charset="0"/>
              </a:rPr>
              <a:t>Truth &amp; Emotion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3012476"/>
            <a:ext cx="13677900" cy="1564531"/>
          </a:xfrm>
          <a:prstGeom prst="rect">
            <a:avLst/>
          </a:prstGeom>
        </p:spPr>
        <p:txBody>
          <a:bodyPr wrap="square" lIns="0" tIns="0" rIns="0" bIns="0" rtlCol="0" anchor="t">
            <a:spAutoFit/>
          </a:bodyPr>
          <a:lstStyle/>
          <a:p>
            <a:pPr marL="1028700" lvl="0" indent="-1028700">
              <a:lnSpc>
                <a:spcPts val="6120"/>
              </a:lnSpc>
              <a:buFont typeface="+mj-lt"/>
              <a:buAutoNum type="arabicParenR"/>
            </a:pPr>
            <a:r>
              <a:rPr lang="en-US" sz="5100" spc="102" dirty="0">
                <a:solidFill>
                  <a:srgbClr val="FFFAFA"/>
                </a:solidFill>
                <a:latin typeface="Roboto Cn" pitchFamily="2" charset="0"/>
                <a:ea typeface="Roboto Cn" pitchFamily="2" charset="0"/>
              </a:rPr>
              <a:t>It gives opportunity for the devil to work in your life. </a:t>
            </a:r>
            <a:endParaRPr kumimoji="0" lang="en-US" sz="51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259213"/>
            <a:ext cx="17259300" cy="2096664"/>
          </a:xfrm>
          <a:prstGeom prst="rect">
            <a:avLst/>
          </a:prstGeom>
        </p:spPr>
        <p:txBody>
          <a:bodyPr lIns="0" tIns="0" rIns="0" bIns="0" rtlCol="0" anchor="t">
            <a:spAutoFit/>
          </a:bodyPr>
          <a:lstStyle/>
          <a:p>
            <a:pPr lvl="0">
              <a:lnSpc>
                <a:spcPts val="8383"/>
              </a:lnSpc>
              <a:defRPr/>
            </a:pPr>
            <a:r>
              <a:rPr lang="en-US" sz="6600" b="1" spc="127" dirty="0">
                <a:solidFill>
                  <a:srgbClr val="FFFAFA"/>
                </a:solidFill>
                <a:latin typeface="Roboto Bold"/>
              </a:rPr>
              <a:t>Negative Consequences of Emotion Controlling our Behavior</a:t>
            </a:r>
            <a:endParaRPr kumimoji="0" lang="en-US" sz="66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r>
              <a:rPr kumimoji="0" lang="en-US" sz="4200" b="1" i="0" u="none" strike="noStrike" kern="1200" cap="none" spc="462" normalizeH="0" baseline="0" noProof="0" dirty="0">
                <a:ln>
                  <a:noFill/>
                </a:ln>
                <a:solidFill>
                  <a:srgbClr val="FFFAFA"/>
                </a:solidFill>
                <a:effectLst/>
                <a:uLnTx/>
                <a:uFillTx/>
                <a:latin typeface="Roboto Bold"/>
                <a:ea typeface="+mn-ea"/>
                <a:cs typeface="+mn-cs"/>
              </a:rPr>
              <a:t>Ephesians 4:26-27</a:t>
            </a:r>
          </a:p>
        </p:txBody>
      </p:sp>
      <p:sp>
        <p:nvSpPr>
          <p:cNvPr id="8" name="TextBox 8"/>
          <p:cNvSpPr txBox="1"/>
          <p:nvPr/>
        </p:nvSpPr>
        <p:spPr>
          <a:xfrm>
            <a:off x="1028700" y="7876589"/>
            <a:ext cx="13677900" cy="1102866"/>
          </a:xfrm>
          <a:prstGeom prst="rect">
            <a:avLst/>
          </a:prstGeom>
        </p:spPr>
        <p:txBody>
          <a:bodyPr wrap="square" lIns="0" tIns="0" rIns="0" bIns="0" rtlCol="0" anchor="t">
            <a:spAutoFit/>
          </a:bodyPr>
          <a:lstStyle/>
          <a:p>
            <a:pPr lvl="0">
              <a:lnSpc>
                <a:spcPts val="4320"/>
              </a:lnSpc>
            </a:pPr>
            <a:r>
              <a:rPr lang="en-US" sz="4000" i="1" spc="72" dirty="0">
                <a:solidFill>
                  <a:srgbClr val="FFFAFA"/>
                </a:solidFill>
                <a:latin typeface="Roboto Cn" pitchFamily="2" charset="0"/>
                <a:ea typeface="Roboto Cn" pitchFamily="2" charset="0"/>
              </a:rPr>
              <a:t>Be angry and do not sin; do not let the sun go down on your anger, 27 and give no opportunity to the devil.</a:t>
            </a:r>
            <a:endParaRPr kumimoji="0" lang="en-US" sz="4000" b="0" i="1" u="none" strike="noStrike" kern="1200" cap="none" spc="72" normalizeH="0" baseline="0" noProof="0" dirty="0">
              <a:ln>
                <a:noFill/>
              </a:ln>
              <a:solidFill>
                <a:srgbClr val="FFFAFA"/>
              </a:solidFill>
              <a:effectLst/>
              <a:uLnTx/>
              <a:uFillTx/>
              <a:latin typeface="Roboto Cn" pitchFamily="2" charset="0"/>
              <a:ea typeface="Roboto Cn" pitchFamily="2" charset="0"/>
              <a:cs typeface="+mn-cs"/>
            </a:endParaRPr>
          </a:p>
        </p:txBody>
      </p:sp>
    </p:spTree>
    <p:extLst>
      <p:ext uri="{BB962C8B-B14F-4D97-AF65-F5344CB8AC3E}">
        <p14:creationId xmlns:p14="http://schemas.microsoft.com/office/powerpoint/2010/main" val="2134795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3012476"/>
            <a:ext cx="13677900" cy="782265"/>
          </a:xfrm>
          <a:prstGeom prst="rect">
            <a:avLst/>
          </a:prstGeom>
        </p:spPr>
        <p:txBody>
          <a:bodyPr wrap="square" lIns="0" tIns="0" rIns="0" bIns="0" rtlCol="0" anchor="t">
            <a:spAutoFit/>
          </a:bodyPr>
          <a:lstStyle/>
          <a:p>
            <a:pPr marL="1028700" lvl="0" indent="-1028700">
              <a:lnSpc>
                <a:spcPts val="6120"/>
              </a:lnSpc>
              <a:buFont typeface="+mj-lt"/>
              <a:buAutoNum type="arabicParenR" startAt="2"/>
            </a:pPr>
            <a:r>
              <a:rPr lang="en-US" sz="5100" spc="102" dirty="0">
                <a:solidFill>
                  <a:srgbClr val="FFFAFA"/>
                </a:solidFill>
                <a:latin typeface="Roboto Cn" pitchFamily="2" charset="0"/>
                <a:ea typeface="Roboto Cn" pitchFamily="2" charset="0"/>
              </a:rPr>
              <a:t>It grieves the Holy Spirit of God.</a:t>
            </a:r>
            <a:endParaRPr kumimoji="0" lang="en-US" sz="51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259213"/>
            <a:ext cx="17259300" cy="2096664"/>
          </a:xfrm>
          <a:prstGeom prst="rect">
            <a:avLst/>
          </a:prstGeom>
        </p:spPr>
        <p:txBody>
          <a:bodyPr lIns="0" tIns="0" rIns="0" bIns="0" rtlCol="0" anchor="t">
            <a:spAutoFit/>
          </a:bodyPr>
          <a:lstStyle/>
          <a:p>
            <a:pPr lvl="0">
              <a:lnSpc>
                <a:spcPts val="8383"/>
              </a:lnSpc>
              <a:defRPr/>
            </a:pPr>
            <a:r>
              <a:rPr lang="en-US" sz="6600" b="1" spc="127" dirty="0">
                <a:solidFill>
                  <a:srgbClr val="FFFAFA"/>
                </a:solidFill>
                <a:latin typeface="Roboto Bold"/>
              </a:rPr>
              <a:t>Negative Consequences of Emotion Controlling our Behavior</a:t>
            </a:r>
            <a:endParaRPr kumimoji="0" lang="en-US" sz="66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r>
              <a:rPr kumimoji="0" lang="en-US" sz="4200" b="1" i="0" u="none" strike="noStrike" kern="1200" cap="none" spc="462" normalizeH="0" baseline="0" noProof="0" dirty="0">
                <a:ln>
                  <a:noFill/>
                </a:ln>
                <a:solidFill>
                  <a:srgbClr val="FFFAFA"/>
                </a:solidFill>
                <a:effectLst/>
                <a:uLnTx/>
                <a:uFillTx/>
                <a:latin typeface="Roboto Bold"/>
                <a:ea typeface="+mn-ea"/>
                <a:cs typeface="+mn-cs"/>
              </a:rPr>
              <a:t>Ephesians 4:29-30</a:t>
            </a:r>
          </a:p>
        </p:txBody>
      </p:sp>
      <p:sp>
        <p:nvSpPr>
          <p:cNvPr id="8" name="TextBox 8"/>
          <p:cNvSpPr txBox="1"/>
          <p:nvPr/>
        </p:nvSpPr>
        <p:spPr>
          <a:xfrm>
            <a:off x="1028700" y="6222290"/>
            <a:ext cx="12992100" cy="2757165"/>
          </a:xfrm>
          <a:prstGeom prst="rect">
            <a:avLst/>
          </a:prstGeom>
        </p:spPr>
        <p:txBody>
          <a:bodyPr wrap="square" lIns="0" tIns="0" rIns="0" bIns="0" rtlCol="0" anchor="t">
            <a:spAutoFit/>
          </a:bodyPr>
          <a:lstStyle/>
          <a:p>
            <a:pPr lvl="0">
              <a:lnSpc>
                <a:spcPts val="4320"/>
              </a:lnSpc>
            </a:pPr>
            <a:r>
              <a:rPr lang="en-US" sz="4000" i="1" spc="72" dirty="0">
                <a:solidFill>
                  <a:srgbClr val="FFFAFA"/>
                </a:solidFill>
                <a:latin typeface="Roboto Cn" pitchFamily="2" charset="0"/>
                <a:ea typeface="Roboto Cn" pitchFamily="2" charset="0"/>
              </a:rPr>
              <a:t>Let no corrupting talk come out of your mouths, but only such as is good for building up, as fits the occasion, that it may give grace to those who hear. 30 And do not grieve the Holy Spirit of God, by whom you were sealed for the day of redemption. </a:t>
            </a:r>
            <a:endParaRPr kumimoji="0" lang="en-US" sz="4000" b="0" i="1" u="none" strike="noStrike" kern="1200" cap="none" spc="72" normalizeH="0" baseline="0" noProof="0" dirty="0">
              <a:ln>
                <a:noFill/>
              </a:ln>
              <a:solidFill>
                <a:srgbClr val="FFFAFA"/>
              </a:solidFill>
              <a:effectLst/>
              <a:uLnTx/>
              <a:uFillTx/>
              <a:latin typeface="Roboto Cn" pitchFamily="2" charset="0"/>
              <a:ea typeface="Roboto Cn" pitchFamily="2" charset="0"/>
              <a:cs typeface="+mn-cs"/>
            </a:endParaRPr>
          </a:p>
        </p:txBody>
      </p:sp>
    </p:spTree>
    <p:extLst>
      <p:ext uri="{BB962C8B-B14F-4D97-AF65-F5344CB8AC3E}">
        <p14:creationId xmlns:p14="http://schemas.microsoft.com/office/powerpoint/2010/main" val="420362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990600" y="2676038"/>
            <a:ext cx="13677900" cy="1564531"/>
          </a:xfrm>
          <a:prstGeom prst="rect">
            <a:avLst/>
          </a:prstGeom>
        </p:spPr>
        <p:txBody>
          <a:bodyPr wrap="square" lIns="0" tIns="0" rIns="0" bIns="0" rtlCol="0" anchor="t">
            <a:spAutoFit/>
          </a:bodyPr>
          <a:lstStyle/>
          <a:p>
            <a:pPr marL="685800" lvl="0" indent="-685800">
              <a:lnSpc>
                <a:spcPts val="6120"/>
              </a:lnSpc>
              <a:buFont typeface="Wingdings" panose="05000000000000000000" pitchFamily="2" charset="2"/>
              <a:buChar char="Ø"/>
            </a:pPr>
            <a:r>
              <a:rPr lang="en-US" sz="5100" spc="102" dirty="0">
                <a:solidFill>
                  <a:srgbClr val="FFFAFA"/>
                </a:solidFill>
                <a:latin typeface="Roboto Cn" pitchFamily="2" charset="0"/>
                <a:ea typeface="Roboto Cn" pitchFamily="2" charset="0"/>
              </a:rPr>
              <a:t>It looks like sinful emotions submitted to the Spirit of God.</a:t>
            </a:r>
            <a:endParaRPr kumimoji="0" lang="en-US" sz="51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07518"/>
            <a:ext cx="17259300" cy="1019446"/>
          </a:xfrm>
          <a:prstGeom prst="rect">
            <a:avLst/>
          </a:prstGeom>
        </p:spPr>
        <p:txBody>
          <a:bodyPr lIns="0" tIns="0" rIns="0" bIns="0" rtlCol="0" anchor="t">
            <a:spAutoFit/>
          </a:bodyPr>
          <a:lstStyle/>
          <a:p>
            <a:pPr lvl="0">
              <a:lnSpc>
                <a:spcPts val="8383"/>
              </a:lnSpc>
              <a:defRPr/>
            </a:pPr>
            <a:r>
              <a:rPr lang="en-US" sz="6600" b="1" spc="127" dirty="0">
                <a:solidFill>
                  <a:srgbClr val="FFFAFA"/>
                </a:solidFill>
                <a:latin typeface="Roboto Bold"/>
              </a:rPr>
              <a:t>What does Spirit control look like?</a:t>
            </a:r>
            <a:endParaRPr kumimoji="0" lang="en-US" sz="66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r>
              <a:rPr kumimoji="0" lang="en-US" sz="4200" b="1" i="0" u="none" strike="noStrike" kern="1200" cap="none" spc="462" normalizeH="0" baseline="0" noProof="0" dirty="0">
                <a:ln>
                  <a:noFill/>
                </a:ln>
                <a:solidFill>
                  <a:srgbClr val="FFFAFA"/>
                </a:solidFill>
                <a:effectLst/>
                <a:uLnTx/>
                <a:uFillTx/>
                <a:latin typeface="Roboto Bold"/>
                <a:ea typeface="+mn-ea"/>
                <a:cs typeface="+mn-cs"/>
              </a:rPr>
              <a:t>Ephesians 4:31</a:t>
            </a:r>
          </a:p>
        </p:txBody>
      </p:sp>
      <p:sp>
        <p:nvSpPr>
          <p:cNvPr id="8" name="TextBox 8"/>
          <p:cNvSpPr txBox="1"/>
          <p:nvPr/>
        </p:nvSpPr>
        <p:spPr>
          <a:xfrm>
            <a:off x="990600" y="7955475"/>
            <a:ext cx="12992100" cy="1102866"/>
          </a:xfrm>
          <a:prstGeom prst="rect">
            <a:avLst/>
          </a:prstGeom>
        </p:spPr>
        <p:txBody>
          <a:bodyPr wrap="square" lIns="0" tIns="0" rIns="0" bIns="0" rtlCol="0" anchor="t">
            <a:spAutoFit/>
          </a:bodyPr>
          <a:lstStyle/>
          <a:p>
            <a:pPr lvl="0">
              <a:lnSpc>
                <a:spcPts val="4320"/>
              </a:lnSpc>
            </a:pPr>
            <a:r>
              <a:rPr lang="en-US" sz="4000" i="1" spc="72" dirty="0">
                <a:solidFill>
                  <a:srgbClr val="FFFAFA"/>
                </a:solidFill>
                <a:latin typeface="Roboto Cn" pitchFamily="2" charset="0"/>
                <a:ea typeface="Roboto Cn" pitchFamily="2" charset="0"/>
              </a:rPr>
              <a:t>Let all bitterness and wrath and anger and clamor and slander be put away from you, along with all malice. </a:t>
            </a:r>
            <a:endParaRPr kumimoji="0" lang="en-US" sz="4000" b="0" i="1" u="none" strike="noStrike" kern="1200" cap="none" spc="72" normalizeH="0" baseline="0" noProof="0" dirty="0">
              <a:ln>
                <a:noFill/>
              </a:ln>
              <a:solidFill>
                <a:srgbClr val="FFFAFA"/>
              </a:solidFill>
              <a:effectLst/>
              <a:uLnTx/>
              <a:uFillTx/>
              <a:latin typeface="Roboto Cn" pitchFamily="2" charset="0"/>
              <a:ea typeface="Roboto Cn" pitchFamily="2" charset="0"/>
              <a:cs typeface="+mn-cs"/>
            </a:endParaRPr>
          </a:p>
        </p:txBody>
      </p:sp>
    </p:spTree>
    <p:extLst>
      <p:ext uri="{BB962C8B-B14F-4D97-AF65-F5344CB8AC3E}">
        <p14:creationId xmlns:p14="http://schemas.microsoft.com/office/powerpoint/2010/main" val="161908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990600" y="2676038"/>
            <a:ext cx="13677900" cy="1564531"/>
          </a:xfrm>
          <a:prstGeom prst="rect">
            <a:avLst/>
          </a:prstGeom>
        </p:spPr>
        <p:txBody>
          <a:bodyPr wrap="square" lIns="0" tIns="0" rIns="0" bIns="0" rtlCol="0" anchor="t">
            <a:spAutoFit/>
          </a:bodyPr>
          <a:lstStyle/>
          <a:p>
            <a:pPr marL="685800" lvl="0" indent="-685800">
              <a:lnSpc>
                <a:spcPts val="6120"/>
              </a:lnSpc>
              <a:buFont typeface="Wingdings" panose="05000000000000000000" pitchFamily="2" charset="2"/>
              <a:buChar char="Ø"/>
            </a:pPr>
            <a:r>
              <a:rPr lang="en-US" sz="5400" spc="102" dirty="0">
                <a:solidFill>
                  <a:srgbClr val="FFFAFA"/>
                </a:solidFill>
                <a:latin typeface="Roboto Cn" pitchFamily="2" charset="0"/>
                <a:ea typeface="Roboto Cn" pitchFamily="2" charset="0"/>
              </a:rPr>
              <a:t>It looks like kindness, it looks like tender-heartedness, it looks like forgiveness.</a:t>
            </a:r>
            <a:endParaRPr kumimoji="0" lang="en-US" sz="5400" b="0" i="0" u="none" strike="noStrike" kern="1200" cap="none" spc="102" normalizeH="0" baseline="0" noProof="0" dirty="0">
              <a:ln>
                <a:noFill/>
              </a:ln>
              <a:solidFill>
                <a:srgbClr val="FFFAFA"/>
              </a:solidFill>
              <a:effectLst/>
              <a:uLnTx/>
              <a:uFillTx/>
              <a:latin typeface="Roboto Cn" pitchFamily="2" charset="0"/>
              <a:ea typeface="Roboto Cn" pitchFamily="2" charset="0"/>
              <a:cs typeface="+mn-cs"/>
            </a:endParaRP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204837"/>
            <a:ext cx="14973300" cy="2096664"/>
          </a:xfrm>
          <a:prstGeom prst="rect">
            <a:avLst/>
          </a:prstGeom>
        </p:spPr>
        <p:txBody>
          <a:bodyPr wrap="square" lIns="0" tIns="0" rIns="0" bIns="0" rtlCol="0" anchor="t">
            <a:spAutoFit/>
          </a:bodyPr>
          <a:lstStyle/>
          <a:p>
            <a:pPr lvl="0">
              <a:lnSpc>
                <a:spcPts val="8383"/>
              </a:lnSpc>
              <a:defRPr/>
            </a:pPr>
            <a:r>
              <a:rPr lang="en-US" sz="6000" b="1" spc="127" dirty="0">
                <a:solidFill>
                  <a:srgbClr val="FFFAFA"/>
                </a:solidFill>
                <a:latin typeface="Roboto Bold"/>
              </a:rPr>
              <a:t>What does emotion look like when submitted to the Spirit of God?</a:t>
            </a:r>
            <a:endParaRPr kumimoji="0" lang="en-US" sz="6000" b="1" i="0" u="none" strike="noStrike" kern="1200" cap="none" spc="127" normalizeH="0" baseline="0" noProof="0" dirty="0">
              <a:ln>
                <a:noFill/>
              </a:ln>
              <a:solidFill>
                <a:srgbClr val="FFFAFA"/>
              </a:solidFill>
              <a:effectLst/>
              <a:uLnTx/>
              <a:uFillTx/>
              <a:latin typeface="Roboto Bold"/>
              <a:ea typeface="+mn-ea"/>
              <a:cs typeface="+mn-cs"/>
            </a:endParaRP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marL="0" marR="0" lvl="0" indent="0" algn="l" defTabSz="914400" rtl="0" eaLnBrk="1" fontAlgn="auto" latinLnBrk="0" hangingPunct="1">
              <a:lnSpc>
                <a:spcPts val="6426"/>
              </a:lnSpc>
              <a:spcBef>
                <a:spcPts val="0"/>
              </a:spcBef>
              <a:spcAft>
                <a:spcPts val="0"/>
              </a:spcAft>
              <a:buClrTx/>
              <a:buSzTx/>
              <a:buFontTx/>
              <a:buNone/>
              <a:tabLst/>
              <a:defRPr/>
            </a:pPr>
            <a:r>
              <a:rPr kumimoji="0" lang="en-US" sz="4200" b="0" i="0" u="none" strike="noStrike" kern="1200" cap="none" spc="462" normalizeH="0" baseline="0" noProof="0" dirty="0">
                <a:ln>
                  <a:noFill/>
                </a:ln>
                <a:solidFill>
                  <a:srgbClr val="FFFAFA"/>
                </a:solidFill>
                <a:effectLst/>
                <a:uLnTx/>
                <a:uFillTx/>
                <a:latin typeface="Roboto Bold"/>
                <a:ea typeface="+mn-ea"/>
                <a:cs typeface="+mn-cs"/>
              </a:rPr>
              <a:t> </a:t>
            </a:r>
            <a:r>
              <a:rPr kumimoji="0" lang="en-US" sz="4200" b="1" i="0" u="none" strike="noStrike" kern="1200" cap="none" spc="462" normalizeH="0" baseline="0" noProof="0" dirty="0">
                <a:ln>
                  <a:noFill/>
                </a:ln>
                <a:solidFill>
                  <a:srgbClr val="FFFAFA"/>
                </a:solidFill>
                <a:effectLst/>
                <a:uLnTx/>
                <a:uFillTx/>
                <a:latin typeface="Roboto Bold"/>
                <a:ea typeface="+mn-ea"/>
                <a:cs typeface="+mn-cs"/>
              </a:rPr>
              <a:t>Ephesians 4:32</a:t>
            </a:r>
          </a:p>
        </p:txBody>
      </p:sp>
      <p:sp>
        <p:nvSpPr>
          <p:cNvPr id="8" name="TextBox 8"/>
          <p:cNvSpPr txBox="1"/>
          <p:nvPr/>
        </p:nvSpPr>
        <p:spPr>
          <a:xfrm>
            <a:off x="990600" y="7955475"/>
            <a:ext cx="12992100" cy="1102866"/>
          </a:xfrm>
          <a:prstGeom prst="rect">
            <a:avLst/>
          </a:prstGeom>
        </p:spPr>
        <p:txBody>
          <a:bodyPr wrap="square" lIns="0" tIns="0" rIns="0" bIns="0" rtlCol="0" anchor="t">
            <a:spAutoFit/>
          </a:bodyPr>
          <a:lstStyle/>
          <a:p>
            <a:pPr lvl="0">
              <a:lnSpc>
                <a:spcPts val="4320"/>
              </a:lnSpc>
            </a:pPr>
            <a:r>
              <a:rPr lang="en-US" sz="4000" i="1" spc="72" dirty="0">
                <a:solidFill>
                  <a:srgbClr val="FFFAFA"/>
                </a:solidFill>
                <a:latin typeface="Roboto Cn" pitchFamily="2" charset="0"/>
                <a:ea typeface="Roboto Cn" pitchFamily="2" charset="0"/>
              </a:rPr>
              <a:t>Be kind to one another, tenderhearted, forgiving one another, as God in Christ forgave you.</a:t>
            </a:r>
            <a:endParaRPr kumimoji="0" lang="en-US" sz="4000" b="0" i="1" u="none" strike="noStrike" kern="1200" cap="none" spc="72" normalizeH="0" baseline="0" noProof="0" dirty="0">
              <a:ln>
                <a:noFill/>
              </a:ln>
              <a:solidFill>
                <a:srgbClr val="FFFAFA"/>
              </a:solidFill>
              <a:effectLst/>
              <a:uLnTx/>
              <a:uFillTx/>
              <a:latin typeface="Roboto Cn" pitchFamily="2" charset="0"/>
              <a:ea typeface="Roboto Cn" pitchFamily="2" charset="0"/>
              <a:cs typeface="+mn-cs"/>
            </a:endParaRPr>
          </a:p>
        </p:txBody>
      </p:sp>
    </p:spTree>
    <p:extLst>
      <p:ext uri="{BB962C8B-B14F-4D97-AF65-F5344CB8AC3E}">
        <p14:creationId xmlns:p14="http://schemas.microsoft.com/office/powerpoint/2010/main" val="363377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553200" y="613445"/>
            <a:ext cx="11201400" cy="9060109"/>
          </a:xfrm>
          <a:prstGeom prst="rect">
            <a:avLst/>
          </a:prstGeom>
        </p:spPr>
        <p:txBody>
          <a:bodyPr wrap="square" lIns="0" tIns="0" rIns="0" bIns="0" rtlCol="0" anchor="t">
            <a:spAutoFit/>
          </a:bodyPr>
          <a:lstStyle/>
          <a:p>
            <a:pPr marL="1143000" lvl="0" indent="-1143000">
              <a:lnSpc>
                <a:spcPts val="12000"/>
              </a:lnSpc>
              <a:buFont typeface="+mj-lt"/>
              <a:buAutoNum type="arabicPeriod"/>
            </a:pPr>
            <a:r>
              <a:rPr lang="en-US" sz="6600" dirty="0">
                <a:solidFill>
                  <a:srgbClr val="FFFAFA"/>
                </a:solidFill>
                <a:latin typeface="Roboto Bold"/>
              </a:rPr>
              <a:t>Emotionalism mistakes feelings as facts/truth, but the Spirit-controlled Christian submits their feelings to the Spirit in order to discern truth.</a:t>
            </a:r>
            <a:endParaRPr kumimoji="0" lang="en-US" sz="8000" b="0" i="0" u="none" strike="noStrike" kern="1200" cap="none" spc="0" normalizeH="0" baseline="0" noProof="0" dirty="0">
              <a:ln>
                <a:noFill/>
              </a:ln>
              <a:solidFill>
                <a:srgbClr val="FFFAFA"/>
              </a:solidFill>
              <a:effectLst/>
              <a:uLnTx/>
              <a:uFillTx/>
              <a:latin typeface="Roboto Bold"/>
              <a:ea typeface="+mn-ea"/>
              <a:cs typeface="+mn-cs"/>
            </a:endParaRPr>
          </a:p>
        </p:txBody>
      </p:sp>
      <p:pic>
        <p:nvPicPr>
          <p:cNvPr id="6" name="Picture 7">
            <a:extLst>
              <a:ext uri="{FF2B5EF4-FFF2-40B4-BE49-F238E27FC236}">
                <a16:creationId xmlns:a16="http://schemas.microsoft.com/office/drawing/2014/main" id="{08A7679D-C3F7-5F4C-B39C-99910E11BC60}"/>
              </a:ext>
            </a:extLst>
          </p:cNvPr>
          <p:cNvPicPr>
            <a:picLocks noChangeAspect="1"/>
          </p:cNvPicPr>
          <p:nvPr/>
        </p:nvPicPr>
        <p:blipFill>
          <a:blip r:embed="rId3"/>
          <a:srcRect l="70524" t="41666" r="22299" b="39763"/>
          <a:stretch>
            <a:fillRect/>
          </a:stretch>
        </p:blipFill>
        <p:spPr>
          <a:xfrm>
            <a:off x="1981200" y="2037733"/>
            <a:ext cx="3200400" cy="6211534"/>
          </a:xfrm>
          <a:prstGeom prst="rect">
            <a:avLst/>
          </a:prstGeom>
        </p:spPr>
      </p:pic>
    </p:spTree>
    <p:extLst>
      <p:ext uri="{BB962C8B-B14F-4D97-AF65-F5344CB8AC3E}">
        <p14:creationId xmlns:p14="http://schemas.microsoft.com/office/powerpoint/2010/main" val="143829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638800" y="2324100"/>
            <a:ext cx="11201400" cy="4443461"/>
          </a:xfrm>
          <a:prstGeom prst="rect">
            <a:avLst/>
          </a:prstGeom>
        </p:spPr>
        <p:txBody>
          <a:bodyPr wrap="square" lIns="0" tIns="0" rIns="0" bIns="0" rtlCol="0" anchor="t">
            <a:spAutoFit/>
          </a:bodyPr>
          <a:lstStyle/>
          <a:p>
            <a:pPr marL="1143000" lvl="0" indent="-1143000" algn="ctr">
              <a:lnSpc>
                <a:spcPts val="12000"/>
              </a:lnSpc>
              <a:buFont typeface="+mj-lt"/>
              <a:buAutoNum type="arabicPeriod" startAt="2"/>
            </a:pPr>
            <a:r>
              <a:rPr lang="en-US" sz="6600" dirty="0">
                <a:solidFill>
                  <a:srgbClr val="FFFAFA"/>
                </a:solidFill>
                <a:latin typeface="Roboto Bold"/>
              </a:rPr>
              <a:t>Do not mistake the way you feel for the way you </a:t>
            </a:r>
            <a:r>
              <a:rPr lang="en-US" sz="6600" u="sng" dirty="0">
                <a:solidFill>
                  <a:srgbClr val="FFFAFA"/>
                </a:solidFill>
                <a:latin typeface="Roboto Bold"/>
              </a:rPr>
              <a:t>should</a:t>
            </a:r>
            <a:r>
              <a:rPr lang="en-US" sz="6600" dirty="0">
                <a:solidFill>
                  <a:srgbClr val="FFFAFA"/>
                </a:solidFill>
                <a:latin typeface="Roboto Bold"/>
              </a:rPr>
              <a:t> feel.  </a:t>
            </a:r>
            <a:endParaRPr kumimoji="0" lang="en-US" sz="8000" b="0" i="0" u="none" strike="noStrike" kern="1200" cap="none" spc="0" normalizeH="0" baseline="0" noProof="0" dirty="0">
              <a:ln>
                <a:noFill/>
              </a:ln>
              <a:solidFill>
                <a:srgbClr val="FFFAFA"/>
              </a:solidFill>
              <a:effectLst/>
              <a:uLnTx/>
              <a:uFillTx/>
              <a:latin typeface="Roboto Bold"/>
              <a:ea typeface="+mn-ea"/>
              <a:cs typeface="+mn-cs"/>
            </a:endParaRPr>
          </a:p>
        </p:txBody>
      </p:sp>
      <p:pic>
        <p:nvPicPr>
          <p:cNvPr id="6" name="Picture 7">
            <a:extLst>
              <a:ext uri="{FF2B5EF4-FFF2-40B4-BE49-F238E27FC236}">
                <a16:creationId xmlns:a16="http://schemas.microsoft.com/office/drawing/2014/main" id="{08A7679D-C3F7-5F4C-B39C-99910E11BC60}"/>
              </a:ext>
            </a:extLst>
          </p:cNvPr>
          <p:cNvPicPr>
            <a:picLocks noChangeAspect="1"/>
          </p:cNvPicPr>
          <p:nvPr/>
        </p:nvPicPr>
        <p:blipFill>
          <a:blip r:embed="rId3"/>
          <a:srcRect l="70524" t="41666" r="22299" b="39763"/>
          <a:stretch>
            <a:fillRect/>
          </a:stretch>
        </p:blipFill>
        <p:spPr>
          <a:xfrm>
            <a:off x="1981200" y="2037733"/>
            <a:ext cx="3200400" cy="6211534"/>
          </a:xfrm>
          <a:prstGeom prst="rect">
            <a:avLst/>
          </a:prstGeom>
        </p:spPr>
      </p:pic>
    </p:spTree>
    <p:extLst>
      <p:ext uri="{BB962C8B-B14F-4D97-AF65-F5344CB8AC3E}">
        <p14:creationId xmlns:p14="http://schemas.microsoft.com/office/powerpoint/2010/main" val="88702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43000" y="2048416"/>
            <a:ext cx="15457714" cy="6647974"/>
          </a:xfrm>
          <a:prstGeom prst="rect">
            <a:avLst/>
          </a:prstGeom>
        </p:spPr>
        <p:txBody>
          <a:bodyPr lIns="0" tIns="0" rIns="0" bIns="0" rtlCol="0" anchor="t">
            <a:spAutoFit/>
          </a:bodyPr>
          <a:lstStyle/>
          <a:p>
            <a:pPr lvl="0" algn="ctr"/>
            <a:r>
              <a:rPr lang="en-US" sz="14400" dirty="0">
                <a:solidFill>
                  <a:srgbClr val="FFFAFA"/>
                </a:solidFill>
                <a:latin typeface="Roboto Bold"/>
              </a:rPr>
              <a:t>YOU AREN’T LISTENING TO ME!!</a:t>
            </a:r>
            <a:endParaRPr kumimoji="0" lang="en-US" sz="14400" b="0" i="0" u="none" strike="noStrike" kern="1200" cap="none" spc="0" normalizeH="0" baseline="0" noProof="0" dirty="0">
              <a:ln>
                <a:noFill/>
              </a:ln>
              <a:solidFill>
                <a:srgbClr val="FFFAFA"/>
              </a:solidFill>
              <a:effectLst/>
              <a:uLnTx/>
              <a:uFillTx/>
              <a:latin typeface="Roboto Bold"/>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srcRect l="82592" t="41633" r="10058" b="39594"/>
          <a:stretch>
            <a:fillRect/>
          </a:stretch>
        </p:blipFill>
        <p:spPr>
          <a:xfrm>
            <a:off x="16812789" y="8124091"/>
            <a:ext cx="893021" cy="1710728"/>
          </a:xfrm>
          <a:prstGeom prst="rect">
            <a:avLst/>
          </a:prstGeom>
        </p:spPr>
      </p:pic>
      <p:pic>
        <p:nvPicPr>
          <p:cNvPr id="7" name="Picture 7"/>
          <p:cNvPicPr>
            <a:picLocks noChangeAspect="1"/>
          </p:cNvPicPr>
          <p:nvPr/>
        </p:nvPicPr>
        <p:blipFill>
          <a:blip r:embed="rId3"/>
          <a:srcRect l="70524" t="41666" r="22299" b="39763"/>
          <a:stretch>
            <a:fillRect/>
          </a:stretch>
        </p:blipFill>
        <p:spPr>
          <a:xfrm>
            <a:off x="15707486" y="8124091"/>
            <a:ext cx="881427" cy="1710728"/>
          </a:xfrm>
          <a:prstGeom prst="rect">
            <a:avLst/>
          </a:prstGeom>
        </p:spPr>
      </p:pic>
      <p:pic>
        <p:nvPicPr>
          <p:cNvPr id="9" name="Picture 8">
            <a:extLst>
              <a:ext uri="{FF2B5EF4-FFF2-40B4-BE49-F238E27FC236}">
                <a16:creationId xmlns:a16="http://schemas.microsoft.com/office/drawing/2014/main" id="{903B4B67-EEDF-0A4A-85C5-FD8F383B12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3815" y="800100"/>
            <a:ext cx="8183641" cy="4582839"/>
          </a:xfrm>
          <a:prstGeom prst="rect">
            <a:avLst/>
          </a:prstGeom>
        </p:spPr>
      </p:pic>
      <p:sp>
        <p:nvSpPr>
          <p:cNvPr id="11" name="TextBox 10">
            <a:extLst>
              <a:ext uri="{FF2B5EF4-FFF2-40B4-BE49-F238E27FC236}">
                <a16:creationId xmlns:a16="http://schemas.microsoft.com/office/drawing/2014/main" id="{C47A2443-B581-4743-9078-87123A58824E}"/>
              </a:ext>
            </a:extLst>
          </p:cNvPr>
          <p:cNvSpPr txBox="1"/>
          <p:nvPr/>
        </p:nvSpPr>
        <p:spPr>
          <a:xfrm>
            <a:off x="9370546" y="800100"/>
            <a:ext cx="7799942" cy="6457318"/>
          </a:xfrm>
          <a:prstGeom prst="rect">
            <a:avLst/>
          </a:prstGeom>
          <a:noFill/>
        </p:spPr>
        <p:txBody>
          <a:bodyPr wrap="square" rtlCol="0">
            <a:noAutofit/>
          </a:bodyPr>
          <a:lstStyle/>
          <a:p>
            <a:pPr lvl="0" hangingPunct="0"/>
            <a:r>
              <a:rPr lang="en-US" sz="5400" dirty="0">
                <a:solidFill>
                  <a:prstClr val="white"/>
                </a:solidFill>
                <a:latin typeface="Roboto Cn" pitchFamily="2" charset="0"/>
                <a:ea typeface="Roboto Cn" pitchFamily="2" charset="0"/>
              </a:rPr>
              <a:t>Emotions are like the check engine light on your car. </a:t>
            </a:r>
            <a:endParaRPr kumimoji="0" lang="en-US" sz="5400" b="0" i="0" u="none" strike="noStrike" kern="1200" cap="none" spc="0" normalizeH="0" baseline="0" noProof="0" dirty="0">
              <a:ln>
                <a:noFill/>
              </a:ln>
              <a:solidFill>
                <a:prstClr val="white"/>
              </a:solidFill>
              <a:effectLst/>
              <a:uLnTx/>
              <a:uFillTx/>
              <a:latin typeface="Roboto Cn" pitchFamily="2" charset="0"/>
              <a:ea typeface="Roboto Cn" pitchFamily="2" charset="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5888" t="5953" r="4077" b="26521"/>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708890" y="542807"/>
            <a:ext cx="2847726" cy="971787"/>
          </a:xfrm>
          <a:prstGeom prst="rect">
            <a:avLst/>
          </a:prstGeom>
        </p:spPr>
      </p:pic>
      <p:sp>
        <p:nvSpPr>
          <p:cNvPr id="3" name="TextBox 3"/>
          <p:cNvSpPr txBox="1"/>
          <p:nvPr/>
        </p:nvSpPr>
        <p:spPr>
          <a:xfrm>
            <a:off x="1028700" y="3865065"/>
            <a:ext cx="15451162" cy="692497"/>
          </a:xfrm>
          <a:prstGeom prst="rect">
            <a:avLst/>
          </a:prstGeom>
        </p:spPr>
        <p:txBody>
          <a:bodyPr lIns="0" tIns="0" rIns="0" bIns="0" rtlCol="0" anchor="t">
            <a:spAutoFit/>
          </a:bodyPr>
          <a:lstStyle/>
          <a:p>
            <a:pPr marL="0" lvl="0" indent="0">
              <a:lnSpc>
                <a:spcPts val="5400"/>
              </a:lnSpc>
            </a:pPr>
            <a:r>
              <a:rPr lang="en-US" sz="5400" spc="982" dirty="0">
                <a:solidFill>
                  <a:srgbClr val="AFDAEE"/>
                </a:solidFill>
                <a:latin typeface="Bebas Neue Bold"/>
              </a:rPr>
              <a:t>Ephesians 4:17-31</a:t>
            </a:r>
          </a:p>
        </p:txBody>
      </p:sp>
      <p:sp>
        <p:nvSpPr>
          <p:cNvPr id="4" name="TextBox 4"/>
          <p:cNvSpPr txBox="1"/>
          <p:nvPr/>
        </p:nvSpPr>
        <p:spPr>
          <a:xfrm>
            <a:off x="1028700" y="2085296"/>
            <a:ext cx="15967426" cy="1878656"/>
          </a:xfrm>
          <a:prstGeom prst="rect">
            <a:avLst/>
          </a:prstGeom>
        </p:spPr>
        <p:txBody>
          <a:bodyPr lIns="0" tIns="0" rIns="0" bIns="0" rtlCol="0" anchor="t">
            <a:spAutoFit/>
          </a:bodyPr>
          <a:lstStyle/>
          <a:p>
            <a:pPr marL="0" lvl="0" indent="0" algn="l">
              <a:lnSpc>
                <a:spcPts val="15769"/>
              </a:lnSpc>
            </a:pPr>
            <a:r>
              <a:rPr lang="en-US" sz="11200" b="1" dirty="0">
                <a:solidFill>
                  <a:srgbClr val="FFFAFA"/>
                </a:solidFill>
                <a:latin typeface="Roboto" pitchFamily="2" charset="0"/>
                <a:ea typeface="Roboto" pitchFamily="2" charset="0"/>
              </a:rPr>
              <a:t>Truth &amp; Emotion</a:t>
            </a:r>
          </a:p>
        </p:txBody>
      </p:sp>
    </p:spTree>
    <p:extLst>
      <p:ext uri="{BB962C8B-B14F-4D97-AF65-F5344CB8AC3E}">
        <p14:creationId xmlns:p14="http://schemas.microsoft.com/office/powerpoint/2010/main" val="103058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828432" y="3226732"/>
            <a:ext cx="10631130" cy="1018933"/>
          </a:xfrm>
          <a:prstGeom prst="rect">
            <a:avLst/>
          </a:prstGeom>
        </p:spPr>
        <p:txBody>
          <a:bodyPr wrap="square" lIns="0" tIns="0" rIns="0" bIns="0" rtlCol="0" anchor="t">
            <a:spAutoFit/>
          </a:bodyPr>
          <a:lstStyle/>
          <a:p>
            <a:pPr lvl="0" algn="ctr">
              <a:lnSpc>
                <a:spcPts val="6752"/>
              </a:lnSpc>
            </a:pPr>
            <a:r>
              <a:rPr lang="en-US" sz="12500" b="1" spc="45" dirty="0">
                <a:solidFill>
                  <a:srgbClr val="FFFAFA"/>
                </a:solidFill>
                <a:latin typeface="Roboto Cn" pitchFamily="2" charset="0"/>
                <a:ea typeface="Roboto Cn" pitchFamily="2" charset="0"/>
              </a:rPr>
              <a:t>Emotionalism</a:t>
            </a:r>
            <a:endParaRPr kumimoji="0" lang="en-US" sz="12500" b="1" i="0" u="none" strike="noStrike" kern="1200" cap="none" spc="45" normalizeH="0" baseline="0" noProof="0" dirty="0">
              <a:ln>
                <a:noFill/>
              </a:ln>
              <a:solidFill>
                <a:srgbClr val="FFFAFA"/>
              </a:solidFill>
              <a:effectLst/>
              <a:uLnTx/>
              <a:uFillTx/>
              <a:latin typeface="Roboto Cn" pitchFamily="2" charset="0"/>
              <a:ea typeface="Roboto Cn" pitchFamily="2" charset="0"/>
              <a:cs typeface="+mn-cs"/>
            </a:endParaRPr>
          </a:p>
        </p:txBody>
      </p:sp>
      <p:sp>
        <p:nvSpPr>
          <p:cNvPr id="4" name="AutoShape 4"/>
          <p:cNvSpPr/>
          <p:nvPr/>
        </p:nvSpPr>
        <p:spPr>
          <a:xfrm>
            <a:off x="6812852" y="4628704"/>
            <a:ext cx="4662291" cy="200948"/>
          </a:xfrm>
          <a:prstGeom prst="rect">
            <a:avLst/>
          </a:prstGeom>
          <a:solidFill>
            <a:srgbClr val="D71014"/>
          </a:solidFill>
        </p:spPr>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pic>
        <p:nvPicPr>
          <p:cNvPr id="6" name="Picture 6"/>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7" name="TextBox 2">
            <a:extLst>
              <a:ext uri="{FF2B5EF4-FFF2-40B4-BE49-F238E27FC236}">
                <a16:creationId xmlns:a16="http://schemas.microsoft.com/office/drawing/2014/main" id="{F3D7ECB9-3924-C448-B1B4-42684FDCD470}"/>
              </a:ext>
            </a:extLst>
          </p:cNvPr>
          <p:cNvSpPr txBox="1"/>
          <p:nvPr/>
        </p:nvSpPr>
        <p:spPr>
          <a:xfrm>
            <a:off x="1214301" y="5595729"/>
            <a:ext cx="15859398" cy="2616101"/>
          </a:xfrm>
          <a:prstGeom prst="rect">
            <a:avLst/>
          </a:prstGeom>
        </p:spPr>
        <p:txBody>
          <a:bodyPr wrap="square" lIns="0" tIns="0" rIns="0" bIns="0" rtlCol="0" anchor="t">
            <a:spAutoFit/>
          </a:bodyPr>
          <a:lstStyle/>
          <a:p>
            <a:pPr lvl="0" algn="ctr">
              <a:lnSpc>
                <a:spcPts val="6752"/>
              </a:lnSpc>
            </a:pPr>
            <a:r>
              <a:rPr lang="en-US" sz="6000" spc="45" dirty="0">
                <a:solidFill>
                  <a:srgbClr val="FFFAFA"/>
                </a:solidFill>
                <a:latin typeface="Roboto Cn" pitchFamily="2" charset="0"/>
                <a:ea typeface="Roboto Cn" pitchFamily="2" charset="0"/>
              </a:rPr>
              <a:t>basing your choices, actions and behavior on how you feel; determining your reality (truth) based on how you feel.</a:t>
            </a:r>
            <a:endParaRPr kumimoji="0" lang="en-US" sz="6000" b="0" i="0" u="none" strike="noStrike" kern="1200" cap="none" spc="45" normalizeH="0" baseline="0" noProof="0" dirty="0">
              <a:ln>
                <a:noFill/>
              </a:ln>
              <a:solidFill>
                <a:srgbClr val="FFFAFA"/>
              </a:solidFill>
              <a:effectLst/>
              <a:uLnTx/>
              <a:uFillTx/>
              <a:latin typeface="Roboto Cn" pitchFamily="2" charset="0"/>
              <a:ea typeface="Roboto Cn" pitchFamily="2" charset="0"/>
              <a:cs typeface="+mn-cs"/>
            </a:endParaRPr>
          </a:p>
        </p:txBody>
      </p:sp>
    </p:spTree>
    <p:extLst>
      <p:ext uri="{BB962C8B-B14F-4D97-AF65-F5344CB8AC3E}">
        <p14:creationId xmlns:p14="http://schemas.microsoft.com/office/powerpoint/2010/main" val="303583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7408" y="1333500"/>
            <a:ext cx="15457714" cy="4616648"/>
          </a:xfrm>
          <a:prstGeom prst="rect">
            <a:avLst/>
          </a:prstGeom>
        </p:spPr>
        <p:txBody>
          <a:bodyPr lIns="0" tIns="0" rIns="0" bIns="0" rtlCol="0" anchor="t">
            <a:spAutoFit/>
          </a:bodyPr>
          <a:lstStyle/>
          <a:p>
            <a:pPr lvl="0" algn="ctr">
              <a:lnSpc>
                <a:spcPts val="12000"/>
              </a:lnSpc>
            </a:pPr>
            <a:r>
              <a:rPr lang="en-US" sz="9600" dirty="0">
                <a:solidFill>
                  <a:srgbClr val="FFFAFA"/>
                </a:solidFill>
                <a:latin typeface="Roboto Bold"/>
              </a:rPr>
              <a:t>The highest value of emotionalism is to feel good about yourself. </a:t>
            </a:r>
            <a:endParaRPr kumimoji="0" lang="en-US" sz="9600" b="0" i="0" u="none" strike="noStrike" kern="1200" cap="none" spc="0" normalizeH="0" baseline="0" noProof="0" dirty="0">
              <a:ln>
                <a:noFill/>
              </a:ln>
              <a:solidFill>
                <a:srgbClr val="FFFAFA"/>
              </a:solidFill>
              <a:effectLst/>
              <a:uLnTx/>
              <a:uFillTx/>
              <a:latin typeface="Roboto Bold"/>
              <a:ea typeface="+mn-ea"/>
              <a:cs typeface="+mn-cs"/>
            </a:endParaRPr>
          </a:p>
        </p:txBody>
      </p:sp>
      <p:grpSp>
        <p:nvGrpSpPr>
          <p:cNvPr id="5" name="Group 4">
            <a:extLst>
              <a:ext uri="{FF2B5EF4-FFF2-40B4-BE49-F238E27FC236}">
                <a16:creationId xmlns:a16="http://schemas.microsoft.com/office/drawing/2014/main" id="{52A69D55-B2C9-6049-86CC-9142130D5A1D}"/>
              </a:ext>
            </a:extLst>
          </p:cNvPr>
          <p:cNvGrpSpPr/>
          <p:nvPr/>
        </p:nvGrpSpPr>
        <p:grpSpPr>
          <a:xfrm>
            <a:off x="8144838" y="8115300"/>
            <a:ext cx="1998324" cy="1710728"/>
            <a:chOff x="8038697" y="7734300"/>
            <a:chExt cx="1998324" cy="1710728"/>
          </a:xfrm>
        </p:grpSpPr>
        <p:pic>
          <p:nvPicPr>
            <p:cNvPr id="3" name="Picture 6">
              <a:extLst>
                <a:ext uri="{FF2B5EF4-FFF2-40B4-BE49-F238E27FC236}">
                  <a16:creationId xmlns:a16="http://schemas.microsoft.com/office/drawing/2014/main" id="{E3086114-A2C5-BE4D-ADA5-1DF62B7F1B3F}"/>
                </a:ext>
              </a:extLst>
            </p:cNvPr>
            <p:cNvPicPr>
              <a:picLocks noChangeAspect="1"/>
            </p:cNvPicPr>
            <p:nvPr/>
          </p:nvPicPr>
          <p:blipFill>
            <a:blip r:embed="rId3"/>
            <a:srcRect l="82592" t="41633" r="10058" b="39594"/>
            <a:stretch>
              <a:fillRect/>
            </a:stretch>
          </p:blipFill>
          <p:spPr>
            <a:xfrm>
              <a:off x="9144000" y="7734300"/>
              <a:ext cx="893021" cy="1710728"/>
            </a:xfrm>
            <a:prstGeom prst="rect">
              <a:avLst/>
            </a:prstGeom>
          </p:spPr>
        </p:pic>
        <p:pic>
          <p:nvPicPr>
            <p:cNvPr id="4" name="Picture 7">
              <a:extLst>
                <a:ext uri="{FF2B5EF4-FFF2-40B4-BE49-F238E27FC236}">
                  <a16:creationId xmlns:a16="http://schemas.microsoft.com/office/drawing/2014/main" id="{1D791373-1146-9844-ADB2-1906C56E8BCE}"/>
                </a:ext>
              </a:extLst>
            </p:cNvPr>
            <p:cNvPicPr>
              <a:picLocks noChangeAspect="1"/>
            </p:cNvPicPr>
            <p:nvPr/>
          </p:nvPicPr>
          <p:blipFill>
            <a:blip r:embed="rId3"/>
            <a:srcRect l="70524" t="41666" r="22299" b="39763"/>
            <a:stretch>
              <a:fillRect/>
            </a:stretch>
          </p:blipFill>
          <p:spPr>
            <a:xfrm>
              <a:off x="8038697" y="7734300"/>
              <a:ext cx="881427" cy="1710728"/>
            </a:xfrm>
            <a:prstGeom prst="rect">
              <a:avLst/>
            </a:prstGeom>
          </p:spPr>
        </p:pic>
      </p:grpSp>
    </p:spTree>
    <p:extLst>
      <p:ext uri="{BB962C8B-B14F-4D97-AF65-F5344CB8AC3E}">
        <p14:creationId xmlns:p14="http://schemas.microsoft.com/office/powerpoint/2010/main" val="13601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3399" y="882253"/>
            <a:ext cx="7611439" cy="6270947"/>
          </a:xfrm>
          <a:prstGeom prst="rect">
            <a:avLst/>
          </a:prstGeom>
        </p:spPr>
        <p:txBody>
          <a:bodyPr wrap="square" lIns="0" tIns="0" rIns="0" bIns="0" rtlCol="0" anchor="t">
            <a:spAutoFit/>
          </a:bodyPr>
          <a:lstStyle/>
          <a:p>
            <a:pPr lvl="0" algn="ctr"/>
            <a:r>
              <a:rPr lang="en-US" sz="6000" b="1" u="sng" dirty="0">
                <a:solidFill>
                  <a:srgbClr val="FFFAFA"/>
                </a:solidFill>
                <a:latin typeface="Roboto Bold"/>
              </a:rPr>
              <a:t>Westminster Shorter Catechism</a:t>
            </a:r>
            <a:r>
              <a:rPr lang="en-US" sz="6000" dirty="0">
                <a:solidFill>
                  <a:srgbClr val="FFFAFA"/>
                </a:solidFill>
                <a:latin typeface="Roboto Bold"/>
              </a:rPr>
              <a:t>: </a:t>
            </a:r>
          </a:p>
          <a:p>
            <a:pPr lvl="0" algn="ctr">
              <a:lnSpc>
                <a:spcPts val="12000"/>
              </a:lnSpc>
            </a:pPr>
            <a:r>
              <a:rPr lang="en-US" sz="6000" dirty="0">
                <a:solidFill>
                  <a:srgbClr val="FFFAFA"/>
                </a:solidFill>
                <a:latin typeface="Roboto Bold"/>
              </a:rPr>
              <a:t>the chief end of man is to glorify God and enjoy him forever.  </a:t>
            </a:r>
          </a:p>
        </p:txBody>
      </p:sp>
      <p:grpSp>
        <p:nvGrpSpPr>
          <p:cNvPr id="5" name="Group 4">
            <a:extLst>
              <a:ext uri="{FF2B5EF4-FFF2-40B4-BE49-F238E27FC236}">
                <a16:creationId xmlns:a16="http://schemas.microsoft.com/office/drawing/2014/main" id="{52A69D55-B2C9-6049-86CC-9142130D5A1D}"/>
              </a:ext>
            </a:extLst>
          </p:cNvPr>
          <p:cNvGrpSpPr/>
          <p:nvPr/>
        </p:nvGrpSpPr>
        <p:grpSpPr>
          <a:xfrm>
            <a:off x="8144838" y="8115300"/>
            <a:ext cx="1998324" cy="1710728"/>
            <a:chOff x="8038697" y="7734300"/>
            <a:chExt cx="1998324" cy="1710728"/>
          </a:xfrm>
        </p:grpSpPr>
        <p:pic>
          <p:nvPicPr>
            <p:cNvPr id="3" name="Picture 6">
              <a:extLst>
                <a:ext uri="{FF2B5EF4-FFF2-40B4-BE49-F238E27FC236}">
                  <a16:creationId xmlns:a16="http://schemas.microsoft.com/office/drawing/2014/main" id="{E3086114-A2C5-BE4D-ADA5-1DF62B7F1B3F}"/>
                </a:ext>
              </a:extLst>
            </p:cNvPr>
            <p:cNvPicPr>
              <a:picLocks noChangeAspect="1"/>
            </p:cNvPicPr>
            <p:nvPr/>
          </p:nvPicPr>
          <p:blipFill>
            <a:blip r:embed="rId3"/>
            <a:srcRect l="82592" t="41633" r="10058" b="39594"/>
            <a:stretch>
              <a:fillRect/>
            </a:stretch>
          </p:blipFill>
          <p:spPr>
            <a:xfrm>
              <a:off x="9144000" y="7734300"/>
              <a:ext cx="893021" cy="1710728"/>
            </a:xfrm>
            <a:prstGeom prst="rect">
              <a:avLst/>
            </a:prstGeom>
          </p:spPr>
        </p:pic>
        <p:pic>
          <p:nvPicPr>
            <p:cNvPr id="4" name="Picture 7">
              <a:extLst>
                <a:ext uri="{FF2B5EF4-FFF2-40B4-BE49-F238E27FC236}">
                  <a16:creationId xmlns:a16="http://schemas.microsoft.com/office/drawing/2014/main" id="{1D791373-1146-9844-ADB2-1906C56E8BCE}"/>
                </a:ext>
              </a:extLst>
            </p:cNvPr>
            <p:cNvPicPr>
              <a:picLocks noChangeAspect="1"/>
            </p:cNvPicPr>
            <p:nvPr/>
          </p:nvPicPr>
          <p:blipFill>
            <a:blip r:embed="rId3"/>
            <a:srcRect l="70524" t="41666" r="22299" b="39763"/>
            <a:stretch>
              <a:fillRect/>
            </a:stretch>
          </p:blipFill>
          <p:spPr>
            <a:xfrm>
              <a:off x="8038697" y="7734300"/>
              <a:ext cx="881427" cy="1710728"/>
            </a:xfrm>
            <a:prstGeom prst="rect">
              <a:avLst/>
            </a:prstGeom>
          </p:spPr>
        </p:pic>
      </p:grpSp>
      <p:sp>
        <p:nvSpPr>
          <p:cNvPr id="7" name="TextBox 2">
            <a:extLst>
              <a:ext uri="{FF2B5EF4-FFF2-40B4-BE49-F238E27FC236}">
                <a16:creationId xmlns:a16="http://schemas.microsoft.com/office/drawing/2014/main" id="{67E13278-9107-4675-914D-48695864871D}"/>
              </a:ext>
            </a:extLst>
          </p:cNvPr>
          <p:cNvSpPr txBox="1"/>
          <p:nvPr/>
        </p:nvSpPr>
        <p:spPr>
          <a:xfrm>
            <a:off x="9250141" y="460972"/>
            <a:ext cx="8118735" cy="7502054"/>
          </a:xfrm>
          <a:prstGeom prst="rect">
            <a:avLst/>
          </a:prstGeom>
        </p:spPr>
        <p:txBody>
          <a:bodyPr wrap="square" lIns="0" tIns="0" rIns="0" bIns="0" rtlCol="0" anchor="t">
            <a:spAutoFit/>
          </a:bodyPr>
          <a:lstStyle/>
          <a:p>
            <a:pPr lvl="0" algn="ctr">
              <a:lnSpc>
                <a:spcPts val="12000"/>
              </a:lnSpc>
            </a:pPr>
            <a:r>
              <a:rPr lang="en-US" sz="6000" b="1" u="sng" dirty="0">
                <a:solidFill>
                  <a:srgbClr val="FFFAFA"/>
                </a:solidFill>
                <a:latin typeface="Roboto Bold"/>
              </a:rPr>
              <a:t>Emotionalism</a:t>
            </a:r>
            <a:r>
              <a:rPr lang="en-US" sz="6000" dirty="0">
                <a:solidFill>
                  <a:srgbClr val="FFFAFA"/>
                </a:solidFill>
                <a:latin typeface="Roboto Bold"/>
              </a:rPr>
              <a:t> </a:t>
            </a:r>
          </a:p>
          <a:p>
            <a:pPr lvl="0" algn="ctr">
              <a:lnSpc>
                <a:spcPts val="12000"/>
              </a:lnSpc>
            </a:pPr>
            <a:r>
              <a:rPr lang="en-US" sz="6000" dirty="0">
                <a:solidFill>
                  <a:srgbClr val="FFFAFA"/>
                </a:solidFill>
                <a:latin typeface="Roboto Bold"/>
              </a:rPr>
              <a:t>the chief end of man is to feel good about yourself and to enjoy that forever. </a:t>
            </a:r>
            <a:endParaRPr kumimoji="0" lang="en-US" sz="6000" b="0" i="0" u="none" strike="noStrike" kern="1200" cap="none" spc="0" normalizeH="0" baseline="0" noProof="0" dirty="0">
              <a:ln>
                <a:noFill/>
              </a:ln>
              <a:solidFill>
                <a:srgbClr val="FFFAFA"/>
              </a:solidFill>
              <a:effectLst/>
              <a:uLnTx/>
              <a:uFillTx/>
              <a:latin typeface="Roboto Bold"/>
              <a:ea typeface="+mn-ea"/>
              <a:cs typeface="+mn-cs"/>
            </a:endParaRPr>
          </a:p>
        </p:txBody>
      </p:sp>
    </p:spTree>
    <p:extLst>
      <p:ext uri="{BB962C8B-B14F-4D97-AF65-F5344CB8AC3E}">
        <p14:creationId xmlns:p14="http://schemas.microsoft.com/office/powerpoint/2010/main" val="275854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l="16070" r="30555" b="5996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D71014"/>
          </a:solidFill>
        </p:spPr>
      </p:sp>
      <p:pic>
        <p:nvPicPr>
          <p:cNvPr id="3" name="Picture 3"/>
          <p:cNvPicPr>
            <a:picLocks noChangeAspect="1"/>
          </p:cNvPicPr>
          <p:nvPr/>
        </p:nvPicPr>
        <p:blipFill>
          <a:blip r:embed="rId3"/>
          <a:srcRect l="70524" t="41666" r="22299" b="39763"/>
          <a:stretch>
            <a:fillRect/>
          </a:stretch>
        </p:blipFill>
        <p:spPr>
          <a:xfrm>
            <a:off x="15707486" y="8124091"/>
            <a:ext cx="881427" cy="1710728"/>
          </a:xfrm>
          <a:prstGeom prst="rect">
            <a:avLst/>
          </a:prstGeom>
        </p:spPr>
      </p:pic>
      <p:sp>
        <p:nvSpPr>
          <p:cNvPr id="4" name="TextBox 4"/>
          <p:cNvSpPr txBox="1"/>
          <p:nvPr/>
        </p:nvSpPr>
        <p:spPr>
          <a:xfrm>
            <a:off x="1028700" y="2403727"/>
            <a:ext cx="14820900" cy="3693319"/>
          </a:xfrm>
          <a:prstGeom prst="rect">
            <a:avLst/>
          </a:prstGeom>
        </p:spPr>
        <p:txBody>
          <a:bodyPr wrap="square" lIns="0" tIns="0" rIns="0" bIns="0" rtlCol="0" anchor="t">
            <a:spAutoFit/>
          </a:bodyPr>
          <a:lstStyle/>
          <a:p>
            <a:pPr marL="685800" indent="-685800">
              <a:lnSpc>
                <a:spcPct val="200000"/>
              </a:lnSpc>
              <a:buFont typeface="Wingdings" panose="05000000000000000000" pitchFamily="2" charset="2"/>
              <a:buChar char="Ø"/>
            </a:pPr>
            <a:r>
              <a:rPr lang="en-US" sz="6000" spc="102" dirty="0">
                <a:solidFill>
                  <a:srgbClr val="FFFAFA"/>
                </a:solidFill>
                <a:latin typeface="Roboto Cn" pitchFamily="2" charset="0"/>
                <a:ea typeface="Roboto Cn" pitchFamily="2" charset="0"/>
              </a:rPr>
              <a:t>Cain murdering Abel – anger, jealousy.</a:t>
            </a:r>
          </a:p>
          <a:p>
            <a:pPr marL="685800" indent="-685800">
              <a:buFont typeface="Wingdings" panose="05000000000000000000" pitchFamily="2" charset="2"/>
              <a:buChar char="Ø"/>
            </a:pPr>
            <a:r>
              <a:rPr lang="en-US" sz="6000" spc="102" dirty="0">
                <a:solidFill>
                  <a:srgbClr val="FFFAFA"/>
                </a:solidFill>
                <a:latin typeface="Roboto Cn" pitchFamily="2" charset="0"/>
                <a:ea typeface="Roboto Cn" pitchFamily="2" charset="0"/>
              </a:rPr>
              <a:t>Joseph sold into slavery – fear, rejection, jealousy.</a:t>
            </a:r>
          </a:p>
        </p:txBody>
      </p:sp>
      <p:pic>
        <p:nvPicPr>
          <p:cNvPr id="5" name="Picture 5"/>
          <p:cNvPicPr>
            <a:picLocks noChangeAspect="1"/>
          </p:cNvPicPr>
          <p:nvPr/>
        </p:nvPicPr>
        <p:blipFill>
          <a:blip r:embed="rId3"/>
          <a:srcRect l="82592" t="41633" r="10058" b="39594"/>
          <a:stretch>
            <a:fillRect/>
          </a:stretch>
        </p:blipFill>
        <p:spPr>
          <a:xfrm>
            <a:off x="16812789" y="8124091"/>
            <a:ext cx="893021" cy="1710728"/>
          </a:xfrm>
          <a:prstGeom prst="rect">
            <a:avLst/>
          </a:prstGeom>
        </p:spPr>
      </p:pic>
      <p:sp>
        <p:nvSpPr>
          <p:cNvPr id="6" name="TextBox 6"/>
          <p:cNvSpPr txBox="1"/>
          <p:nvPr/>
        </p:nvSpPr>
        <p:spPr>
          <a:xfrm>
            <a:off x="1028700" y="952500"/>
            <a:ext cx="16878300" cy="1019446"/>
          </a:xfrm>
          <a:prstGeom prst="rect">
            <a:avLst/>
          </a:prstGeom>
        </p:spPr>
        <p:txBody>
          <a:bodyPr wrap="square" lIns="0" tIns="0" rIns="0" bIns="0" rtlCol="0" anchor="t">
            <a:spAutoFit/>
          </a:bodyPr>
          <a:lstStyle/>
          <a:p>
            <a:pPr>
              <a:lnSpc>
                <a:spcPts val="8383"/>
              </a:lnSpc>
            </a:pPr>
            <a:r>
              <a:rPr lang="en-US" sz="6600" b="1" spc="127" dirty="0">
                <a:solidFill>
                  <a:srgbClr val="FFFAFA"/>
                </a:solidFill>
                <a:latin typeface="Roboto Bold"/>
              </a:rPr>
              <a:t>Examples of emotion leading to sin</a:t>
            </a:r>
          </a:p>
        </p:txBody>
      </p:sp>
      <p:sp>
        <p:nvSpPr>
          <p:cNvPr id="7" name="TextBox 7"/>
          <p:cNvSpPr txBox="1"/>
          <p:nvPr/>
        </p:nvSpPr>
        <p:spPr>
          <a:xfrm>
            <a:off x="762000" y="9058341"/>
            <a:ext cx="14567502" cy="776478"/>
          </a:xfrm>
          <a:prstGeom prst="rect">
            <a:avLst/>
          </a:prstGeom>
        </p:spPr>
        <p:txBody>
          <a:bodyPr lIns="0" tIns="0" rIns="0" bIns="0" rtlCol="0" anchor="t">
            <a:spAutoFit/>
          </a:bodyPr>
          <a:lstStyle/>
          <a:p>
            <a:pPr>
              <a:lnSpc>
                <a:spcPts val="6426"/>
              </a:lnSpc>
            </a:pPr>
            <a:r>
              <a:rPr lang="en-US" sz="4200" spc="462" dirty="0">
                <a:solidFill>
                  <a:srgbClr val="FFFAFA"/>
                </a:solidFill>
                <a:latin typeface="Roboto Bold"/>
              </a:rPr>
              <a:t> </a:t>
            </a:r>
          </a:p>
        </p:txBody>
      </p:sp>
    </p:spTree>
    <p:extLst>
      <p:ext uri="{BB962C8B-B14F-4D97-AF65-F5344CB8AC3E}">
        <p14:creationId xmlns:p14="http://schemas.microsoft.com/office/powerpoint/2010/main" val="849613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674</Words>
  <Application>Microsoft Office PowerPoint</Application>
  <PresentationFormat>Custom</PresentationFormat>
  <Paragraphs>81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Wingdings</vt:lpstr>
      <vt:lpstr>Bebas Neue Bold</vt:lpstr>
      <vt:lpstr>Arial</vt:lpstr>
      <vt:lpstr>Roboto Cn</vt:lpstr>
      <vt:lpstr>Roboto 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 - Sermon Series Template</dc:title>
  <dc:creator>Pastor Marc Ramirez</dc:creator>
  <cp:lastModifiedBy>Marc Ramirez</cp:lastModifiedBy>
  <cp:revision>163</cp:revision>
  <dcterms:created xsi:type="dcterms:W3CDTF">2006-08-16T00:00:00Z</dcterms:created>
  <dcterms:modified xsi:type="dcterms:W3CDTF">2021-08-15T13:42:59Z</dcterms:modified>
  <dc:identifier>DAEjc5zcLMM</dc:identifier>
</cp:coreProperties>
</file>