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87" r:id="rId5"/>
    <p:sldId id="289" r:id="rId6"/>
    <p:sldId id="278" r:id="rId7"/>
    <p:sldId id="264" r:id="rId8"/>
    <p:sldId id="280" r:id="rId9"/>
    <p:sldId id="274" r:id="rId10"/>
    <p:sldId id="275" r:id="rId11"/>
    <p:sldId id="286" r:id="rId12"/>
    <p:sldId id="267" r:id="rId13"/>
    <p:sldId id="294" r:id="rId14"/>
    <p:sldId id="282" r:id="rId15"/>
    <p:sldId id="261" r:id="rId16"/>
    <p:sldId id="260" r:id="rId17"/>
    <p:sldId id="279" r:id="rId18"/>
    <p:sldId id="272" r:id="rId19"/>
    <p:sldId id="273" r:id="rId20"/>
    <p:sldId id="297" r:id="rId21"/>
    <p:sldId id="271" r:id="rId22"/>
    <p:sldId id="262" r:id="rId23"/>
    <p:sldId id="290" r:id="rId24"/>
    <p:sldId id="291" r:id="rId25"/>
    <p:sldId id="292" r:id="rId26"/>
    <p:sldId id="293"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586"/>
  </p:normalViewPr>
  <p:slideViewPr>
    <p:cSldViewPr snapToGrid="0" snapToObjects="1">
      <p:cViewPr varScale="1">
        <p:scale>
          <a:sx n="70" d="100"/>
          <a:sy n="70" d="100"/>
        </p:scale>
        <p:origin x="114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3739-FB37-FC4B-A3D9-04E98A10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75365-AC65-204E-B495-F62E54A96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8AD44-0CE8-6042-A0EC-A7B600703863}"/>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8E09BE1C-DAC1-7249-A209-241EF9754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3E6AE-6147-E949-8ECB-CDF23997397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04972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427B-EE73-324B-A652-73652D450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A1A2F7-1ECA-3C49-BF54-8B76A0474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E028E-C47D-7945-990F-808A6183E03F}"/>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A7ADC77E-577B-5547-BC82-CA7C6364F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0DB32-D0CB-8E42-8CFA-B9CF87BA7A2B}"/>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75289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A33-B45C-CD46-95E2-8501F4D1D3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F2C6E-BA2C-BC41-98ED-0E435C48B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DCD2-BE3B-104E-9291-4D2053B14EA5}"/>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BE7523F7-4060-0840-94E9-E3DDFDEC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7854-69A8-E442-B6D2-50EEA3E1DDA4}"/>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76577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72CB-864E-D347-B4A3-699F978E3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0BD35-B904-174F-9567-EE451EFD6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F391A-04E1-B74F-8CCC-86FEB050D98E}"/>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1CF3A58C-E3F8-8843-A269-921DF7233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14B63-4E40-B942-B890-3772E562D56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26318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D13E-85A8-9D48-ADA5-9FE3C9EE4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27AA6-1EE1-2742-9D4E-B581B488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438B1-D104-7F47-913F-01D6F16B6205}"/>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9899FF3F-99EF-7144-99DA-60F12E646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C965A-60AA-1042-8BA3-B5091C70EF66}"/>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41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9A2-151F-B148-ACB9-8BCAEEE9C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4E267-0490-5E4E-819B-E92920EBD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356511-04BA-5549-AD6C-FBD9F393A7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C04DC-92A6-C148-A904-00B4744FB3AE}"/>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6" name="Footer Placeholder 5">
            <a:extLst>
              <a:ext uri="{FF2B5EF4-FFF2-40B4-BE49-F238E27FC236}">
                <a16:creationId xmlns:a16="http://schemas.microsoft.com/office/drawing/2014/main" id="{130299C4-0099-E948-85BA-01E02F5E0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18E0D-6F20-6C44-9B55-EFFE2E82CF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74113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AF7-82C5-4141-ADC5-19CC6EBF21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9A8A5-65E5-BD49-9F3E-4CAA84F5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928B2-0FBA-BB47-BB5E-163B377BC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D899BE-2FE2-6C40-A919-A668E8FB9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859DB-C2D1-EE48-83D8-324A3D83EC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30BBF-867A-8646-AF33-4ABAAB46934D}"/>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8" name="Footer Placeholder 7">
            <a:extLst>
              <a:ext uri="{FF2B5EF4-FFF2-40B4-BE49-F238E27FC236}">
                <a16:creationId xmlns:a16="http://schemas.microsoft.com/office/drawing/2014/main" id="{CFD50CA3-8953-1644-B60C-A1BC3489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483114-DEE4-1646-94EC-ACC6EA95E530}"/>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42820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AA94-94EA-AE42-8061-4C4AFF8B93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E90B1-A6AE-C04A-A540-38FF13C46A89}"/>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4" name="Footer Placeholder 3">
            <a:extLst>
              <a:ext uri="{FF2B5EF4-FFF2-40B4-BE49-F238E27FC236}">
                <a16:creationId xmlns:a16="http://schemas.microsoft.com/office/drawing/2014/main" id="{EE511629-24AC-3746-99A2-CE8249159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EBE70-4B93-7E42-8A5A-429F5499D108}"/>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170678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3CDB9-39CC-0D4E-AB48-28A4412FB5E7}"/>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3" name="Footer Placeholder 2">
            <a:extLst>
              <a:ext uri="{FF2B5EF4-FFF2-40B4-BE49-F238E27FC236}">
                <a16:creationId xmlns:a16="http://schemas.microsoft.com/office/drawing/2014/main" id="{3AF481D5-682A-474C-A2EC-84C26847A3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E434B-FE99-1047-B7E9-8399C56D438E}"/>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4298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24C1-C4D3-E945-A738-962FF28E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DC166-510B-0D42-8038-AC7FF978A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A900A-54E2-734C-B0A8-9A6647001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0AFD-F127-0F40-B903-B4591868D951}"/>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6" name="Footer Placeholder 5">
            <a:extLst>
              <a:ext uri="{FF2B5EF4-FFF2-40B4-BE49-F238E27FC236}">
                <a16:creationId xmlns:a16="http://schemas.microsoft.com/office/drawing/2014/main" id="{D28C4092-E76B-704D-87C7-3666AC211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D7E-CB88-3647-BE1D-951B2CE1638A}"/>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5868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B3F-83E5-2148-B263-0866AB644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30CF7A-1CA1-F04D-ACEE-4EA0BD161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6BCC1-72B8-E246-BC77-48E994E7A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B8974-DA04-AD4D-BC8A-45788276C796}"/>
              </a:ext>
            </a:extLst>
          </p:cNvPr>
          <p:cNvSpPr>
            <a:spLocks noGrp="1"/>
          </p:cNvSpPr>
          <p:nvPr>
            <p:ph type="dt" sz="half" idx="10"/>
          </p:nvPr>
        </p:nvSpPr>
        <p:spPr/>
        <p:txBody>
          <a:bodyPr/>
          <a:lstStyle/>
          <a:p>
            <a:fld id="{47C60520-6F64-DE41-80FB-4D87E46E527D}" type="datetimeFigureOut">
              <a:rPr lang="en-US" smtClean="0"/>
              <a:t>1/3/2021</a:t>
            </a:fld>
            <a:endParaRPr lang="en-US"/>
          </a:p>
        </p:txBody>
      </p:sp>
      <p:sp>
        <p:nvSpPr>
          <p:cNvPr id="6" name="Footer Placeholder 5">
            <a:extLst>
              <a:ext uri="{FF2B5EF4-FFF2-40B4-BE49-F238E27FC236}">
                <a16:creationId xmlns:a16="http://schemas.microsoft.com/office/drawing/2014/main" id="{AE2F4D3D-247B-7F4E-AD3C-49DE3C12A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8421-851A-CB4D-9E94-C14C0B5C3A33}"/>
              </a:ext>
            </a:extLst>
          </p:cNvPr>
          <p:cNvSpPr>
            <a:spLocks noGrp="1"/>
          </p:cNvSpPr>
          <p:nvPr>
            <p:ph type="sldNum" sz="quarter" idx="12"/>
          </p:nvPr>
        </p:nvSpPr>
        <p:spPr/>
        <p:txBody>
          <a:bodyPr/>
          <a:lstStyle/>
          <a:p>
            <a:fld id="{5A4CE927-1B6B-624D-A36C-2F817D445660}" type="slidenum">
              <a:rPr lang="en-US" smtClean="0"/>
              <a:t>‹#›</a:t>
            </a:fld>
            <a:endParaRPr lang="en-US"/>
          </a:p>
        </p:txBody>
      </p:sp>
    </p:spTree>
    <p:extLst>
      <p:ext uri="{BB962C8B-B14F-4D97-AF65-F5344CB8AC3E}">
        <p14:creationId xmlns:p14="http://schemas.microsoft.com/office/powerpoint/2010/main" val="324743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E02AB-C37A-3949-AE4B-44AA18794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CA69-3A8A-D74A-971F-5815DEB75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C6DD-C280-424C-8B14-3F0B82441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60520-6F64-DE41-80FB-4D87E46E527D}" type="datetimeFigureOut">
              <a:rPr lang="en-US" smtClean="0"/>
              <a:t>1/3/2021</a:t>
            </a:fld>
            <a:endParaRPr lang="en-US"/>
          </a:p>
        </p:txBody>
      </p:sp>
      <p:sp>
        <p:nvSpPr>
          <p:cNvPr id="5" name="Footer Placeholder 4">
            <a:extLst>
              <a:ext uri="{FF2B5EF4-FFF2-40B4-BE49-F238E27FC236}">
                <a16:creationId xmlns:a16="http://schemas.microsoft.com/office/drawing/2014/main" id="{44B8B5F7-3DF3-6744-B93C-E8ED34AEB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04CC2-1D06-104B-9A87-CC9B6BEB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E927-1B6B-624D-A36C-2F817D445660}" type="slidenum">
              <a:rPr lang="en-US" smtClean="0"/>
              <a:t>‹#›</a:t>
            </a:fld>
            <a:endParaRPr lang="en-US"/>
          </a:p>
        </p:txBody>
      </p:sp>
    </p:spTree>
    <p:extLst>
      <p:ext uri="{BB962C8B-B14F-4D97-AF65-F5344CB8AC3E}">
        <p14:creationId xmlns:p14="http://schemas.microsoft.com/office/powerpoint/2010/main" val="108050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empering? | Metal Supermarkets - Steel, Aluminum, Stainless,  Hot-Rolled, Cold-Rolled, Alloy, Carbon, Galvanized, Brass, Bronze, Copper">
            <a:extLst>
              <a:ext uri="{FF2B5EF4-FFF2-40B4-BE49-F238E27FC236}">
                <a16:creationId xmlns:a16="http://schemas.microsoft.com/office/drawing/2014/main" id="{5B064033-8311-4769-8D74-F73BB1F60B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21"/>
          <a:stretch/>
        </p:blipFill>
        <p:spPr bwMode="auto">
          <a:xfrm>
            <a:off x="1" y="0"/>
            <a:ext cx="12191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E7BA76-F48D-D648-AF98-9064198AB1CD}"/>
              </a:ext>
            </a:extLst>
          </p:cNvPr>
          <p:cNvSpPr/>
          <p:nvPr/>
        </p:nvSpPr>
        <p:spPr>
          <a:xfrm>
            <a:off x="-2" y="-1954"/>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4550228" y="5289106"/>
            <a:ext cx="3291840" cy="1123615"/>
          </a:xfrm>
          <a:prstGeom prst="rect">
            <a:avLst/>
          </a:prstGeom>
        </p:spPr>
      </p:pic>
      <p:sp>
        <p:nvSpPr>
          <p:cNvPr id="13" name="TextBox 12">
            <a:extLst>
              <a:ext uri="{FF2B5EF4-FFF2-40B4-BE49-F238E27FC236}">
                <a16:creationId xmlns:a16="http://schemas.microsoft.com/office/drawing/2014/main" id="{10490829-8365-F14F-83A7-B66CC2BF9FA5}"/>
              </a:ext>
            </a:extLst>
          </p:cNvPr>
          <p:cNvSpPr txBox="1"/>
          <p:nvPr/>
        </p:nvSpPr>
        <p:spPr>
          <a:xfrm>
            <a:off x="502921" y="2272351"/>
            <a:ext cx="11186159" cy="1015663"/>
          </a:xfrm>
          <a:prstGeom prst="rect">
            <a:avLst/>
          </a:prstGeom>
          <a:noFill/>
        </p:spPr>
        <p:txBody>
          <a:bodyPr wrap="square" rtlCol="0">
            <a:spAutoFit/>
          </a:bodyPr>
          <a:lstStyle/>
          <a:p>
            <a:pPr algn="ctr"/>
            <a:r>
              <a:rPr lang="en-US" sz="6000" dirty="0">
                <a:solidFill>
                  <a:schemeClr val="bg1"/>
                </a:solidFill>
                <a:latin typeface="Roboto" pitchFamily="2" charset="0"/>
                <a:ea typeface="Roboto" pitchFamily="2" charset="0"/>
              </a:rPr>
              <a:t>HOPE &amp; SUFFERING</a:t>
            </a:r>
          </a:p>
        </p:txBody>
      </p:sp>
      <p:cxnSp>
        <p:nvCxnSpPr>
          <p:cNvPr id="15" name="Straight Connector 14">
            <a:extLst>
              <a:ext uri="{FF2B5EF4-FFF2-40B4-BE49-F238E27FC236}">
                <a16:creationId xmlns:a16="http://schemas.microsoft.com/office/drawing/2014/main" id="{F500ACAE-E66C-074E-BD08-2A22B7A99A82}"/>
              </a:ext>
            </a:extLst>
          </p:cNvPr>
          <p:cNvCxnSpPr>
            <a:cxnSpLocks/>
          </p:cNvCxnSpPr>
          <p:nvPr/>
        </p:nvCxnSpPr>
        <p:spPr>
          <a:xfrm>
            <a:off x="1735183" y="3526970"/>
            <a:ext cx="8921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4DA62E-9F5A-E241-97A5-2CB6342FB4E9}"/>
              </a:ext>
            </a:extLst>
          </p:cNvPr>
          <p:cNvSpPr txBox="1"/>
          <p:nvPr/>
        </p:nvSpPr>
        <p:spPr>
          <a:xfrm>
            <a:off x="2681148" y="3823263"/>
            <a:ext cx="6490063" cy="584775"/>
          </a:xfrm>
          <a:prstGeom prst="rect">
            <a:avLst/>
          </a:prstGeom>
          <a:noFill/>
        </p:spPr>
        <p:txBody>
          <a:bodyPr wrap="square" rtlCol="0">
            <a:spAutoFit/>
          </a:bodyPr>
          <a:lstStyle/>
          <a:p>
            <a:pPr algn="ctr"/>
            <a:r>
              <a:rPr lang="en-US" sz="3200" dirty="0">
                <a:solidFill>
                  <a:schemeClr val="bg1"/>
                </a:solidFill>
                <a:latin typeface="Roboto" pitchFamily="2" charset="0"/>
                <a:ea typeface="Roboto" pitchFamily="2" charset="0"/>
              </a:rPr>
              <a:t>Romans 5:1-5</a:t>
            </a:r>
          </a:p>
        </p:txBody>
      </p:sp>
    </p:spTree>
    <p:extLst>
      <p:ext uri="{BB962C8B-B14F-4D97-AF65-F5344CB8AC3E}">
        <p14:creationId xmlns:p14="http://schemas.microsoft.com/office/powerpoint/2010/main" val="35136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Hope</a:t>
            </a: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4320566"/>
            <a:ext cx="11220994" cy="769441"/>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confident expectancy</a:t>
            </a:r>
          </a:p>
        </p:txBody>
      </p:sp>
    </p:spTree>
    <p:extLst>
      <p:ext uri="{BB962C8B-B14F-4D97-AF65-F5344CB8AC3E}">
        <p14:creationId xmlns:p14="http://schemas.microsoft.com/office/powerpoint/2010/main" val="39449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ened Book on Radiator H">
            <a:extLst>
              <a:ext uri="{FF2B5EF4-FFF2-40B4-BE49-F238E27FC236}">
                <a16:creationId xmlns:a16="http://schemas.microsoft.com/office/drawing/2014/main" id="{2785AA09-2D37-428C-9199-3E1893A8EB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781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E7BA76-F48D-D648-AF98-9064198AB1CD}"/>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635033" y="1720840"/>
            <a:ext cx="8921931" cy="3416320"/>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Real hope is a firm assurance in what </a:t>
            </a:r>
            <a:br>
              <a:rPr lang="en-US" sz="7200" dirty="0">
                <a:solidFill>
                  <a:schemeClr val="bg1"/>
                </a:solidFill>
                <a:latin typeface="Roboto Cn" pitchFamily="2" charset="0"/>
                <a:ea typeface="Roboto Cn" pitchFamily="2" charset="0"/>
              </a:rPr>
            </a:br>
            <a:r>
              <a:rPr lang="en-US" sz="7200" dirty="0">
                <a:solidFill>
                  <a:schemeClr val="bg1"/>
                </a:solidFill>
                <a:latin typeface="Roboto Cn" pitchFamily="2" charset="0"/>
                <a:ea typeface="Roboto Cn" pitchFamily="2" charset="0"/>
              </a:rPr>
              <a:t>God has promised </a:t>
            </a:r>
          </a:p>
        </p:txBody>
      </p:sp>
    </p:spTree>
    <p:extLst>
      <p:ext uri="{BB962C8B-B14F-4D97-AF65-F5344CB8AC3E}">
        <p14:creationId xmlns:p14="http://schemas.microsoft.com/office/powerpoint/2010/main" val="87200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ROMANS 5:3-4</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2073839"/>
            <a:ext cx="10772503" cy="2554545"/>
          </a:xfrm>
          <a:prstGeom prst="rect">
            <a:avLst/>
          </a:prstGeom>
          <a:noFill/>
        </p:spPr>
        <p:txBody>
          <a:bodyPr wrap="square" rtlCol="0">
            <a:noAutofit/>
          </a:bodyPr>
          <a:lstStyle/>
          <a:p>
            <a:pPr algn="just" hangingPunct="0"/>
            <a:r>
              <a:rPr lang="en-US" sz="4000" i="1" dirty="0">
                <a:solidFill>
                  <a:schemeClr val="bg1"/>
                </a:solidFill>
                <a:latin typeface="Roboto Th" pitchFamily="2" charset="0"/>
                <a:ea typeface="Roboto Th" pitchFamily="2" charset="0"/>
              </a:rPr>
              <a:t>Not only that, but we rejoice in our sufferings, knowing that suffering produces endurance, and endurance produces character, and character produces hope</a:t>
            </a:r>
          </a:p>
        </p:txBody>
      </p:sp>
    </p:spTree>
    <p:extLst>
      <p:ext uri="{BB962C8B-B14F-4D97-AF65-F5344CB8AC3E}">
        <p14:creationId xmlns:p14="http://schemas.microsoft.com/office/powerpoint/2010/main" val="196714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a field&#10;&#10;Description automatically generated with low confidence">
            <a:extLst>
              <a:ext uri="{FF2B5EF4-FFF2-40B4-BE49-F238E27FC236}">
                <a16:creationId xmlns:a16="http://schemas.microsoft.com/office/drawing/2014/main" id="{7D1F3226-E388-449B-A4A3-19060D8BCE83}"/>
              </a:ext>
            </a:extLst>
          </p:cNvPr>
          <p:cNvPicPr>
            <a:picLocks noChangeAspect="1"/>
          </p:cNvPicPr>
          <p:nvPr/>
        </p:nvPicPr>
        <p:blipFill rotWithShape="1">
          <a:blip r:embed="rId2"/>
          <a:srcRect t="7812" b="7812"/>
          <a:stretch/>
        </p:blipFill>
        <p:spPr>
          <a:xfrm>
            <a:off x="0" y="0"/>
            <a:ext cx="12192000" cy="6857999"/>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018672" y="1720840"/>
            <a:ext cx="10154652" cy="3416320"/>
          </a:xfrm>
          <a:prstGeom prst="rect">
            <a:avLst/>
          </a:prstGeom>
          <a:noFill/>
        </p:spPr>
        <p:txBody>
          <a:bodyPr wrap="square" rtlCol="0">
            <a:spAutoFit/>
          </a:bodyPr>
          <a:lstStyle/>
          <a:p>
            <a:pPr algn="ctr"/>
            <a:r>
              <a:rPr lang="en-US" sz="7200" spc="600" dirty="0">
                <a:solidFill>
                  <a:schemeClr val="bg1"/>
                </a:solidFill>
                <a:latin typeface="Roboto Cn" pitchFamily="2" charset="0"/>
                <a:ea typeface="Roboto Cn" pitchFamily="2" charset="0"/>
              </a:rPr>
              <a:t>We look beyond the suffering to the victory that is ours </a:t>
            </a:r>
          </a:p>
        </p:txBody>
      </p:sp>
    </p:spTree>
    <p:extLst>
      <p:ext uri="{BB962C8B-B14F-4D97-AF65-F5344CB8AC3E}">
        <p14:creationId xmlns:p14="http://schemas.microsoft.com/office/powerpoint/2010/main" val="392307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pairing a car">
            <a:extLst>
              <a:ext uri="{FF2B5EF4-FFF2-40B4-BE49-F238E27FC236}">
                <a16:creationId xmlns:a16="http://schemas.microsoft.com/office/drawing/2014/main" id="{96882CF7-5CAC-47CA-AD25-10928128B1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7812"/>
          <a:stretch/>
        </p:blipFill>
        <p:spPr bwMode="auto">
          <a:xfrm>
            <a:off x="0" y="1"/>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E7BA76-F48D-D648-AF98-9064198AB1CD}"/>
              </a:ext>
            </a:extLst>
          </p:cNvPr>
          <p:cNvSpPr/>
          <p:nvPr/>
        </p:nvSpPr>
        <p:spPr>
          <a:xfrm>
            <a:off x="-2"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635033" y="1166840"/>
            <a:ext cx="8921931" cy="4524315"/>
          </a:xfrm>
          <a:prstGeom prst="rect">
            <a:avLst/>
          </a:prstGeom>
          <a:noFill/>
        </p:spPr>
        <p:txBody>
          <a:bodyPr wrap="square" rtlCol="0">
            <a:spAutoFit/>
          </a:bodyPr>
          <a:lstStyle/>
          <a:p>
            <a:pPr algn="ctr"/>
            <a:r>
              <a:rPr lang="en-US" sz="7200" spc="600" dirty="0">
                <a:solidFill>
                  <a:schemeClr val="bg1"/>
                </a:solidFill>
                <a:latin typeface="Roboto Cn" pitchFamily="2" charset="0"/>
                <a:ea typeface="Roboto Cn" pitchFamily="2" charset="0"/>
              </a:rPr>
              <a:t>Sufferings are </a:t>
            </a:r>
            <a:r>
              <a:rPr lang="en-US" sz="7200" dirty="0">
                <a:solidFill>
                  <a:schemeClr val="bg1"/>
                </a:solidFill>
                <a:latin typeface="Roboto Cn" pitchFamily="2" charset="0"/>
                <a:ea typeface="Roboto Cn" pitchFamily="2" charset="0"/>
              </a:rPr>
              <a:t>defined not by what </a:t>
            </a:r>
            <a:r>
              <a:rPr lang="en-US" sz="7200" spc="300" dirty="0">
                <a:solidFill>
                  <a:schemeClr val="bg1"/>
                </a:solidFill>
                <a:latin typeface="Roboto Cn" pitchFamily="2" charset="0"/>
                <a:ea typeface="Roboto Cn" pitchFamily="2" charset="0"/>
              </a:rPr>
              <a:t>they are but how </a:t>
            </a:r>
            <a:r>
              <a:rPr lang="en-US" sz="7200" dirty="0">
                <a:solidFill>
                  <a:schemeClr val="bg1"/>
                </a:solidFill>
                <a:latin typeface="Roboto Cn" pitchFamily="2" charset="0"/>
                <a:ea typeface="Roboto Cn" pitchFamily="2" charset="0"/>
              </a:rPr>
              <a:t>they test your faith </a:t>
            </a:r>
          </a:p>
        </p:txBody>
      </p:sp>
    </p:spTree>
    <p:extLst>
      <p:ext uri="{BB962C8B-B14F-4D97-AF65-F5344CB8AC3E}">
        <p14:creationId xmlns:p14="http://schemas.microsoft.com/office/powerpoint/2010/main" val="84402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5664200" y="1016000"/>
            <a:ext cx="5730964" cy="4832092"/>
          </a:xfrm>
          <a:prstGeom prst="rect">
            <a:avLst/>
          </a:prstGeom>
          <a:noFill/>
        </p:spPr>
        <p:txBody>
          <a:bodyPr wrap="square" rtlCol="0">
            <a:spAutoFit/>
          </a:bodyPr>
          <a:lstStyle/>
          <a:p>
            <a:pPr algn="just"/>
            <a:r>
              <a:rPr lang="en-US" sz="2800" dirty="0">
                <a:solidFill>
                  <a:schemeClr val="accent1">
                    <a:lumMod val="50000"/>
                  </a:schemeClr>
                </a:solidFill>
                <a:latin typeface="Roboto Cn" pitchFamily="2" charset="0"/>
                <a:ea typeface="Roboto Cn" pitchFamily="2" charset="0"/>
              </a:rPr>
              <a:t>Whatever virtues tribulation finds us in, it develops more fully. If anyone is carnal, weak, blind, wicked, irascible, haughty, and so forth, tribulation will make him more carnal, weak, blind, wicked and irritable. </a:t>
            </a:r>
            <a:r>
              <a:rPr lang="en-US" sz="2800" b="1" dirty="0">
                <a:solidFill>
                  <a:schemeClr val="accent1">
                    <a:lumMod val="50000"/>
                  </a:schemeClr>
                </a:solidFill>
                <a:latin typeface="Roboto Cn" pitchFamily="2" charset="0"/>
                <a:ea typeface="Roboto Cn" pitchFamily="2" charset="0"/>
              </a:rPr>
              <a:t>On the other hand</a:t>
            </a:r>
            <a:r>
              <a:rPr lang="en-US" sz="2800" dirty="0">
                <a:solidFill>
                  <a:schemeClr val="accent1">
                    <a:lumMod val="50000"/>
                  </a:schemeClr>
                </a:solidFill>
                <a:latin typeface="Roboto Cn" pitchFamily="2" charset="0"/>
                <a:ea typeface="Roboto Cn" pitchFamily="2" charset="0"/>
              </a:rPr>
              <a:t>, if one is spiritual, strong, wise, pious, gentle and humble, he will become more spiritual, powerful, wise, pious, gentle and humble.</a:t>
            </a:r>
          </a:p>
        </p:txBody>
      </p:sp>
      <p:pic>
        <p:nvPicPr>
          <p:cNvPr id="2050" name="Picture 2" descr="Martin Luther - Wikipedia">
            <a:extLst>
              <a:ext uri="{FF2B5EF4-FFF2-40B4-BE49-F238E27FC236}">
                <a16:creationId xmlns:a16="http://schemas.microsoft.com/office/drawing/2014/main" id="{E60C9E6B-6314-49BB-B228-9B50896BE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6" y="1016000"/>
            <a:ext cx="4489302" cy="482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F2327A-6521-409C-A533-AC17BF696278}"/>
              </a:ext>
            </a:extLst>
          </p:cNvPr>
          <p:cNvSpPr txBox="1"/>
          <p:nvPr/>
        </p:nvSpPr>
        <p:spPr>
          <a:xfrm>
            <a:off x="-6513" y="5828268"/>
            <a:ext cx="6096000" cy="584775"/>
          </a:xfrm>
          <a:prstGeom prst="rect">
            <a:avLst/>
          </a:prstGeom>
          <a:noFill/>
        </p:spPr>
        <p:txBody>
          <a:bodyPr wrap="square">
            <a:spAutoFit/>
          </a:bodyPr>
          <a:lstStyle/>
          <a:p>
            <a:pPr algn="ctr"/>
            <a:r>
              <a:rPr lang="en-US" sz="3200" b="1" spc="300" dirty="0">
                <a:solidFill>
                  <a:srgbClr val="15234F"/>
                </a:solidFill>
                <a:latin typeface="Roboto Cn" pitchFamily="2" charset="0"/>
                <a:ea typeface="Roboto Cn" pitchFamily="2" charset="0"/>
              </a:rPr>
              <a:t>Martin Luther</a:t>
            </a:r>
          </a:p>
        </p:txBody>
      </p:sp>
    </p:spTree>
    <p:extLst>
      <p:ext uri="{BB962C8B-B14F-4D97-AF65-F5344CB8AC3E}">
        <p14:creationId xmlns:p14="http://schemas.microsoft.com/office/powerpoint/2010/main" val="381664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Perseverance</a:t>
            </a: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4320566"/>
            <a:ext cx="11220994" cy="769441"/>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steadfast effort to follow God’s commands</a:t>
            </a:r>
          </a:p>
        </p:txBody>
      </p:sp>
    </p:spTree>
    <p:extLst>
      <p:ext uri="{BB962C8B-B14F-4D97-AF65-F5344CB8AC3E}">
        <p14:creationId xmlns:p14="http://schemas.microsoft.com/office/powerpoint/2010/main" val="24682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Character</a:t>
            </a: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4320566"/>
            <a:ext cx="11220994" cy="769441"/>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approved, tried, genuine</a:t>
            </a:r>
          </a:p>
        </p:txBody>
      </p:sp>
    </p:spTree>
    <p:extLst>
      <p:ext uri="{BB962C8B-B14F-4D97-AF65-F5344CB8AC3E}">
        <p14:creationId xmlns:p14="http://schemas.microsoft.com/office/powerpoint/2010/main" val="270415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5664200" y="1016000"/>
            <a:ext cx="5730964" cy="4524315"/>
          </a:xfrm>
          <a:prstGeom prst="rect">
            <a:avLst/>
          </a:prstGeom>
          <a:noFill/>
        </p:spPr>
        <p:txBody>
          <a:bodyPr wrap="square" rtlCol="0">
            <a:spAutoFit/>
          </a:bodyPr>
          <a:lstStyle/>
          <a:p>
            <a:pPr algn="just"/>
            <a:r>
              <a:rPr lang="en-US" sz="3600" dirty="0">
                <a:solidFill>
                  <a:schemeClr val="accent1">
                    <a:lumMod val="50000"/>
                  </a:schemeClr>
                </a:solidFill>
                <a:effectLst/>
                <a:latin typeface="Roboto Cn"/>
                <a:ea typeface="Calibri" panose="020F0502020204030204" pitchFamily="34" charset="0"/>
                <a:cs typeface="Times New Roman" panose="02020603050405020304" pitchFamily="18" charset="0"/>
              </a:rPr>
              <a:t>What gets us through tribulation is hope. We don’t first get hope by producing perseverance and proven character. We have hope first, and only then can we endure trials to the glory of God.</a:t>
            </a:r>
            <a:endParaRPr lang="en-US" sz="4800" dirty="0">
              <a:solidFill>
                <a:schemeClr val="accent1">
                  <a:lumMod val="50000"/>
                </a:schemeClr>
              </a:solidFill>
              <a:latin typeface="Roboto Cn"/>
              <a:ea typeface="Roboto Cn" pitchFamily="2" charset="0"/>
            </a:endParaRPr>
          </a:p>
        </p:txBody>
      </p:sp>
      <p:sp>
        <p:nvSpPr>
          <p:cNvPr id="6" name="TextBox 5">
            <a:extLst>
              <a:ext uri="{FF2B5EF4-FFF2-40B4-BE49-F238E27FC236}">
                <a16:creationId xmlns:a16="http://schemas.microsoft.com/office/drawing/2014/main" id="{E9F2327A-6521-409C-A533-AC17BF696278}"/>
              </a:ext>
            </a:extLst>
          </p:cNvPr>
          <p:cNvSpPr txBox="1"/>
          <p:nvPr/>
        </p:nvSpPr>
        <p:spPr>
          <a:xfrm>
            <a:off x="-6513" y="5828268"/>
            <a:ext cx="6096000" cy="584775"/>
          </a:xfrm>
          <a:prstGeom prst="rect">
            <a:avLst/>
          </a:prstGeom>
          <a:noFill/>
        </p:spPr>
        <p:txBody>
          <a:bodyPr wrap="square">
            <a:spAutoFit/>
          </a:bodyPr>
          <a:lstStyle/>
          <a:p>
            <a:pPr algn="ctr"/>
            <a:r>
              <a:rPr lang="en-US" sz="3200" b="1" spc="300" dirty="0">
                <a:solidFill>
                  <a:srgbClr val="15234F"/>
                </a:solidFill>
                <a:latin typeface="Roboto Cn" pitchFamily="2" charset="0"/>
                <a:ea typeface="Roboto Cn" pitchFamily="2" charset="0"/>
              </a:rPr>
              <a:t>John Piper</a:t>
            </a:r>
          </a:p>
        </p:txBody>
      </p:sp>
      <p:pic>
        <p:nvPicPr>
          <p:cNvPr id="3074" name="Picture 2" descr="John Piper (theologian) - Simple English Wikipedia, the free encyclopedia">
            <a:extLst>
              <a:ext uri="{FF2B5EF4-FFF2-40B4-BE49-F238E27FC236}">
                <a16:creationId xmlns:a16="http://schemas.microsoft.com/office/drawing/2014/main" id="{EAD8B24C-6A72-416E-910A-89FBFF4512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98"/>
          <a:stretch/>
        </p:blipFill>
        <p:spPr bwMode="auto">
          <a:xfrm>
            <a:off x="762495" y="1040943"/>
            <a:ext cx="4557983" cy="477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7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ROMANS 5:5</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2073839"/>
            <a:ext cx="10772503" cy="2554545"/>
          </a:xfrm>
          <a:prstGeom prst="rect">
            <a:avLst/>
          </a:prstGeom>
          <a:noFill/>
        </p:spPr>
        <p:txBody>
          <a:bodyPr wrap="square" rtlCol="0">
            <a:noAutofit/>
          </a:bodyPr>
          <a:lstStyle/>
          <a:p>
            <a:pPr algn="just" hangingPunct="0"/>
            <a:r>
              <a:rPr lang="en-US" sz="4000" i="1" dirty="0">
                <a:solidFill>
                  <a:schemeClr val="bg1"/>
                </a:solidFill>
                <a:latin typeface="Roboto Th" pitchFamily="2" charset="0"/>
                <a:ea typeface="Roboto Th" pitchFamily="2" charset="0"/>
              </a:rPr>
              <a:t>hope does not put to shame because God’s love has been poured into out hearts through the Holy Spirit who has been given to us.</a:t>
            </a:r>
          </a:p>
        </p:txBody>
      </p:sp>
    </p:spTree>
    <p:extLst>
      <p:ext uri="{BB962C8B-B14F-4D97-AF65-F5344CB8AC3E}">
        <p14:creationId xmlns:p14="http://schemas.microsoft.com/office/powerpoint/2010/main" val="12525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EEA1C121-6A46-6546-99A8-7FE20B8297E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6E672EC-30F5-AF41-B129-75AB4B5EF883}"/>
              </a:ext>
            </a:extLst>
          </p:cNvPr>
          <p:cNvSpPr txBox="1"/>
          <p:nvPr/>
        </p:nvSpPr>
        <p:spPr>
          <a:xfrm>
            <a:off x="4672148" y="3592285"/>
            <a:ext cx="2847703" cy="1015663"/>
          </a:xfrm>
          <a:prstGeom prst="rect">
            <a:avLst/>
          </a:prstGeom>
          <a:noFill/>
        </p:spPr>
        <p:txBody>
          <a:bodyPr wrap="square" rtlCol="0">
            <a:spAutoFit/>
          </a:bodyPr>
          <a:lstStyle/>
          <a:p>
            <a:pPr algn="ctr"/>
            <a:r>
              <a:rPr lang="en-US" sz="6000" dirty="0">
                <a:solidFill>
                  <a:srgbClr val="15234F"/>
                </a:solidFill>
                <a:latin typeface="Roboto Cn" pitchFamily="2" charset="0"/>
                <a:ea typeface="Roboto Cn" pitchFamily="2" charset="0"/>
              </a:rPr>
              <a:t>62%</a:t>
            </a:r>
          </a:p>
        </p:txBody>
      </p:sp>
      <p:sp>
        <p:nvSpPr>
          <p:cNvPr id="7" name="TextBox 6">
            <a:extLst>
              <a:ext uri="{FF2B5EF4-FFF2-40B4-BE49-F238E27FC236}">
                <a16:creationId xmlns:a16="http://schemas.microsoft.com/office/drawing/2014/main" id="{48CEA2F4-8128-3F4B-8BC2-531B71A3849F}"/>
              </a:ext>
            </a:extLst>
          </p:cNvPr>
          <p:cNvSpPr txBox="1"/>
          <p:nvPr/>
        </p:nvSpPr>
        <p:spPr>
          <a:xfrm>
            <a:off x="485502" y="4607948"/>
            <a:ext cx="11220994" cy="707886"/>
          </a:xfrm>
          <a:prstGeom prst="rect">
            <a:avLst/>
          </a:prstGeom>
          <a:noFill/>
        </p:spPr>
        <p:txBody>
          <a:bodyPr wrap="square" rtlCol="0">
            <a:spAutoFit/>
          </a:bodyPr>
          <a:lstStyle/>
          <a:p>
            <a:pPr algn="ctr"/>
            <a:r>
              <a:rPr lang="en-US" sz="4000" dirty="0">
                <a:solidFill>
                  <a:srgbClr val="15234F"/>
                </a:solidFill>
                <a:latin typeface="Roboto Th" pitchFamily="2" charset="0"/>
                <a:ea typeface="Roboto Th" pitchFamily="2" charset="0"/>
              </a:rPr>
              <a:t>Statistic information</a:t>
            </a:r>
          </a:p>
        </p:txBody>
      </p:sp>
      <p:sp>
        <p:nvSpPr>
          <p:cNvPr id="8" name="TextBox 7">
            <a:extLst>
              <a:ext uri="{FF2B5EF4-FFF2-40B4-BE49-F238E27FC236}">
                <a16:creationId xmlns:a16="http://schemas.microsoft.com/office/drawing/2014/main" id="{79FF328C-7567-9647-B3C7-BEC5B6391BCD}"/>
              </a:ext>
            </a:extLst>
          </p:cNvPr>
          <p:cNvSpPr txBox="1"/>
          <p:nvPr/>
        </p:nvSpPr>
        <p:spPr>
          <a:xfrm>
            <a:off x="485502" y="5931387"/>
            <a:ext cx="11220994" cy="400110"/>
          </a:xfrm>
          <a:prstGeom prst="rect">
            <a:avLst/>
          </a:prstGeom>
          <a:noFill/>
        </p:spPr>
        <p:txBody>
          <a:bodyPr wrap="square" rtlCol="0">
            <a:spAutoFit/>
          </a:bodyPr>
          <a:lstStyle/>
          <a:p>
            <a:pPr algn="ctr"/>
            <a:r>
              <a:rPr lang="en-US" sz="2000" dirty="0">
                <a:solidFill>
                  <a:srgbClr val="15234F"/>
                </a:solidFill>
                <a:latin typeface="Roboto Cn" pitchFamily="2" charset="0"/>
                <a:ea typeface="Roboto Cn" pitchFamily="2" charset="0"/>
              </a:rPr>
              <a:t>Reference</a:t>
            </a:r>
          </a:p>
        </p:txBody>
      </p:sp>
      <p:pic>
        <p:nvPicPr>
          <p:cNvPr id="9" name="Picture 8">
            <a:extLst>
              <a:ext uri="{FF2B5EF4-FFF2-40B4-BE49-F238E27FC236}">
                <a16:creationId xmlns:a16="http://schemas.microsoft.com/office/drawing/2014/main" id="{0B5F0AF1-F1BE-4D41-981C-773E040B0288}"/>
              </a:ext>
            </a:extLst>
          </p:cNvPr>
          <p:cNvPicPr>
            <a:picLocks noChangeAspect="1"/>
          </p:cNvPicPr>
          <p:nvPr/>
        </p:nvPicPr>
        <p:blipFill rotWithShape="1">
          <a:blip r:embed="rId3"/>
          <a:srcRect l="15276" t="35119" r="33467" b="13625"/>
          <a:stretch/>
        </p:blipFill>
        <p:spPr>
          <a:xfrm>
            <a:off x="-3" y="-32634"/>
            <a:ext cx="12192000" cy="6858000"/>
          </a:xfrm>
          <a:prstGeom prst="rect">
            <a:avLst/>
          </a:prstGeom>
        </p:spPr>
      </p:pic>
    </p:spTree>
    <p:extLst>
      <p:ext uri="{BB962C8B-B14F-4D97-AF65-F5344CB8AC3E}">
        <p14:creationId xmlns:p14="http://schemas.microsoft.com/office/powerpoint/2010/main" val="257813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7EE09E-DA01-4AD6-99F9-5DAD67E4A4F7}"/>
              </a:ext>
            </a:extLst>
          </p:cNvPr>
          <p:cNvPicPr>
            <a:picLocks noChangeAspect="1"/>
          </p:cNvPicPr>
          <p:nvPr/>
        </p:nvPicPr>
        <p:blipFill rotWithShape="1">
          <a:blip r:embed="rId2"/>
          <a:srcRect t="9315" b="6761"/>
          <a:stretch/>
        </p:blipFill>
        <p:spPr>
          <a:xfrm flipH="1">
            <a:off x="-1" y="1"/>
            <a:ext cx="12191998" cy="6857998"/>
          </a:xfrm>
          <a:prstGeom prst="rect">
            <a:avLst/>
          </a:prstGeom>
        </p:spPr>
      </p:pic>
      <p:sp>
        <p:nvSpPr>
          <p:cNvPr id="6" name="Rectangle 5">
            <a:extLst>
              <a:ext uri="{FF2B5EF4-FFF2-40B4-BE49-F238E27FC236}">
                <a16:creationId xmlns:a16="http://schemas.microsoft.com/office/drawing/2014/main" id="{BAE7BA76-F48D-D648-AF98-9064198AB1CD}"/>
              </a:ext>
            </a:extLst>
          </p:cNvPr>
          <p:cNvSpPr/>
          <p:nvPr/>
        </p:nvSpPr>
        <p:spPr>
          <a:xfrm>
            <a:off x="0" y="0"/>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635032" y="1166841"/>
            <a:ext cx="8921931" cy="4524315"/>
          </a:xfrm>
          <a:prstGeom prst="rect">
            <a:avLst/>
          </a:prstGeom>
          <a:noFill/>
        </p:spPr>
        <p:txBody>
          <a:bodyPr wrap="square" rtlCol="0">
            <a:spAutoFit/>
          </a:bodyPr>
          <a:lstStyle/>
          <a:p>
            <a:pPr algn="ctr"/>
            <a:r>
              <a:rPr lang="en-US" sz="7200" spc="600" dirty="0">
                <a:solidFill>
                  <a:schemeClr val="bg1"/>
                </a:solidFill>
                <a:latin typeface="Roboto Cn" pitchFamily="2" charset="0"/>
                <a:ea typeface="Roboto Cn" pitchFamily="2" charset="0"/>
              </a:rPr>
              <a:t>Jesus is the </a:t>
            </a:r>
            <a:br>
              <a:rPr lang="en-US" sz="7200" spc="600" dirty="0">
                <a:solidFill>
                  <a:schemeClr val="bg1"/>
                </a:solidFill>
                <a:latin typeface="Roboto Cn" pitchFamily="2" charset="0"/>
                <a:ea typeface="Roboto Cn" pitchFamily="2" charset="0"/>
              </a:rPr>
            </a:br>
            <a:r>
              <a:rPr lang="en-US" sz="7200" spc="600" dirty="0">
                <a:solidFill>
                  <a:schemeClr val="bg1"/>
                </a:solidFill>
                <a:latin typeface="Roboto Cn" pitchFamily="2" charset="0"/>
                <a:ea typeface="Roboto Cn" pitchFamily="2" charset="0"/>
              </a:rPr>
              <a:t>only hope </a:t>
            </a:r>
            <a:br>
              <a:rPr lang="en-US" sz="7200" spc="600" dirty="0">
                <a:solidFill>
                  <a:schemeClr val="bg1"/>
                </a:solidFill>
                <a:latin typeface="Roboto Cn" pitchFamily="2" charset="0"/>
                <a:ea typeface="Roboto Cn" pitchFamily="2" charset="0"/>
              </a:rPr>
            </a:br>
            <a:r>
              <a:rPr lang="en-US" sz="7200" spc="600" dirty="0">
                <a:solidFill>
                  <a:schemeClr val="bg1"/>
                </a:solidFill>
                <a:latin typeface="Roboto Cn" pitchFamily="2" charset="0"/>
                <a:ea typeface="Roboto Cn" pitchFamily="2" charset="0"/>
              </a:rPr>
              <a:t>that does not disappoint</a:t>
            </a:r>
          </a:p>
        </p:txBody>
      </p:sp>
    </p:spTree>
    <p:extLst>
      <p:ext uri="{BB962C8B-B14F-4D97-AF65-F5344CB8AC3E}">
        <p14:creationId xmlns:p14="http://schemas.microsoft.com/office/powerpoint/2010/main" val="340875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1465217" y="1720840"/>
            <a:ext cx="9261566" cy="3416320"/>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God’s love in our hearts is evidence for the hope that we have </a:t>
            </a:r>
          </a:p>
        </p:txBody>
      </p:sp>
    </p:spTree>
    <p:extLst>
      <p:ext uri="{BB962C8B-B14F-4D97-AF65-F5344CB8AC3E}">
        <p14:creationId xmlns:p14="http://schemas.microsoft.com/office/powerpoint/2010/main" val="416109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1. Rejoice in Suffering</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1781124"/>
            <a:ext cx="10772503" cy="4184247"/>
          </a:xfrm>
          <a:prstGeom prst="rect">
            <a:avLst/>
          </a:prstGeom>
          <a:noFill/>
        </p:spPr>
        <p:txBody>
          <a:bodyPr wrap="square" rtlCol="0">
            <a:noAutofit/>
          </a:bodyPr>
          <a:lstStyle/>
          <a:p>
            <a:pPr algn="just" hangingPunct="0"/>
            <a:r>
              <a:rPr lang="en-US" sz="3200" i="1" dirty="0">
                <a:solidFill>
                  <a:srgbClr val="15234F"/>
                </a:solidFill>
                <a:latin typeface="Roboto Cn"/>
              </a:rPr>
              <a:t>“So we do not lose heart. Though our outer self is wasting away, our inner self is being renewed day by day. For this light momentary affliction is preparing for us an eternal weight of glory beyond all comparison, as we look not to the things that are seen but to the things that are unseen. For the things that are seen are transient, but the things that are unseen are eternal.”</a:t>
            </a:r>
          </a:p>
          <a:p>
            <a:pPr algn="just" hangingPunct="0"/>
            <a:r>
              <a:rPr lang="en-US" sz="4800" dirty="0">
                <a:solidFill>
                  <a:srgbClr val="15234F"/>
                </a:solidFill>
                <a:latin typeface="Roboto Th" pitchFamily="2" charset="0"/>
              </a:rPr>
              <a:t>2 Corinthians 4:16-18</a:t>
            </a:r>
            <a:endParaRPr lang="en-US" sz="4800" dirty="0"/>
          </a:p>
        </p:txBody>
      </p:sp>
    </p:spTree>
    <p:extLst>
      <p:ext uri="{BB962C8B-B14F-4D97-AF65-F5344CB8AC3E}">
        <p14:creationId xmlns:p14="http://schemas.microsoft.com/office/powerpoint/2010/main" val="390624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1. Rejoice in Suffering</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2096809"/>
            <a:ext cx="10772503" cy="2554545"/>
          </a:xfrm>
          <a:prstGeom prst="rect">
            <a:avLst/>
          </a:prstGeom>
          <a:noFill/>
        </p:spPr>
        <p:txBody>
          <a:bodyPr wrap="square" rtlCol="0">
            <a:noAutofit/>
          </a:bodyPr>
          <a:lstStyle/>
          <a:p>
            <a:pPr algn="just" hangingPunct="0"/>
            <a:r>
              <a:rPr lang="en-US" sz="3600" i="1" baseline="30000" dirty="0">
                <a:solidFill>
                  <a:srgbClr val="15234F"/>
                </a:solidFill>
                <a:latin typeface="Roboto Cn"/>
              </a:rPr>
              <a:t>“</a:t>
            </a:r>
            <a:r>
              <a:rPr lang="en-US" sz="3600" i="1" dirty="0">
                <a:solidFill>
                  <a:srgbClr val="15234F"/>
                </a:solidFill>
                <a:latin typeface="Roboto Cn"/>
              </a:rPr>
              <a:t>I consider that our present sufferings are not worth comparing with the glory that will be revealed in us.” </a:t>
            </a:r>
          </a:p>
          <a:p>
            <a:pPr algn="just" hangingPunct="0"/>
            <a:r>
              <a:rPr lang="en-US" sz="4800" dirty="0">
                <a:solidFill>
                  <a:srgbClr val="15234F"/>
                </a:solidFill>
                <a:latin typeface="Roboto Th" pitchFamily="2" charset="0"/>
              </a:rPr>
              <a:t>Romans 8:18</a:t>
            </a:r>
            <a:endParaRPr lang="en-US" sz="4800" dirty="0"/>
          </a:p>
        </p:txBody>
      </p:sp>
    </p:spTree>
    <p:extLst>
      <p:ext uri="{BB962C8B-B14F-4D97-AF65-F5344CB8AC3E}">
        <p14:creationId xmlns:p14="http://schemas.microsoft.com/office/powerpoint/2010/main" val="259058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2. Remember God’s Love</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2096808"/>
            <a:ext cx="10772503" cy="3182763"/>
          </a:xfrm>
          <a:prstGeom prst="rect">
            <a:avLst/>
          </a:prstGeom>
          <a:noFill/>
        </p:spPr>
        <p:txBody>
          <a:bodyPr wrap="square" rtlCol="0">
            <a:noAutofit/>
          </a:bodyPr>
          <a:lstStyle/>
          <a:p>
            <a:pPr algn="just" hangingPunct="0"/>
            <a:r>
              <a:rPr lang="en-US" sz="4400" i="1" baseline="30000" dirty="0">
                <a:solidFill>
                  <a:srgbClr val="15234F"/>
                </a:solidFill>
                <a:latin typeface="Roboto Cn"/>
              </a:rPr>
              <a:t>“For while we were still weak, at the right time Christ died for the ungodly. For one will scarcely die for a righteous person—though perhaps for a good person one would dare even to die—but God shows his love for us in that while we were still sinners, Christ died for us. Since, therefore, we have now been justified by his blood, much more shall we be saved by him from the</a:t>
            </a:r>
            <a:br>
              <a:rPr lang="en-US" sz="4400" i="1" baseline="30000" dirty="0">
                <a:solidFill>
                  <a:srgbClr val="15234F"/>
                </a:solidFill>
                <a:latin typeface="Roboto Cn"/>
              </a:rPr>
            </a:br>
            <a:r>
              <a:rPr lang="en-US" sz="4400" i="1" baseline="30000" dirty="0">
                <a:solidFill>
                  <a:srgbClr val="15234F"/>
                </a:solidFill>
                <a:latin typeface="Roboto Cn"/>
              </a:rPr>
              <a:t>wrath of God.”</a:t>
            </a:r>
          </a:p>
          <a:p>
            <a:pPr algn="just" hangingPunct="0"/>
            <a:r>
              <a:rPr lang="en-US" sz="4800" dirty="0">
                <a:solidFill>
                  <a:srgbClr val="15234F"/>
                </a:solidFill>
                <a:latin typeface="Roboto Th" pitchFamily="2" charset="0"/>
              </a:rPr>
              <a:t>Romans 5:6-9</a:t>
            </a:r>
            <a:endParaRPr lang="en-US" sz="4800" dirty="0"/>
          </a:p>
        </p:txBody>
      </p:sp>
    </p:spTree>
    <p:extLst>
      <p:ext uri="{BB962C8B-B14F-4D97-AF65-F5344CB8AC3E}">
        <p14:creationId xmlns:p14="http://schemas.microsoft.com/office/powerpoint/2010/main" val="3670299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3. Replicate the Savior</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2096809"/>
            <a:ext cx="10772503" cy="2355448"/>
          </a:xfrm>
          <a:prstGeom prst="rect">
            <a:avLst/>
          </a:prstGeom>
          <a:noFill/>
        </p:spPr>
        <p:txBody>
          <a:bodyPr wrap="square" rtlCol="0">
            <a:noAutofit/>
          </a:bodyPr>
          <a:lstStyle/>
          <a:p>
            <a:pPr algn="just" hangingPunct="0"/>
            <a:r>
              <a:rPr lang="en-US" sz="5400" i="1" baseline="30000" dirty="0">
                <a:solidFill>
                  <a:srgbClr val="15234F"/>
                </a:solidFill>
                <a:latin typeface="Roboto Cn"/>
              </a:rPr>
              <a:t>“If they persecuted me they will persecute you.” </a:t>
            </a:r>
          </a:p>
          <a:p>
            <a:pPr algn="just" hangingPunct="0"/>
            <a:r>
              <a:rPr lang="en-US" sz="4800" dirty="0">
                <a:solidFill>
                  <a:srgbClr val="15234F"/>
                </a:solidFill>
                <a:latin typeface="Roboto Th" pitchFamily="2" charset="0"/>
              </a:rPr>
              <a:t>John 15:20</a:t>
            </a:r>
            <a:endParaRPr lang="en-US" sz="4800" dirty="0"/>
          </a:p>
        </p:txBody>
      </p:sp>
    </p:spTree>
    <p:extLst>
      <p:ext uri="{BB962C8B-B14F-4D97-AF65-F5344CB8AC3E}">
        <p14:creationId xmlns:p14="http://schemas.microsoft.com/office/powerpoint/2010/main" val="3495767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8921931"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3. Replicate the Savior</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2096809"/>
            <a:ext cx="10772503" cy="3215420"/>
          </a:xfrm>
          <a:prstGeom prst="rect">
            <a:avLst/>
          </a:prstGeom>
          <a:noFill/>
        </p:spPr>
        <p:txBody>
          <a:bodyPr wrap="square" rtlCol="0">
            <a:noAutofit/>
          </a:bodyPr>
          <a:lstStyle/>
          <a:p>
            <a:pPr algn="just" hangingPunct="0"/>
            <a:r>
              <a:rPr lang="en-US" sz="4000" i="1" baseline="30000" dirty="0">
                <a:solidFill>
                  <a:srgbClr val="15234F"/>
                </a:solidFill>
                <a:latin typeface="Roboto Cn"/>
              </a:rPr>
              <a:t>“But whatever gain I had, I counted as loss for the sake of Christ. Indeed, I count everything as loss because of the surpassing worth of knowing Christ Jesus my Lord. For his sake I have suffered the loss of all things and count them as rubbish, in order that I may gain Christ and be found in him, not having a righteousness of my own that comes from the law, but that which comes through faith in Christ, the righteousness from God that depends on faith—that I may know him and the power of his resurrection, and may share his sufferings, becoming like him in his death.”</a:t>
            </a:r>
          </a:p>
          <a:p>
            <a:pPr algn="just" hangingPunct="0"/>
            <a:r>
              <a:rPr lang="en-US" sz="4800" dirty="0">
                <a:solidFill>
                  <a:srgbClr val="15234F"/>
                </a:solidFill>
                <a:latin typeface="Roboto Th" pitchFamily="2" charset="0"/>
              </a:rPr>
              <a:t>Philippians 3:7-10</a:t>
            </a:r>
            <a:endParaRPr lang="en-US" sz="4800" dirty="0"/>
          </a:p>
        </p:txBody>
      </p:sp>
    </p:spTree>
    <p:extLst>
      <p:ext uri="{BB962C8B-B14F-4D97-AF65-F5344CB8AC3E}">
        <p14:creationId xmlns:p14="http://schemas.microsoft.com/office/powerpoint/2010/main" val="260448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4EC476-F5FA-D14C-8AEE-517D4F333065}"/>
              </a:ext>
            </a:extLst>
          </p:cNvPr>
          <p:cNvPicPr>
            <a:picLocks noChangeAspect="1"/>
          </p:cNvPicPr>
          <p:nvPr/>
        </p:nvPicPr>
        <p:blipFill>
          <a:blip r:embed="rId2"/>
          <a:stretch>
            <a:fillRect/>
          </a:stretch>
        </p:blipFill>
        <p:spPr>
          <a:xfrm>
            <a:off x="6515" y="56118"/>
            <a:ext cx="12192000" cy="6858000"/>
          </a:xfrm>
          <a:prstGeom prst="rect">
            <a:avLst/>
          </a:prstGeom>
        </p:spPr>
      </p:pic>
      <p:sp>
        <p:nvSpPr>
          <p:cNvPr id="4" name="TextBox 3">
            <a:extLst>
              <a:ext uri="{FF2B5EF4-FFF2-40B4-BE49-F238E27FC236}">
                <a16:creationId xmlns:a16="http://schemas.microsoft.com/office/drawing/2014/main" id="{7A5AFC13-355B-2F4C-B0C5-F15D80E0CB48}"/>
              </a:ext>
            </a:extLst>
          </p:cNvPr>
          <p:cNvSpPr txBox="1"/>
          <p:nvPr/>
        </p:nvSpPr>
        <p:spPr>
          <a:xfrm>
            <a:off x="5124450" y="1900068"/>
            <a:ext cx="6109136" cy="3170099"/>
          </a:xfrm>
          <a:prstGeom prst="rect">
            <a:avLst/>
          </a:prstGeom>
          <a:noFill/>
        </p:spPr>
        <p:txBody>
          <a:bodyPr wrap="square" rtlCol="0">
            <a:spAutoFit/>
          </a:bodyPr>
          <a:lstStyle/>
          <a:p>
            <a:pPr algn="just"/>
            <a:r>
              <a:rPr lang="en-US" sz="4000" i="1" dirty="0">
                <a:solidFill>
                  <a:schemeClr val="accent1">
                    <a:lumMod val="50000"/>
                  </a:schemeClr>
                </a:solidFill>
                <a:effectLst/>
                <a:latin typeface="Roboto Cn"/>
                <a:ea typeface="Calibri" panose="020F0502020204030204" pitchFamily="34" charset="0"/>
                <a:cs typeface="Times New Roman" panose="02020603050405020304" pitchFamily="18" charset="0"/>
              </a:rPr>
              <a:t>Suffer my child! anon thou shalt pass to him that will adorn thy naked head with a crown of eternal glory.</a:t>
            </a:r>
            <a:endParaRPr lang="en-US" sz="5400" i="1" dirty="0">
              <a:solidFill>
                <a:schemeClr val="accent1">
                  <a:lumMod val="50000"/>
                </a:schemeClr>
              </a:solidFill>
              <a:latin typeface="Roboto Cn"/>
              <a:ea typeface="Roboto Cn" pitchFamily="2" charset="0"/>
            </a:endParaRPr>
          </a:p>
        </p:txBody>
      </p:sp>
      <p:pic>
        <p:nvPicPr>
          <p:cNvPr id="5" name="Picture 4">
            <a:extLst>
              <a:ext uri="{FF2B5EF4-FFF2-40B4-BE49-F238E27FC236}">
                <a16:creationId xmlns:a16="http://schemas.microsoft.com/office/drawing/2014/main" id="{0C262717-0CF2-4241-B622-93F759F8E636}"/>
              </a:ext>
            </a:extLst>
          </p:cNvPr>
          <p:cNvPicPr>
            <a:picLocks noChangeAspect="1"/>
          </p:cNvPicPr>
          <p:nvPr/>
        </p:nvPicPr>
        <p:blipFill>
          <a:blip r:embed="rId3"/>
          <a:stretch>
            <a:fillRect/>
          </a:stretch>
        </p:blipFill>
        <p:spPr>
          <a:xfrm>
            <a:off x="1133022" y="1016000"/>
            <a:ext cx="3404672" cy="5217924"/>
          </a:xfrm>
          <a:prstGeom prst="rect">
            <a:avLst/>
          </a:prstGeom>
        </p:spPr>
      </p:pic>
    </p:spTree>
    <p:extLst>
      <p:ext uri="{BB962C8B-B14F-4D97-AF65-F5344CB8AC3E}">
        <p14:creationId xmlns:p14="http://schemas.microsoft.com/office/powerpoint/2010/main" val="274043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ROMANS 5:1</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2073839"/>
            <a:ext cx="10772503" cy="2554545"/>
          </a:xfrm>
          <a:prstGeom prst="rect">
            <a:avLst/>
          </a:prstGeom>
          <a:noFill/>
        </p:spPr>
        <p:txBody>
          <a:bodyPr wrap="square" rtlCol="0">
            <a:noAutofit/>
          </a:bodyPr>
          <a:lstStyle/>
          <a:p>
            <a:pPr algn="just" hangingPunct="0"/>
            <a:r>
              <a:rPr lang="en-US" sz="4000" i="1" dirty="0">
                <a:solidFill>
                  <a:schemeClr val="bg1"/>
                </a:solidFill>
                <a:latin typeface="Roboto Th" pitchFamily="2" charset="0"/>
                <a:ea typeface="Roboto Th" pitchFamily="2" charset="0"/>
              </a:rPr>
              <a:t>Therefore, since we have been justified by faith, we have peace with God through our Lord Jesus Christ.</a:t>
            </a:r>
          </a:p>
        </p:txBody>
      </p:sp>
    </p:spTree>
    <p:extLst>
      <p:ext uri="{BB962C8B-B14F-4D97-AF65-F5344CB8AC3E}">
        <p14:creationId xmlns:p14="http://schemas.microsoft.com/office/powerpoint/2010/main" val="195004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Justification</a:t>
            </a: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3992115"/>
            <a:ext cx="11220994" cy="1446550"/>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because of Christ, we stand before God forgiven for all our sins; declared righteous</a:t>
            </a:r>
          </a:p>
        </p:txBody>
      </p:sp>
    </p:spTree>
    <p:extLst>
      <p:ext uri="{BB962C8B-B14F-4D97-AF65-F5344CB8AC3E}">
        <p14:creationId xmlns:p14="http://schemas.microsoft.com/office/powerpoint/2010/main" val="400498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348549ED-5A35-4340-9D3D-F6D15511333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092660-B9D0-754A-B464-7F0FCF1F95BB}"/>
              </a:ext>
            </a:extLst>
          </p:cNvPr>
          <p:cNvSpPr txBox="1"/>
          <p:nvPr/>
        </p:nvSpPr>
        <p:spPr>
          <a:xfrm>
            <a:off x="563879" y="540573"/>
            <a:ext cx="10601426" cy="1015663"/>
          </a:xfrm>
          <a:prstGeom prst="rect">
            <a:avLst/>
          </a:prstGeom>
          <a:noFill/>
        </p:spPr>
        <p:txBody>
          <a:bodyPr wrap="square" rtlCol="0">
            <a:spAutoFit/>
          </a:bodyPr>
          <a:lstStyle/>
          <a:p>
            <a:r>
              <a:rPr lang="en-US" sz="6000" dirty="0">
                <a:solidFill>
                  <a:srgbClr val="15234F"/>
                </a:solidFill>
                <a:latin typeface="Roboto Cn" pitchFamily="2" charset="0"/>
                <a:ea typeface="Roboto Cn" pitchFamily="2" charset="0"/>
              </a:rPr>
              <a:t>3 blessings for believers</a:t>
            </a:r>
          </a:p>
        </p:txBody>
      </p:sp>
      <p:sp>
        <p:nvSpPr>
          <p:cNvPr id="6" name="TextBox 5">
            <a:extLst>
              <a:ext uri="{FF2B5EF4-FFF2-40B4-BE49-F238E27FC236}">
                <a16:creationId xmlns:a16="http://schemas.microsoft.com/office/drawing/2014/main" id="{E31B9B9B-6E08-C743-80FC-5A7B7DC88573}"/>
              </a:ext>
            </a:extLst>
          </p:cNvPr>
          <p:cNvSpPr txBox="1"/>
          <p:nvPr/>
        </p:nvSpPr>
        <p:spPr>
          <a:xfrm>
            <a:off x="563879" y="2096809"/>
            <a:ext cx="10772503" cy="2554545"/>
          </a:xfrm>
          <a:prstGeom prst="rect">
            <a:avLst/>
          </a:prstGeom>
          <a:noFill/>
        </p:spPr>
        <p:txBody>
          <a:bodyPr wrap="square" rtlCol="0">
            <a:noAutofit/>
          </a:bodyPr>
          <a:lstStyle/>
          <a:p>
            <a:pPr marL="914400" indent="-914400" algn="just" hangingPunct="0">
              <a:buFont typeface="+mj-lt"/>
              <a:buAutoNum type="arabicPeriod"/>
            </a:pPr>
            <a:r>
              <a:rPr lang="en-US" sz="4800" dirty="0">
                <a:solidFill>
                  <a:srgbClr val="15234F"/>
                </a:solidFill>
                <a:latin typeface="Roboto Th" pitchFamily="2" charset="0"/>
                <a:ea typeface="Roboto Th" pitchFamily="2" charset="0"/>
              </a:rPr>
              <a:t>peace with God</a:t>
            </a:r>
          </a:p>
          <a:p>
            <a:pPr marL="914400" indent="-914400" algn="just" hangingPunct="0">
              <a:buFont typeface="+mj-lt"/>
              <a:buAutoNum type="arabicPeriod"/>
            </a:pPr>
            <a:r>
              <a:rPr lang="en-US" sz="4800" dirty="0">
                <a:solidFill>
                  <a:srgbClr val="15234F"/>
                </a:solidFill>
                <a:latin typeface="Roboto Th" pitchFamily="2" charset="0"/>
                <a:ea typeface="Roboto Th" pitchFamily="2" charset="0"/>
              </a:rPr>
              <a:t>access to grace</a:t>
            </a:r>
          </a:p>
          <a:p>
            <a:pPr marL="914400" indent="-914400" algn="just" hangingPunct="0">
              <a:buFont typeface="+mj-lt"/>
              <a:buAutoNum type="arabicPeriod"/>
            </a:pPr>
            <a:r>
              <a:rPr lang="en-US" sz="4800" dirty="0">
                <a:solidFill>
                  <a:srgbClr val="15234F"/>
                </a:solidFill>
                <a:latin typeface="Roboto Th" pitchFamily="2" charset="0"/>
                <a:ea typeface="Roboto Th" pitchFamily="2" charset="0"/>
              </a:rPr>
              <a:t>hope of glory</a:t>
            </a:r>
          </a:p>
        </p:txBody>
      </p:sp>
    </p:spTree>
    <p:extLst>
      <p:ext uri="{BB962C8B-B14F-4D97-AF65-F5344CB8AC3E}">
        <p14:creationId xmlns:p14="http://schemas.microsoft.com/office/powerpoint/2010/main" val="298631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rson in Blue Scrub Suit Holding White Tablet Computer">
            <a:extLst>
              <a:ext uri="{FF2B5EF4-FFF2-40B4-BE49-F238E27FC236}">
                <a16:creationId xmlns:a16="http://schemas.microsoft.com/office/drawing/2014/main" id="{00D304A6-722C-47F8-9A9B-BE939E4546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50" b="31250"/>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E7BA76-F48D-D648-AF98-9064198AB1CD}"/>
              </a:ext>
            </a:extLst>
          </p:cNvPr>
          <p:cNvSpPr/>
          <p:nvPr/>
        </p:nvSpPr>
        <p:spPr>
          <a:xfrm>
            <a:off x="-2" y="-3"/>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descr="Text&#10;&#10;Description automatically generated with medium confidence">
            <a:extLst>
              <a:ext uri="{FF2B5EF4-FFF2-40B4-BE49-F238E27FC236}">
                <a16:creationId xmlns:a16="http://schemas.microsoft.com/office/drawing/2014/main" id="{1BF06964-EA36-0541-88C1-A3074B428657}"/>
              </a:ext>
            </a:extLst>
          </p:cNvPr>
          <p:cNvPicPr>
            <a:picLocks noChangeAspect="1"/>
          </p:cNvPicPr>
          <p:nvPr/>
        </p:nvPicPr>
        <p:blipFill>
          <a:blip r:embed="rId3"/>
          <a:stretch>
            <a:fillRect/>
          </a:stretch>
        </p:blipFill>
        <p:spPr>
          <a:xfrm>
            <a:off x="9966959" y="5942231"/>
            <a:ext cx="1798319" cy="613826"/>
          </a:xfrm>
          <a:prstGeom prst="rect">
            <a:avLst/>
          </a:prstGeom>
        </p:spPr>
      </p:pic>
      <p:sp>
        <p:nvSpPr>
          <p:cNvPr id="8" name="TextBox 7">
            <a:extLst>
              <a:ext uri="{FF2B5EF4-FFF2-40B4-BE49-F238E27FC236}">
                <a16:creationId xmlns:a16="http://schemas.microsoft.com/office/drawing/2014/main" id="{23712543-ED5F-184D-A225-8D762BAB7099}"/>
              </a:ext>
            </a:extLst>
          </p:cNvPr>
          <p:cNvSpPr txBox="1"/>
          <p:nvPr/>
        </p:nvSpPr>
        <p:spPr>
          <a:xfrm>
            <a:off x="1635033" y="1166840"/>
            <a:ext cx="8921931" cy="4524315"/>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Peace with God </a:t>
            </a:r>
          </a:p>
          <a:p>
            <a:pPr algn="ctr"/>
            <a:r>
              <a:rPr lang="en-US" sz="7200" dirty="0">
                <a:solidFill>
                  <a:schemeClr val="bg1"/>
                </a:solidFill>
                <a:latin typeface="Roboto Cn" pitchFamily="2" charset="0"/>
                <a:ea typeface="Roboto Cn" pitchFamily="2" charset="0"/>
              </a:rPr>
              <a:t>does not mean </a:t>
            </a:r>
          </a:p>
          <a:p>
            <a:pPr algn="ctr"/>
            <a:r>
              <a:rPr lang="en-US" sz="7200" dirty="0">
                <a:solidFill>
                  <a:schemeClr val="bg1"/>
                </a:solidFill>
                <a:latin typeface="Roboto Cn" pitchFamily="2" charset="0"/>
                <a:ea typeface="Roboto Cn" pitchFamily="2" charset="0"/>
              </a:rPr>
              <a:t>we won’t have </a:t>
            </a:r>
          </a:p>
          <a:p>
            <a:pPr algn="ctr"/>
            <a:r>
              <a:rPr lang="en-US" sz="7200" dirty="0">
                <a:solidFill>
                  <a:schemeClr val="bg1"/>
                </a:solidFill>
                <a:latin typeface="Roboto Cn" pitchFamily="2" charset="0"/>
                <a:ea typeface="Roboto Cn" pitchFamily="2" charset="0"/>
              </a:rPr>
              <a:t>difficulty </a:t>
            </a:r>
            <a:r>
              <a:rPr lang="en-US" sz="7200" spc="600" dirty="0">
                <a:solidFill>
                  <a:schemeClr val="bg1"/>
                </a:solidFill>
                <a:latin typeface="Roboto Cn" pitchFamily="2" charset="0"/>
                <a:ea typeface="Roboto Cn" pitchFamily="2" charset="0"/>
              </a:rPr>
              <a:t>in this life</a:t>
            </a:r>
          </a:p>
        </p:txBody>
      </p:sp>
    </p:spTree>
    <p:extLst>
      <p:ext uri="{BB962C8B-B14F-4D97-AF65-F5344CB8AC3E}">
        <p14:creationId xmlns:p14="http://schemas.microsoft.com/office/powerpoint/2010/main" val="297625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ctangle&#10;&#10;Description automatically generated">
            <a:extLst>
              <a:ext uri="{FF2B5EF4-FFF2-40B4-BE49-F238E27FC236}">
                <a16:creationId xmlns:a16="http://schemas.microsoft.com/office/drawing/2014/main" id="{5D3A66F0-57A6-3940-AE5C-8CCAAAF5D25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8CAAC2-B6CE-C94C-B860-9BEA8607CD74}"/>
              </a:ext>
            </a:extLst>
          </p:cNvPr>
          <p:cNvSpPr txBox="1"/>
          <p:nvPr/>
        </p:nvSpPr>
        <p:spPr>
          <a:xfrm>
            <a:off x="1635034" y="5937111"/>
            <a:ext cx="8921931" cy="707886"/>
          </a:xfrm>
          <a:prstGeom prst="rect">
            <a:avLst/>
          </a:prstGeom>
          <a:noFill/>
        </p:spPr>
        <p:txBody>
          <a:bodyPr wrap="square" rtlCol="0">
            <a:spAutoFit/>
          </a:bodyPr>
          <a:lstStyle/>
          <a:p>
            <a:pPr algn="ctr"/>
            <a:r>
              <a:rPr lang="en-US" sz="4000" dirty="0">
                <a:solidFill>
                  <a:schemeClr val="bg1"/>
                </a:solidFill>
                <a:latin typeface="Roboto Cn" pitchFamily="2" charset="0"/>
                <a:ea typeface="Roboto Cn" pitchFamily="2" charset="0"/>
              </a:rPr>
              <a:t>ROMANS 5:2</a:t>
            </a:r>
          </a:p>
        </p:txBody>
      </p:sp>
      <p:sp>
        <p:nvSpPr>
          <p:cNvPr id="4" name="TextBox 3">
            <a:extLst>
              <a:ext uri="{FF2B5EF4-FFF2-40B4-BE49-F238E27FC236}">
                <a16:creationId xmlns:a16="http://schemas.microsoft.com/office/drawing/2014/main" id="{9C54D9B0-D047-AB4A-823C-1641A2704803}"/>
              </a:ext>
            </a:extLst>
          </p:cNvPr>
          <p:cNvSpPr txBox="1"/>
          <p:nvPr/>
        </p:nvSpPr>
        <p:spPr>
          <a:xfrm>
            <a:off x="809896" y="2073839"/>
            <a:ext cx="10772503" cy="2554545"/>
          </a:xfrm>
          <a:prstGeom prst="rect">
            <a:avLst/>
          </a:prstGeom>
          <a:noFill/>
        </p:spPr>
        <p:txBody>
          <a:bodyPr wrap="square" rtlCol="0">
            <a:noAutofit/>
          </a:bodyPr>
          <a:lstStyle/>
          <a:p>
            <a:pPr algn="just" hangingPunct="0"/>
            <a:r>
              <a:rPr lang="en-US" sz="4000" i="1" dirty="0">
                <a:solidFill>
                  <a:schemeClr val="bg1"/>
                </a:solidFill>
                <a:latin typeface="Roboto Th" pitchFamily="2" charset="0"/>
                <a:ea typeface="Roboto Th" pitchFamily="2" charset="0"/>
              </a:rPr>
              <a:t>Through him we have also obtained access by faith into this grace in which we stand</a:t>
            </a:r>
          </a:p>
        </p:txBody>
      </p:sp>
    </p:spTree>
    <p:extLst>
      <p:ext uri="{BB962C8B-B14F-4D97-AF65-F5344CB8AC3E}">
        <p14:creationId xmlns:p14="http://schemas.microsoft.com/office/powerpoint/2010/main" val="236498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Grace</a:t>
            </a: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4320566"/>
            <a:ext cx="11220994" cy="769441"/>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God’s unmerited favor</a:t>
            </a:r>
          </a:p>
        </p:txBody>
      </p:sp>
    </p:spTree>
    <p:extLst>
      <p:ext uri="{BB962C8B-B14F-4D97-AF65-F5344CB8AC3E}">
        <p14:creationId xmlns:p14="http://schemas.microsoft.com/office/powerpoint/2010/main" val="255441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E1EA4A9F-C99C-884E-9C1C-497CA1F3348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934A55E-9FDB-6D44-A711-C09589A28BDC}"/>
              </a:ext>
            </a:extLst>
          </p:cNvPr>
          <p:cNvSpPr txBox="1"/>
          <p:nvPr/>
        </p:nvSpPr>
        <p:spPr>
          <a:xfrm>
            <a:off x="1635034" y="1665557"/>
            <a:ext cx="8921931" cy="1200329"/>
          </a:xfrm>
          <a:prstGeom prst="rect">
            <a:avLst/>
          </a:prstGeom>
          <a:noFill/>
        </p:spPr>
        <p:txBody>
          <a:bodyPr wrap="square" rtlCol="0">
            <a:spAutoFit/>
          </a:bodyPr>
          <a:lstStyle/>
          <a:p>
            <a:pPr algn="ctr"/>
            <a:r>
              <a:rPr lang="en-US" sz="7200" dirty="0">
                <a:solidFill>
                  <a:srgbClr val="15234F"/>
                </a:solidFill>
                <a:latin typeface="Roboto Cn" pitchFamily="2" charset="0"/>
                <a:ea typeface="Roboto Cn" pitchFamily="2" charset="0"/>
              </a:rPr>
              <a:t>kau-cha-o-</a:t>
            </a:r>
            <a:r>
              <a:rPr lang="en-US" sz="7200" dirty="0" err="1">
                <a:solidFill>
                  <a:srgbClr val="15234F"/>
                </a:solidFill>
                <a:latin typeface="Roboto Cn" pitchFamily="2" charset="0"/>
                <a:ea typeface="Roboto Cn" pitchFamily="2" charset="0"/>
              </a:rPr>
              <a:t>mai</a:t>
            </a:r>
            <a:endParaRPr lang="en-US" sz="7200" dirty="0">
              <a:solidFill>
                <a:srgbClr val="15234F"/>
              </a:solidFill>
              <a:latin typeface="Roboto Cn" pitchFamily="2" charset="0"/>
              <a:ea typeface="Roboto Cn" pitchFamily="2" charset="0"/>
            </a:endParaRPr>
          </a:p>
        </p:txBody>
      </p:sp>
      <p:sp>
        <p:nvSpPr>
          <p:cNvPr id="7" name="TextBox 6">
            <a:extLst>
              <a:ext uri="{FF2B5EF4-FFF2-40B4-BE49-F238E27FC236}">
                <a16:creationId xmlns:a16="http://schemas.microsoft.com/office/drawing/2014/main" id="{9EE1BCBB-3F01-134E-8087-269D37E38E41}"/>
              </a:ext>
            </a:extLst>
          </p:cNvPr>
          <p:cNvSpPr txBox="1"/>
          <p:nvPr/>
        </p:nvSpPr>
        <p:spPr>
          <a:xfrm>
            <a:off x="485502" y="3992115"/>
            <a:ext cx="11220994" cy="1446550"/>
          </a:xfrm>
          <a:prstGeom prst="rect">
            <a:avLst/>
          </a:prstGeom>
          <a:noFill/>
        </p:spPr>
        <p:txBody>
          <a:bodyPr wrap="square" rtlCol="0">
            <a:spAutoFit/>
          </a:bodyPr>
          <a:lstStyle/>
          <a:p>
            <a:pPr algn="ctr"/>
            <a:r>
              <a:rPr lang="en-US" sz="4400" dirty="0">
                <a:solidFill>
                  <a:srgbClr val="15234F"/>
                </a:solidFill>
                <a:latin typeface="Roboto Th" pitchFamily="2" charset="0"/>
                <a:ea typeface="Roboto Th" pitchFamily="2" charset="0"/>
              </a:rPr>
              <a:t>to boast</a:t>
            </a:r>
          </a:p>
          <a:p>
            <a:pPr algn="ctr"/>
            <a:r>
              <a:rPr lang="en-US" sz="4400" dirty="0">
                <a:solidFill>
                  <a:srgbClr val="15234F"/>
                </a:solidFill>
                <a:latin typeface="Roboto Th" pitchFamily="2" charset="0"/>
                <a:ea typeface="Roboto Th" pitchFamily="2" charset="0"/>
              </a:rPr>
              <a:t>a triumphant, rejoicing, confidence</a:t>
            </a:r>
          </a:p>
        </p:txBody>
      </p:sp>
    </p:spTree>
    <p:extLst>
      <p:ext uri="{BB962C8B-B14F-4D97-AF65-F5344CB8AC3E}">
        <p14:creationId xmlns:p14="http://schemas.microsoft.com/office/powerpoint/2010/main" val="231974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745</Words>
  <Application>Microsoft Office PowerPoint</Application>
  <PresentationFormat>Widescreen</PresentationFormat>
  <Paragraphs>59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Roboto</vt:lpstr>
      <vt:lpstr>Roboto Cn</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Leonard</dc:creator>
  <cp:lastModifiedBy>Timothy Sheare</cp:lastModifiedBy>
  <cp:revision>35</cp:revision>
  <dcterms:created xsi:type="dcterms:W3CDTF">2020-12-29T16:46:20Z</dcterms:created>
  <dcterms:modified xsi:type="dcterms:W3CDTF">2021-01-03T14:36:43Z</dcterms:modified>
</cp:coreProperties>
</file>