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68" r:id="rId4"/>
    <p:sldId id="270" r:id="rId5"/>
    <p:sldId id="271" r:id="rId6"/>
    <p:sldId id="272" r:id="rId7"/>
    <p:sldId id="263" r:id="rId8"/>
    <p:sldId id="262" r:id="rId9"/>
    <p:sldId id="277" r:id="rId10"/>
    <p:sldId id="267" r:id="rId11"/>
    <p:sldId id="259" r:id="rId12"/>
    <p:sldId id="278" r:id="rId13"/>
    <p:sldId id="280" r:id="rId14"/>
    <p:sldId id="281" r:id="rId15"/>
    <p:sldId id="258" r:id="rId16"/>
    <p:sldId id="279" r:id="rId17"/>
    <p:sldId id="260" r:id="rId18"/>
    <p:sldId id="276" r:id="rId19"/>
    <p:sldId id="282" r:id="rId20"/>
    <p:sldId id="283" r:id="rId21"/>
    <p:sldId id="284" r:id="rId22"/>
    <p:sldId id="27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4F"/>
    <a:srgbClr val="F4F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5701"/>
  </p:normalViewPr>
  <p:slideViewPr>
    <p:cSldViewPr snapToGrid="0" snapToObjects="1">
      <p:cViewPr varScale="1">
        <p:scale>
          <a:sx n="72" d="100"/>
          <a:sy n="72"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C27A-64B1-2543-B673-3FACB768D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DAAFF-E1B5-5C45-8840-9548C2960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A9BAE9-298A-404B-966D-8E70B94D24BF}"/>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F9746FEE-9139-FB43-A8A6-9E0886B1E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28405-24DB-D348-9DF9-70B4D26ED040}"/>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135908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9EA5-FC3B-5049-AE05-9BF3D14E12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6CBD25-BB40-F647-B48D-60FD6C7C8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E5F9F-378D-4040-9B72-80762C1A38AF}"/>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1468CBC2-C2CD-334A-9A2E-B743069E7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0E7E0-8B69-3D45-BE68-941694D387D1}"/>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223936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76C3B-C351-CB4A-9560-222CD73BB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61704B-8307-F64C-A6C7-0E25C6F89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B7FBD-2316-DB40-AA51-C04AD9013FA5}"/>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878E0B4F-A5CC-0D42-A98C-517A6BE5F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7246E-4C75-934C-AFBB-4184BC609993}"/>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166410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3ADA-DE41-4F81-A08C-AB3C9661F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739279-F752-4F5A-8A9C-6D1FE4745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A1FC2-9567-44E9-900D-2BF1F1956404}"/>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DAF9BE4E-D6DB-48A7-8639-1462C372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295FC-D667-469E-B95C-1CE69D5F94F3}"/>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230608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1BFA-6C4D-46FB-A475-78A2E1AA6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4CC4F-A7EB-42E0-8A79-ED5FA854E7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EF056-441B-496A-8156-E75B71A72856}"/>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19A749C5-1277-4791-A87D-B21A6A913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4C579-E083-4873-BCA4-167A66D20940}"/>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411357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042A-2D44-4FB4-9EA8-611C938F3F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FFA491-DAD2-4A1B-9C32-B68E79025F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16EA6-A90F-4275-85AE-B89813755FCD}"/>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9847841D-C19A-421A-8841-B8FC47F60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2AE57-C2C9-47DE-8A12-8F5BB393A62F}"/>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86063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9F03-C4A1-4775-88E2-52C960D93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D8CA8-BB96-41CD-AEA3-ABE5A2AE14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1A07F3-80F3-467A-B525-D5AA45684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C758B3-1E6D-41C6-9873-7E5D6593CB06}"/>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6" name="Footer Placeholder 5">
            <a:extLst>
              <a:ext uri="{FF2B5EF4-FFF2-40B4-BE49-F238E27FC236}">
                <a16:creationId xmlns:a16="http://schemas.microsoft.com/office/drawing/2014/main" id="{812399E2-3BDD-4B13-AE6E-7C20A5F33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09ADC-B420-42BE-83FF-B24A911126C1}"/>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15844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2A8E-8754-467F-A7BD-0F9301DE83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A84CFC-287D-4FA7-BD9F-853959F6D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4F5F7-72B9-41FF-AC41-D78A3D48E4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DB87E3-FE9E-4465-9643-1DB58CECF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DD86-0110-46AC-AA3E-1A84738F84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8A50E-9DFF-4214-A1A6-C80197BE94D6}"/>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8" name="Footer Placeholder 7">
            <a:extLst>
              <a:ext uri="{FF2B5EF4-FFF2-40B4-BE49-F238E27FC236}">
                <a16:creationId xmlns:a16="http://schemas.microsoft.com/office/drawing/2014/main" id="{7F9D3465-A4AB-444C-AAA8-9925B1FAE1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416714-6B26-4283-BE1D-A60CAF8F27A3}"/>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02041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5D25-3306-4545-8248-B558F13903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CBE26F-307A-42F8-8673-3000D229E592}"/>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4" name="Footer Placeholder 3">
            <a:extLst>
              <a:ext uri="{FF2B5EF4-FFF2-40B4-BE49-F238E27FC236}">
                <a16:creationId xmlns:a16="http://schemas.microsoft.com/office/drawing/2014/main" id="{34743152-1F72-46C5-9BDC-1378E75E7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BC5386-ECC6-4F60-AA83-B220C92E4210}"/>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270966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6FB93-5850-4539-A1FC-C0519165010A}"/>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3" name="Footer Placeholder 2">
            <a:extLst>
              <a:ext uri="{FF2B5EF4-FFF2-40B4-BE49-F238E27FC236}">
                <a16:creationId xmlns:a16="http://schemas.microsoft.com/office/drawing/2014/main" id="{5C7E7EF1-A1AE-4449-BC8A-849C11D1A3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8428E1-B7DC-4F28-AD2F-2468CCF756FD}"/>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270733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A52E-1EAB-4EA7-83D4-EEAFA2202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4E28C1-E77B-42FA-8C59-FDB29B323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BF2822-A119-4107-A857-C04238529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F6379-287B-4862-9224-21E645A3F8FD}"/>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6" name="Footer Placeholder 5">
            <a:extLst>
              <a:ext uri="{FF2B5EF4-FFF2-40B4-BE49-F238E27FC236}">
                <a16:creationId xmlns:a16="http://schemas.microsoft.com/office/drawing/2014/main" id="{44899DA1-B1A9-42D0-9A1A-C60A3B98B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7FCC5-241C-4FF9-9AED-0B0B052CB5DF}"/>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19122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7AC9-28F7-5945-8923-367E9C38F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0E1E8-EA5E-9F44-A9F2-590AACE43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C75B3-1823-D049-A188-CEB82CC26805}"/>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170995F7-4A4E-C44F-BF85-605ECB2CE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19069-4CD3-1D45-9D6A-B78B08392F5B}"/>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3839124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F59D-D793-4D7D-9F8B-F3A759B54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3563E9-EF6B-47CA-B3C2-52CE5259F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6F295F-227E-4D1F-AD46-1D646E66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0A073-4224-4038-808C-6392BB213022}"/>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6" name="Footer Placeholder 5">
            <a:extLst>
              <a:ext uri="{FF2B5EF4-FFF2-40B4-BE49-F238E27FC236}">
                <a16:creationId xmlns:a16="http://schemas.microsoft.com/office/drawing/2014/main" id="{8931DE4A-DBA6-404C-83BF-393289CD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30D20-7B25-4A92-95C5-6FAD7A9D611D}"/>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1285617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2D72-D1C2-4707-A483-A284F06CF9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A1AB07-8611-4CA0-86C9-2651F4C6C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E5D18-6501-43E7-AF15-01B4A63549F6}"/>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C9B5DE71-F0DB-4BF6-851A-4EDE03CB3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FF8FE-95E5-4872-9F6E-165633DCD0C8}"/>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40996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53DBF-1F08-44D8-8271-FF0143C4A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0B4B7E-E39D-4CBD-9361-246F5A4B5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08C4E-5C8E-4925-B0C9-CBD2A0CE75E5}"/>
              </a:ext>
            </a:extLst>
          </p:cNvPr>
          <p:cNvSpPr>
            <a:spLocks noGrp="1"/>
          </p:cNvSpPr>
          <p:nvPr>
            <p:ph type="dt" sz="half" idx="10"/>
          </p:nvPr>
        </p:nvSpPr>
        <p:spPr/>
        <p:txBody>
          <a:body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1C314A17-15EA-4F98-AD14-E8178A2C7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CB7A5-7529-45C7-AD1E-3C19ADBC2184}"/>
              </a:ext>
            </a:extLst>
          </p:cNvPr>
          <p:cNvSpPr>
            <a:spLocks noGrp="1"/>
          </p:cNvSpPr>
          <p:nvPr>
            <p:ph type="sldNum" sz="quarter" idx="12"/>
          </p:nvPr>
        </p:nvSpPr>
        <p:spPr/>
        <p:txBody>
          <a:bodyPr/>
          <a:lstStyle/>
          <a:p>
            <a:fld id="{911AC579-A066-4FA1-B417-03C4F6154153}" type="slidenum">
              <a:rPr lang="en-US" smtClean="0"/>
              <a:t>‹#›</a:t>
            </a:fld>
            <a:endParaRPr lang="en-US"/>
          </a:p>
        </p:txBody>
      </p:sp>
    </p:spTree>
    <p:extLst>
      <p:ext uri="{BB962C8B-B14F-4D97-AF65-F5344CB8AC3E}">
        <p14:creationId xmlns:p14="http://schemas.microsoft.com/office/powerpoint/2010/main" val="360620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5992-9361-0845-BEC2-DD82696724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814386-74AF-1D42-96D3-273A3AABC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C2B352-F3D6-8642-B8C1-5C7235BD91D0}"/>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A28EBD63-F528-B24F-B9FF-325F144E6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A5026-1A3B-2544-855B-60877C03291B}"/>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104394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240E-E4F9-C349-919B-008A78472A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B8BA0-F285-E34B-83E1-443DC4A25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DEB58-DC18-1C46-9812-5AF61B1DA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005C6-6E1B-8C4D-A85C-A915D9751FB5}"/>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6" name="Footer Placeholder 5">
            <a:extLst>
              <a:ext uri="{FF2B5EF4-FFF2-40B4-BE49-F238E27FC236}">
                <a16:creationId xmlns:a16="http://schemas.microsoft.com/office/drawing/2014/main" id="{9B25E01E-1F2A-9D4F-94F7-3B469ED8A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D970A-4B28-0645-A003-895C2AB5A99B}"/>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397877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4CDE-42AD-4646-95F5-AFF4AE3B3B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FF9F9-A571-444E-BAB0-78B20A971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7DD175-B86B-864D-945E-1401712E6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B216EB-D79C-4241-ABD9-8E2EDBF7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503C94-A013-EF4D-9E39-8DF332326D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398D4-8107-B040-A55A-6D05F4BAF505}"/>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8" name="Footer Placeholder 7">
            <a:extLst>
              <a:ext uri="{FF2B5EF4-FFF2-40B4-BE49-F238E27FC236}">
                <a16:creationId xmlns:a16="http://schemas.microsoft.com/office/drawing/2014/main" id="{1B8620EE-0537-6D4E-AC71-907796335C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C3A94-C8E8-4C4D-A4AF-92F5964E938C}"/>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25354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5517-BC3C-5042-8FEC-CBF25EB4BB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D5E665-AC6B-4241-AF49-F8C789B5BC22}"/>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4" name="Footer Placeholder 3">
            <a:extLst>
              <a:ext uri="{FF2B5EF4-FFF2-40B4-BE49-F238E27FC236}">
                <a16:creationId xmlns:a16="http://schemas.microsoft.com/office/drawing/2014/main" id="{69F9EE10-217D-C240-9847-E9FA651D45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2B965-143A-5F49-9B9F-00B5B4A9C019}"/>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35423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22564-64A4-F74B-B72E-3E81A8A20D0E}"/>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3" name="Footer Placeholder 2">
            <a:extLst>
              <a:ext uri="{FF2B5EF4-FFF2-40B4-BE49-F238E27FC236}">
                <a16:creationId xmlns:a16="http://schemas.microsoft.com/office/drawing/2014/main" id="{C3BA79CE-6507-ED43-B78E-46923770F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D02C8A-8723-3048-ABC7-4C0065B349DF}"/>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124722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95A3-5DD4-B048-88E2-FE3CE7543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10092B-1EE4-2246-A1BB-AB6AAE620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2C5C2-B08D-C042-99D2-522C10258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63094-C0AF-7E4B-A9B5-8B511A5F5CB3}"/>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6" name="Footer Placeholder 5">
            <a:extLst>
              <a:ext uri="{FF2B5EF4-FFF2-40B4-BE49-F238E27FC236}">
                <a16:creationId xmlns:a16="http://schemas.microsoft.com/office/drawing/2014/main" id="{45638CAA-B084-C340-BBFA-718F5252A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3445C-7D6C-F748-AC09-3FC66791CD43}"/>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276670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A7C0-2917-F04C-B4EA-546CB766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B23BA-7AD9-8946-9850-1A27DFAE2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32FCAD-5B12-8547-8A00-96843C27A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C4C7F-C1FC-E44B-977A-82CC1E630A6C}"/>
              </a:ext>
            </a:extLst>
          </p:cNvPr>
          <p:cNvSpPr>
            <a:spLocks noGrp="1"/>
          </p:cNvSpPr>
          <p:nvPr>
            <p:ph type="dt" sz="half" idx="10"/>
          </p:nvPr>
        </p:nvSpPr>
        <p:spPr/>
        <p:txBody>
          <a:bodyPr/>
          <a:lstStyle/>
          <a:p>
            <a:fld id="{5FB0CE6F-5C08-D044-9968-9EAF81C343ED}" type="datetimeFigureOut">
              <a:rPr lang="en-US" smtClean="0"/>
              <a:t>1/17/2021</a:t>
            </a:fld>
            <a:endParaRPr lang="en-US"/>
          </a:p>
        </p:txBody>
      </p:sp>
      <p:sp>
        <p:nvSpPr>
          <p:cNvPr id="6" name="Footer Placeholder 5">
            <a:extLst>
              <a:ext uri="{FF2B5EF4-FFF2-40B4-BE49-F238E27FC236}">
                <a16:creationId xmlns:a16="http://schemas.microsoft.com/office/drawing/2014/main" id="{23297322-AC72-4947-B78F-5DE675311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EC460-E07D-D941-A749-74D2D9DC5F10}"/>
              </a:ext>
            </a:extLst>
          </p:cNvPr>
          <p:cNvSpPr>
            <a:spLocks noGrp="1"/>
          </p:cNvSpPr>
          <p:nvPr>
            <p:ph type="sldNum" sz="quarter" idx="12"/>
          </p:nvPr>
        </p:nvSpPr>
        <p:spPr/>
        <p:txBody>
          <a:bodyPr/>
          <a:lstStyle/>
          <a:p>
            <a:fld id="{423109B6-5AB1-A14E-9703-2F7FCBB2EE91}" type="slidenum">
              <a:rPr lang="en-US" smtClean="0"/>
              <a:t>‹#›</a:t>
            </a:fld>
            <a:endParaRPr lang="en-US"/>
          </a:p>
        </p:txBody>
      </p:sp>
    </p:spTree>
    <p:extLst>
      <p:ext uri="{BB962C8B-B14F-4D97-AF65-F5344CB8AC3E}">
        <p14:creationId xmlns:p14="http://schemas.microsoft.com/office/powerpoint/2010/main" val="256112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8AED1-28EA-6A4B-A125-3A4335BBB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B133C-14CE-F34B-A7C3-0F3638466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F938-074E-1145-A27F-968822488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0CE6F-5C08-D044-9968-9EAF81C343ED}" type="datetimeFigureOut">
              <a:rPr lang="en-US" smtClean="0"/>
              <a:t>1/17/2021</a:t>
            </a:fld>
            <a:endParaRPr lang="en-US"/>
          </a:p>
        </p:txBody>
      </p:sp>
      <p:sp>
        <p:nvSpPr>
          <p:cNvPr id="5" name="Footer Placeholder 4">
            <a:extLst>
              <a:ext uri="{FF2B5EF4-FFF2-40B4-BE49-F238E27FC236}">
                <a16:creationId xmlns:a16="http://schemas.microsoft.com/office/drawing/2014/main" id="{BBD419A7-A15F-A440-92B9-A287497AE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02F70E-3304-6F4B-8F95-0E731C9D00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109B6-5AB1-A14E-9703-2F7FCBB2EE91}" type="slidenum">
              <a:rPr lang="en-US" smtClean="0"/>
              <a:t>‹#›</a:t>
            </a:fld>
            <a:endParaRPr lang="en-US"/>
          </a:p>
        </p:txBody>
      </p:sp>
    </p:spTree>
    <p:extLst>
      <p:ext uri="{BB962C8B-B14F-4D97-AF65-F5344CB8AC3E}">
        <p14:creationId xmlns:p14="http://schemas.microsoft.com/office/powerpoint/2010/main" val="332183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4655B-DD5E-4FEA-B776-E20E26EB5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E0883-AD29-487A-AD64-71415C106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50998-477F-4EE6-A506-33032B6E1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9EB0C-2394-417E-A187-5C650590D632}" type="datetimeFigureOut">
              <a:rPr lang="en-US" smtClean="0"/>
              <a:t>1/17/2021</a:t>
            </a:fld>
            <a:endParaRPr lang="en-US"/>
          </a:p>
        </p:txBody>
      </p:sp>
      <p:sp>
        <p:nvSpPr>
          <p:cNvPr id="5" name="Footer Placeholder 4">
            <a:extLst>
              <a:ext uri="{FF2B5EF4-FFF2-40B4-BE49-F238E27FC236}">
                <a16:creationId xmlns:a16="http://schemas.microsoft.com/office/drawing/2014/main" id="{C316F011-3A72-4211-90BA-202F02899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D9DF5-80E4-4014-98FD-15F41E968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AC579-A066-4FA1-B417-03C4F6154153}" type="slidenum">
              <a:rPr lang="en-US" smtClean="0"/>
              <a:t>‹#›</a:t>
            </a:fld>
            <a:endParaRPr lang="en-US"/>
          </a:p>
        </p:txBody>
      </p:sp>
    </p:spTree>
    <p:extLst>
      <p:ext uri="{BB962C8B-B14F-4D97-AF65-F5344CB8AC3E}">
        <p14:creationId xmlns:p14="http://schemas.microsoft.com/office/powerpoint/2010/main" val="1660713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on a stage&#10;&#10;Description automatically generated">
            <a:extLst>
              <a:ext uri="{FF2B5EF4-FFF2-40B4-BE49-F238E27FC236}">
                <a16:creationId xmlns:a16="http://schemas.microsoft.com/office/drawing/2014/main" id="{9D67E60F-1341-FE4A-9399-723DAA4536E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42128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E399B1-CA15-814D-ABB5-1DAF51B47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D14014-6C02-424C-9D65-17E8738A6898}"/>
              </a:ext>
            </a:extLst>
          </p:cNvPr>
          <p:cNvSpPr txBox="1"/>
          <p:nvPr/>
        </p:nvSpPr>
        <p:spPr>
          <a:xfrm>
            <a:off x="341458" y="516732"/>
            <a:ext cx="6615396" cy="923330"/>
          </a:xfrm>
          <a:prstGeom prst="rect">
            <a:avLst/>
          </a:prstGeom>
          <a:noFill/>
        </p:spPr>
        <p:txBody>
          <a:bodyPr wrap="square" rtlCol="0">
            <a:spAutoFit/>
          </a:bodyPr>
          <a:lstStyle/>
          <a:p>
            <a:r>
              <a:rPr lang="en-US" sz="5400" dirty="0">
                <a:solidFill>
                  <a:srgbClr val="15234F"/>
                </a:solidFill>
                <a:latin typeface="Roboto Cn" pitchFamily="2" charset="0"/>
                <a:ea typeface="Roboto Cn" pitchFamily="2" charset="0"/>
              </a:rPr>
              <a:t>Faithful</a:t>
            </a:r>
          </a:p>
        </p:txBody>
      </p:sp>
      <p:sp>
        <p:nvSpPr>
          <p:cNvPr id="5" name="TextBox 4">
            <a:extLst>
              <a:ext uri="{FF2B5EF4-FFF2-40B4-BE49-F238E27FC236}">
                <a16:creationId xmlns:a16="http://schemas.microsoft.com/office/drawing/2014/main" id="{B4239BD5-2F57-9344-B863-15CA8F3E00E2}"/>
              </a:ext>
            </a:extLst>
          </p:cNvPr>
          <p:cNvSpPr txBox="1"/>
          <p:nvPr/>
        </p:nvSpPr>
        <p:spPr>
          <a:xfrm>
            <a:off x="341458" y="1698215"/>
            <a:ext cx="6961385" cy="1569660"/>
          </a:xfrm>
          <a:prstGeom prst="rect">
            <a:avLst/>
          </a:prstGeom>
          <a:noFill/>
        </p:spPr>
        <p:txBody>
          <a:bodyPr wrap="square" rtlCol="0">
            <a:spAutoFit/>
          </a:bodyPr>
          <a:lstStyle/>
          <a:p>
            <a:r>
              <a:rPr lang="en-US" sz="3200" b="1" dirty="0">
                <a:solidFill>
                  <a:srgbClr val="15234F"/>
                </a:solidFill>
                <a:latin typeface="Roboto Th" pitchFamily="2" charset="0"/>
                <a:ea typeface="Roboto Th" pitchFamily="2" charset="0"/>
              </a:rPr>
              <a:t>We love when people are faithful! Like our tech team every Sunday morning.</a:t>
            </a:r>
          </a:p>
        </p:txBody>
      </p:sp>
    </p:spTree>
    <p:extLst>
      <p:ext uri="{BB962C8B-B14F-4D97-AF65-F5344CB8AC3E}">
        <p14:creationId xmlns:p14="http://schemas.microsoft.com/office/powerpoint/2010/main" val="29604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574E8CCE-7D1B-CF48-95C9-34421B53B48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BBAFE37-25DD-FB4E-BF2A-49B1DE239ADB}"/>
              </a:ext>
            </a:extLst>
          </p:cNvPr>
          <p:cNvSpPr txBox="1"/>
          <p:nvPr/>
        </p:nvSpPr>
        <p:spPr>
          <a:xfrm>
            <a:off x="316745" y="541445"/>
            <a:ext cx="3995764" cy="1446550"/>
          </a:xfrm>
          <a:prstGeom prst="rect">
            <a:avLst/>
          </a:prstGeom>
          <a:noFill/>
        </p:spPr>
        <p:txBody>
          <a:bodyPr wrap="square" rtlCol="0">
            <a:spAutoFit/>
          </a:bodyPr>
          <a:lstStyle/>
          <a:p>
            <a:r>
              <a:rPr lang="en-US" sz="4400" dirty="0">
                <a:solidFill>
                  <a:srgbClr val="F4F5ED"/>
                </a:solidFill>
                <a:latin typeface="Roboto Cn" pitchFamily="2" charset="0"/>
                <a:ea typeface="Roboto Cn" pitchFamily="2" charset="0"/>
              </a:rPr>
              <a:t>Qualifications to Serve</a:t>
            </a:r>
          </a:p>
        </p:txBody>
      </p:sp>
      <p:sp>
        <p:nvSpPr>
          <p:cNvPr id="5" name="TextBox 4">
            <a:extLst>
              <a:ext uri="{FF2B5EF4-FFF2-40B4-BE49-F238E27FC236}">
                <a16:creationId xmlns:a16="http://schemas.microsoft.com/office/drawing/2014/main" id="{F17BAC8E-1AD5-AC46-AD0A-07CBD882596F}"/>
              </a:ext>
            </a:extLst>
          </p:cNvPr>
          <p:cNvSpPr txBox="1"/>
          <p:nvPr/>
        </p:nvSpPr>
        <p:spPr>
          <a:xfrm>
            <a:off x="4782064" y="425470"/>
            <a:ext cx="6969211" cy="5693866"/>
          </a:xfrm>
          <a:prstGeom prst="rect">
            <a:avLst/>
          </a:prstGeom>
          <a:noFill/>
        </p:spPr>
        <p:txBody>
          <a:bodyPr wrap="square" rtlCol="0">
            <a:spAutoFit/>
          </a:bodyPr>
          <a:lstStyle/>
          <a:p>
            <a:pPr marL="742950" indent="-742950">
              <a:buFont typeface="+mj-lt"/>
              <a:buAutoNum type="arabicPeriod" startAt="2"/>
            </a:pPr>
            <a:r>
              <a:rPr lang="en-US" sz="3600" b="1" dirty="0">
                <a:solidFill>
                  <a:srgbClr val="15234F"/>
                </a:solidFill>
                <a:latin typeface="Roboto Th" pitchFamily="2" charset="0"/>
                <a:ea typeface="Roboto Th" pitchFamily="2" charset="0"/>
              </a:rPr>
              <a:t>Available </a:t>
            </a:r>
          </a:p>
          <a:p>
            <a:pPr marL="457200" indent="-457200">
              <a:buAutoNum type="arabicPeriod" startAt="2"/>
            </a:pPr>
            <a:endParaRPr lang="en-US" sz="2400" dirty="0">
              <a:solidFill>
                <a:srgbClr val="15234F"/>
              </a:solidFill>
              <a:latin typeface="Roboto" pitchFamily="2" charset="0"/>
              <a:ea typeface="Roboto" pitchFamily="2" charset="0"/>
            </a:endParaRPr>
          </a:p>
          <a:p>
            <a:r>
              <a:rPr lang="en-US" sz="2800" i="1" dirty="0">
                <a:solidFill>
                  <a:srgbClr val="15234F"/>
                </a:solidFill>
                <a:latin typeface="Roboto Th" pitchFamily="2" charset="0"/>
                <a:ea typeface="Roboto Th" pitchFamily="2" charset="0"/>
              </a:rPr>
              <a:t>~ ready for use, accessible, at someone’s disposal.</a:t>
            </a: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r>
              <a:rPr lang="en-US" sz="2800" i="1" dirty="0">
                <a:solidFill>
                  <a:srgbClr val="15234F"/>
                </a:solidFill>
                <a:latin typeface="Roboto Th" pitchFamily="2" charset="0"/>
                <a:ea typeface="Roboto Th" pitchFamily="2" charset="0"/>
              </a:rPr>
              <a:t>And I heard the voice of the Lord saying, “Whom shall I send, and who will go for us?” Then I said, “Here I am! Send me.”</a:t>
            </a:r>
          </a:p>
          <a:p>
            <a:endParaRPr lang="en-US" sz="2800" i="1" dirty="0">
              <a:solidFill>
                <a:srgbClr val="15234F"/>
              </a:solidFill>
              <a:latin typeface="Roboto Th" pitchFamily="2" charset="0"/>
              <a:ea typeface="Roboto Th" pitchFamily="2" charset="0"/>
            </a:endParaRPr>
          </a:p>
          <a:p>
            <a:r>
              <a:rPr lang="en-US" sz="2400" b="1" dirty="0">
                <a:solidFill>
                  <a:srgbClr val="15234F"/>
                </a:solidFill>
                <a:latin typeface="Roboto Th" pitchFamily="2" charset="0"/>
                <a:ea typeface="Roboto" pitchFamily="2" charset="0"/>
              </a:rPr>
              <a:t>Isaiah 6:8</a:t>
            </a:r>
            <a:endParaRPr lang="en-US" sz="3200" b="1"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118808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13" name="Picture 12" descr="A group of people in a room&#10;&#10;Description automatically generated with medium confidence">
            <a:extLst>
              <a:ext uri="{FF2B5EF4-FFF2-40B4-BE49-F238E27FC236}">
                <a16:creationId xmlns:a16="http://schemas.microsoft.com/office/drawing/2014/main" id="{D5FFC579-C2E8-C940-ABB9-2739CACC12E2}"/>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4" y="2459504"/>
            <a:ext cx="8921931" cy="1938992"/>
          </a:xfrm>
          <a:prstGeom prst="rect">
            <a:avLst/>
          </a:prstGeom>
          <a:noFill/>
        </p:spPr>
        <p:txBody>
          <a:bodyPr wrap="square" rtlCol="0">
            <a:spAutoFit/>
          </a:bodyPr>
          <a:lstStyle/>
          <a:p>
            <a:pPr algn="ctr"/>
            <a:r>
              <a:rPr lang="en-US" sz="6000" dirty="0">
                <a:solidFill>
                  <a:schemeClr val="bg1"/>
                </a:solidFill>
                <a:latin typeface="Roboto Cn" pitchFamily="2" charset="0"/>
                <a:ea typeface="Roboto Cn" pitchFamily="2" charset="0"/>
              </a:rPr>
              <a:t>Make availability a priority in your life!</a:t>
            </a:r>
          </a:p>
        </p:txBody>
      </p:sp>
      <p:pic>
        <p:nvPicPr>
          <p:cNvPr id="7" name="Picture 6" descr="Icon&#10;&#10;Description automatically generated with medium confidence">
            <a:extLst>
              <a:ext uri="{FF2B5EF4-FFF2-40B4-BE49-F238E27FC236}">
                <a16:creationId xmlns:a16="http://schemas.microsoft.com/office/drawing/2014/main" id="{1DB597A9-B070-B74E-AC51-130C3AA137FC}"/>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191733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3" name="Picture 2" descr="A group of people dancing&#10;&#10;Description automatically generated with medium confidence">
            <a:extLst>
              <a:ext uri="{FF2B5EF4-FFF2-40B4-BE49-F238E27FC236}">
                <a16:creationId xmlns:a16="http://schemas.microsoft.com/office/drawing/2014/main" id="{D35279DC-CD9F-2F4D-8A77-289C40F96166}"/>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3"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1" y="645969"/>
            <a:ext cx="8921931" cy="5170646"/>
          </a:xfrm>
          <a:prstGeom prst="rect">
            <a:avLst/>
          </a:prstGeom>
          <a:noFill/>
        </p:spPr>
        <p:txBody>
          <a:bodyPr wrap="square" rtlCol="0">
            <a:spAutoFit/>
          </a:bodyPr>
          <a:lstStyle/>
          <a:p>
            <a:pPr algn="ctr"/>
            <a:r>
              <a:rPr lang="en-US" sz="6600" dirty="0">
                <a:solidFill>
                  <a:schemeClr val="bg1"/>
                </a:solidFill>
                <a:latin typeface="Roboto Cn" pitchFamily="2" charset="0"/>
                <a:ea typeface="Roboto Cn" pitchFamily="2" charset="0"/>
              </a:rPr>
              <a:t>Your stage of life should not determine </a:t>
            </a:r>
            <a:r>
              <a:rPr lang="en-US" sz="6600" u="sng" dirty="0">
                <a:solidFill>
                  <a:schemeClr val="bg1"/>
                </a:solidFill>
                <a:latin typeface="Roboto Cn" pitchFamily="2" charset="0"/>
                <a:ea typeface="Roboto Cn" pitchFamily="2" charset="0"/>
              </a:rPr>
              <a:t>if</a:t>
            </a:r>
            <a:r>
              <a:rPr lang="en-US" sz="6600" dirty="0">
                <a:solidFill>
                  <a:schemeClr val="bg1"/>
                </a:solidFill>
                <a:latin typeface="Roboto Cn" pitchFamily="2" charset="0"/>
                <a:ea typeface="Roboto Cn" pitchFamily="2" charset="0"/>
              </a:rPr>
              <a:t> you serve, it should only clarify where and how you serve. </a:t>
            </a:r>
          </a:p>
        </p:txBody>
      </p:sp>
      <p:pic>
        <p:nvPicPr>
          <p:cNvPr id="6" name="Picture 5" descr="Icon&#10;&#10;Description automatically generated with medium confidence">
            <a:extLst>
              <a:ext uri="{FF2B5EF4-FFF2-40B4-BE49-F238E27FC236}">
                <a16:creationId xmlns:a16="http://schemas.microsoft.com/office/drawing/2014/main" id="{2F337EE2-41F3-B943-A1E3-F7E456DA807D}"/>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155353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ED819BAC-8750-A947-9609-D4650FC6B58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AE6D98-A1B0-0B4B-8AC4-6832200C9504}"/>
              </a:ext>
            </a:extLst>
          </p:cNvPr>
          <p:cNvSpPr txBox="1"/>
          <p:nvPr/>
        </p:nvSpPr>
        <p:spPr>
          <a:xfrm>
            <a:off x="5032907" y="529088"/>
            <a:ext cx="6615396" cy="923330"/>
          </a:xfrm>
          <a:prstGeom prst="rect">
            <a:avLst/>
          </a:prstGeom>
          <a:noFill/>
        </p:spPr>
        <p:txBody>
          <a:bodyPr wrap="square" rtlCol="0">
            <a:spAutoFit/>
          </a:bodyPr>
          <a:lstStyle/>
          <a:p>
            <a:pPr algn="r"/>
            <a:r>
              <a:rPr lang="en-US" sz="5400" dirty="0">
                <a:solidFill>
                  <a:srgbClr val="15234F"/>
                </a:solidFill>
                <a:latin typeface="Roboto Cn" pitchFamily="2" charset="0"/>
                <a:ea typeface="Roboto Cn" pitchFamily="2" charset="0"/>
              </a:rPr>
              <a:t>Available</a:t>
            </a:r>
          </a:p>
        </p:txBody>
      </p:sp>
      <p:sp>
        <p:nvSpPr>
          <p:cNvPr id="5" name="TextBox 4">
            <a:extLst>
              <a:ext uri="{FF2B5EF4-FFF2-40B4-BE49-F238E27FC236}">
                <a16:creationId xmlns:a16="http://schemas.microsoft.com/office/drawing/2014/main" id="{7ADAE232-3544-4943-A5D0-5A7048105129}"/>
              </a:ext>
            </a:extLst>
          </p:cNvPr>
          <p:cNvSpPr txBox="1"/>
          <p:nvPr/>
        </p:nvSpPr>
        <p:spPr>
          <a:xfrm>
            <a:off x="4686918" y="1452418"/>
            <a:ext cx="6961385" cy="1077218"/>
          </a:xfrm>
          <a:prstGeom prst="rect">
            <a:avLst/>
          </a:prstGeom>
          <a:noFill/>
        </p:spPr>
        <p:txBody>
          <a:bodyPr wrap="square" rtlCol="0">
            <a:spAutoFit/>
          </a:bodyPr>
          <a:lstStyle/>
          <a:p>
            <a:pPr algn="r"/>
            <a:r>
              <a:rPr lang="en-US" sz="3200" b="1" dirty="0">
                <a:solidFill>
                  <a:srgbClr val="15234F"/>
                </a:solidFill>
                <a:latin typeface="Roboto Th" pitchFamily="2" charset="0"/>
                <a:ea typeface="Roboto Th" pitchFamily="2" charset="0"/>
              </a:rPr>
              <a:t>We love when people are available, just like our parking team!</a:t>
            </a:r>
          </a:p>
        </p:txBody>
      </p:sp>
    </p:spTree>
    <p:extLst>
      <p:ext uri="{BB962C8B-B14F-4D97-AF65-F5344CB8AC3E}">
        <p14:creationId xmlns:p14="http://schemas.microsoft.com/office/powerpoint/2010/main" val="66344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574E8CCE-7D1B-CF48-95C9-34421B53B48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BBAFE37-25DD-FB4E-BF2A-49B1DE239ADB}"/>
              </a:ext>
            </a:extLst>
          </p:cNvPr>
          <p:cNvSpPr txBox="1"/>
          <p:nvPr/>
        </p:nvSpPr>
        <p:spPr>
          <a:xfrm>
            <a:off x="316745" y="541445"/>
            <a:ext cx="3995764" cy="1446550"/>
          </a:xfrm>
          <a:prstGeom prst="rect">
            <a:avLst/>
          </a:prstGeom>
          <a:noFill/>
        </p:spPr>
        <p:txBody>
          <a:bodyPr wrap="square" rtlCol="0">
            <a:spAutoFit/>
          </a:bodyPr>
          <a:lstStyle/>
          <a:p>
            <a:r>
              <a:rPr lang="en-US" sz="4400" dirty="0">
                <a:solidFill>
                  <a:srgbClr val="F4F5ED"/>
                </a:solidFill>
                <a:latin typeface="Roboto Cn" pitchFamily="2" charset="0"/>
                <a:ea typeface="Roboto Cn" pitchFamily="2" charset="0"/>
              </a:rPr>
              <a:t>Qualifications to Serve</a:t>
            </a:r>
          </a:p>
        </p:txBody>
      </p:sp>
      <p:sp>
        <p:nvSpPr>
          <p:cNvPr id="5" name="TextBox 4">
            <a:extLst>
              <a:ext uri="{FF2B5EF4-FFF2-40B4-BE49-F238E27FC236}">
                <a16:creationId xmlns:a16="http://schemas.microsoft.com/office/drawing/2014/main" id="{F17BAC8E-1AD5-AC46-AD0A-07CBD882596F}"/>
              </a:ext>
            </a:extLst>
          </p:cNvPr>
          <p:cNvSpPr txBox="1"/>
          <p:nvPr/>
        </p:nvSpPr>
        <p:spPr>
          <a:xfrm>
            <a:off x="4782064" y="425470"/>
            <a:ext cx="7224406" cy="6124754"/>
          </a:xfrm>
          <a:prstGeom prst="rect">
            <a:avLst/>
          </a:prstGeom>
          <a:noFill/>
        </p:spPr>
        <p:txBody>
          <a:bodyPr wrap="square" rtlCol="0">
            <a:spAutoFit/>
          </a:bodyPr>
          <a:lstStyle/>
          <a:p>
            <a:pPr marL="742950" indent="-742950">
              <a:buFont typeface="+mj-lt"/>
              <a:buAutoNum type="arabicPeriod" startAt="3"/>
            </a:pPr>
            <a:r>
              <a:rPr lang="en-US" sz="3600" b="1" dirty="0">
                <a:solidFill>
                  <a:srgbClr val="15234F"/>
                </a:solidFill>
                <a:latin typeface="Roboto Th" pitchFamily="2" charset="0"/>
                <a:ea typeface="Roboto Th" pitchFamily="2" charset="0"/>
              </a:rPr>
              <a:t>Teachable</a:t>
            </a:r>
          </a:p>
          <a:p>
            <a:pPr marL="457200" indent="-457200">
              <a:buAutoNum type="arabicPeriod" startAt="3"/>
            </a:pPr>
            <a:endParaRPr lang="en-US" sz="2400" dirty="0">
              <a:solidFill>
                <a:srgbClr val="15234F"/>
              </a:solidFill>
              <a:latin typeface="Roboto" pitchFamily="2" charset="0"/>
              <a:ea typeface="Roboto" pitchFamily="2" charset="0"/>
            </a:endParaRPr>
          </a:p>
          <a:p>
            <a:r>
              <a:rPr lang="en-US" sz="2800" i="1" dirty="0">
                <a:solidFill>
                  <a:srgbClr val="15234F"/>
                </a:solidFill>
                <a:latin typeface="Roboto Th" pitchFamily="2" charset="0"/>
                <a:ea typeface="Roboto Th" pitchFamily="2" charset="0"/>
              </a:rPr>
              <a:t>~ willing to learn, receive instruction and correction.</a:t>
            </a: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r>
              <a:rPr lang="en-US" sz="2800" i="1" dirty="0">
                <a:solidFill>
                  <a:srgbClr val="15234F"/>
                </a:solidFill>
                <a:latin typeface="Roboto Th" pitchFamily="2" charset="0"/>
                <a:ea typeface="Roboto Th" pitchFamily="2" charset="0"/>
              </a:rPr>
              <a:t>All Scripture is breathed out by God and profitable for teaching, for reproof, for correction, and for training in righteousness, 17 that the man of God may be complete, equipped for every good work.</a:t>
            </a:r>
          </a:p>
          <a:p>
            <a:endParaRPr lang="en-US" sz="2800" i="1" dirty="0">
              <a:solidFill>
                <a:srgbClr val="15234F"/>
              </a:solidFill>
              <a:latin typeface="Roboto Th" pitchFamily="2" charset="0"/>
              <a:ea typeface="Roboto Th" pitchFamily="2" charset="0"/>
            </a:endParaRPr>
          </a:p>
          <a:p>
            <a:r>
              <a:rPr lang="en-US" sz="2400" b="1" dirty="0">
                <a:solidFill>
                  <a:srgbClr val="15234F"/>
                </a:solidFill>
                <a:latin typeface="Roboto Th" pitchFamily="2" charset="0"/>
                <a:ea typeface="Roboto" pitchFamily="2" charset="0"/>
              </a:rPr>
              <a:t>2 Timothy 3:16-17</a:t>
            </a:r>
            <a:endParaRPr lang="en-US" sz="3200" b="1"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235092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19441822-5BDB-1E4D-B811-1D18B4968E1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25E79DB-8CAB-2541-952B-01B036BFA4D9}"/>
              </a:ext>
            </a:extLst>
          </p:cNvPr>
          <p:cNvSpPr txBox="1"/>
          <p:nvPr/>
        </p:nvSpPr>
        <p:spPr>
          <a:xfrm>
            <a:off x="341458" y="516732"/>
            <a:ext cx="6615396" cy="923330"/>
          </a:xfrm>
          <a:prstGeom prst="rect">
            <a:avLst/>
          </a:prstGeom>
          <a:noFill/>
        </p:spPr>
        <p:txBody>
          <a:bodyPr wrap="square" rtlCol="0">
            <a:spAutoFit/>
          </a:bodyPr>
          <a:lstStyle/>
          <a:p>
            <a:r>
              <a:rPr lang="en-US" sz="5400" dirty="0">
                <a:solidFill>
                  <a:srgbClr val="15234F"/>
                </a:solidFill>
                <a:latin typeface="Roboto Cn" pitchFamily="2" charset="0"/>
                <a:ea typeface="Roboto Cn" pitchFamily="2" charset="0"/>
              </a:rPr>
              <a:t>Teachable</a:t>
            </a:r>
          </a:p>
        </p:txBody>
      </p:sp>
      <p:sp>
        <p:nvSpPr>
          <p:cNvPr id="5" name="TextBox 4">
            <a:extLst>
              <a:ext uri="{FF2B5EF4-FFF2-40B4-BE49-F238E27FC236}">
                <a16:creationId xmlns:a16="http://schemas.microsoft.com/office/drawing/2014/main" id="{B79C7189-7A02-7B4C-98B7-CDB6DC006EE0}"/>
              </a:ext>
            </a:extLst>
          </p:cNvPr>
          <p:cNvSpPr txBox="1"/>
          <p:nvPr/>
        </p:nvSpPr>
        <p:spPr>
          <a:xfrm>
            <a:off x="341458" y="1698215"/>
            <a:ext cx="6961385" cy="1569660"/>
          </a:xfrm>
          <a:prstGeom prst="rect">
            <a:avLst/>
          </a:prstGeom>
          <a:noFill/>
        </p:spPr>
        <p:txBody>
          <a:bodyPr wrap="square" rtlCol="0">
            <a:spAutoFit/>
          </a:bodyPr>
          <a:lstStyle/>
          <a:p>
            <a:r>
              <a:rPr lang="en-US" sz="3200" b="1" dirty="0">
                <a:solidFill>
                  <a:srgbClr val="15234F"/>
                </a:solidFill>
                <a:latin typeface="Roboto Th" pitchFamily="2" charset="0"/>
                <a:ea typeface="Roboto Th" pitchFamily="2" charset="0"/>
              </a:rPr>
              <a:t>We love when people are teachable, just like our TLC students!</a:t>
            </a:r>
          </a:p>
        </p:txBody>
      </p:sp>
    </p:spTree>
    <p:extLst>
      <p:ext uri="{BB962C8B-B14F-4D97-AF65-F5344CB8AC3E}">
        <p14:creationId xmlns:p14="http://schemas.microsoft.com/office/powerpoint/2010/main" val="1470700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13" name="Picture 12" descr="A group of people in a room&#10;&#10;Description automatically generated with medium confidence">
            <a:extLst>
              <a:ext uri="{FF2B5EF4-FFF2-40B4-BE49-F238E27FC236}">
                <a16:creationId xmlns:a16="http://schemas.microsoft.com/office/drawing/2014/main" id="{D5FFC579-C2E8-C940-ABB9-2739CACC12E2}"/>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2" y="862951"/>
            <a:ext cx="8921931" cy="3416320"/>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Faithful </a:t>
            </a:r>
          </a:p>
          <a:p>
            <a:pPr algn="ctr"/>
            <a:r>
              <a:rPr lang="en-US" sz="7200" dirty="0">
                <a:solidFill>
                  <a:schemeClr val="bg1"/>
                </a:solidFill>
                <a:latin typeface="Roboto Cn" pitchFamily="2" charset="0"/>
                <a:ea typeface="Roboto Cn" pitchFamily="2" charset="0"/>
              </a:rPr>
              <a:t>Available </a:t>
            </a:r>
          </a:p>
          <a:p>
            <a:pPr algn="ctr"/>
            <a:r>
              <a:rPr lang="en-US" sz="7200" dirty="0">
                <a:solidFill>
                  <a:schemeClr val="bg1"/>
                </a:solidFill>
                <a:latin typeface="Roboto Cn" pitchFamily="2" charset="0"/>
                <a:ea typeface="Roboto Cn" pitchFamily="2" charset="0"/>
              </a:rPr>
              <a:t>Teachable</a:t>
            </a:r>
          </a:p>
        </p:txBody>
      </p:sp>
      <p:pic>
        <p:nvPicPr>
          <p:cNvPr id="7" name="Picture 6" descr="Icon&#10;&#10;Description automatically generated with medium confidence">
            <a:extLst>
              <a:ext uri="{FF2B5EF4-FFF2-40B4-BE49-F238E27FC236}">
                <a16:creationId xmlns:a16="http://schemas.microsoft.com/office/drawing/2014/main" id="{1DB597A9-B070-B74E-AC51-130C3AA137FC}"/>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401231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E399B1-CA15-814D-ABB5-1DAF51B4732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ED14014-6C02-424C-9D65-17E8738A6898}"/>
              </a:ext>
            </a:extLst>
          </p:cNvPr>
          <p:cNvSpPr txBox="1"/>
          <p:nvPr/>
        </p:nvSpPr>
        <p:spPr>
          <a:xfrm>
            <a:off x="341458" y="516732"/>
            <a:ext cx="6615396" cy="923330"/>
          </a:xfrm>
          <a:prstGeom prst="rect">
            <a:avLst/>
          </a:prstGeom>
          <a:noFill/>
        </p:spPr>
        <p:txBody>
          <a:bodyPr wrap="square" rtlCol="0">
            <a:spAutoFit/>
          </a:bodyPr>
          <a:lstStyle/>
          <a:p>
            <a:r>
              <a:rPr lang="en-US" sz="5400" dirty="0">
                <a:solidFill>
                  <a:srgbClr val="15234F"/>
                </a:solidFill>
                <a:latin typeface="Roboto Cn" pitchFamily="2" charset="0"/>
                <a:ea typeface="Roboto Cn" pitchFamily="2" charset="0"/>
              </a:rPr>
              <a:t>Faithful</a:t>
            </a:r>
          </a:p>
        </p:txBody>
      </p:sp>
      <p:sp>
        <p:nvSpPr>
          <p:cNvPr id="5" name="TextBox 4">
            <a:extLst>
              <a:ext uri="{FF2B5EF4-FFF2-40B4-BE49-F238E27FC236}">
                <a16:creationId xmlns:a16="http://schemas.microsoft.com/office/drawing/2014/main" id="{B4239BD5-2F57-9344-B863-15CA8F3E00E2}"/>
              </a:ext>
            </a:extLst>
          </p:cNvPr>
          <p:cNvSpPr txBox="1"/>
          <p:nvPr/>
        </p:nvSpPr>
        <p:spPr>
          <a:xfrm>
            <a:off x="341458" y="1698215"/>
            <a:ext cx="6961385" cy="1569660"/>
          </a:xfrm>
          <a:prstGeom prst="rect">
            <a:avLst/>
          </a:prstGeom>
          <a:noFill/>
        </p:spPr>
        <p:txBody>
          <a:bodyPr wrap="square" rtlCol="0">
            <a:spAutoFit/>
          </a:bodyPr>
          <a:lstStyle/>
          <a:p>
            <a:r>
              <a:rPr lang="en-US" sz="3200" b="1" dirty="0">
                <a:solidFill>
                  <a:srgbClr val="15234F"/>
                </a:solidFill>
                <a:latin typeface="Roboto Th" pitchFamily="2" charset="0"/>
                <a:ea typeface="Roboto Th" pitchFamily="2" charset="0"/>
              </a:rPr>
              <a:t>Being faithful makes it possible for others to </a:t>
            </a:r>
            <a:r>
              <a:rPr lang="en-US" sz="3200" b="1" u="sng" dirty="0">
                <a:solidFill>
                  <a:srgbClr val="15234F"/>
                </a:solidFill>
                <a:latin typeface="Roboto Th" pitchFamily="2" charset="0"/>
                <a:ea typeface="Roboto Th" pitchFamily="2" charset="0"/>
              </a:rPr>
              <a:t>trust</a:t>
            </a:r>
            <a:r>
              <a:rPr lang="en-US" sz="3200" b="1" dirty="0">
                <a:solidFill>
                  <a:srgbClr val="15234F"/>
                </a:solidFill>
                <a:latin typeface="Roboto Th" pitchFamily="2" charset="0"/>
                <a:ea typeface="Roboto Th" pitchFamily="2" charset="0"/>
              </a:rPr>
              <a:t> you.</a:t>
            </a:r>
          </a:p>
          <a:p>
            <a:endParaRPr lang="en-US" sz="3200" b="1" dirty="0">
              <a:solidFill>
                <a:srgbClr val="15234F"/>
              </a:solidFill>
              <a:latin typeface="Roboto Th" pitchFamily="2" charset="0"/>
              <a:ea typeface="Roboto Th" pitchFamily="2" charset="0"/>
            </a:endParaRPr>
          </a:p>
        </p:txBody>
      </p:sp>
    </p:spTree>
    <p:extLst>
      <p:ext uri="{BB962C8B-B14F-4D97-AF65-F5344CB8AC3E}">
        <p14:creationId xmlns:p14="http://schemas.microsoft.com/office/powerpoint/2010/main" val="228725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ED819BAC-8750-A947-9609-D4650FC6B58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AE6D98-A1B0-0B4B-8AC4-6832200C9504}"/>
              </a:ext>
            </a:extLst>
          </p:cNvPr>
          <p:cNvSpPr txBox="1"/>
          <p:nvPr/>
        </p:nvSpPr>
        <p:spPr>
          <a:xfrm>
            <a:off x="5032907" y="529088"/>
            <a:ext cx="6615396" cy="923330"/>
          </a:xfrm>
          <a:prstGeom prst="rect">
            <a:avLst/>
          </a:prstGeom>
          <a:noFill/>
        </p:spPr>
        <p:txBody>
          <a:bodyPr wrap="square" rtlCol="0">
            <a:spAutoFit/>
          </a:bodyPr>
          <a:lstStyle/>
          <a:p>
            <a:pPr algn="r"/>
            <a:r>
              <a:rPr lang="en-US" sz="5400" dirty="0">
                <a:solidFill>
                  <a:srgbClr val="15234F"/>
                </a:solidFill>
                <a:latin typeface="Roboto Cn" pitchFamily="2" charset="0"/>
                <a:ea typeface="Roboto Cn" pitchFamily="2" charset="0"/>
              </a:rPr>
              <a:t>Available</a:t>
            </a:r>
          </a:p>
        </p:txBody>
      </p:sp>
      <p:sp>
        <p:nvSpPr>
          <p:cNvPr id="5" name="TextBox 4">
            <a:extLst>
              <a:ext uri="{FF2B5EF4-FFF2-40B4-BE49-F238E27FC236}">
                <a16:creationId xmlns:a16="http://schemas.microsoft.com/office/drawing/2014/main" id="{7ADAE232-3544-4943-A5D0-5A7048105129}"/>
              </a:ext>
            </a:extLst>
          </p:cNvPr>
          <p:cNvSpPr txBox="1"/>
          <p:nvPr/>
        </p:nvSpPr>
        <p:spPr>
          <a:xfrm>
            <a:off x="4686918" y="1452418"/>
            <a:ext cx="6961385" cy="1569660"/>
          </a:xfrm>
          <a:prstGeom prst="rect">
            <a:avLst/>
          </a:prstGeom>
          <a:noFill/>
        </p:spPr>
        <p:txBody>
          <a:bodyPr wrap="square" rtlCol="0">
            <a:spAutoFit/>
          </a:bodyPr>
          <a:lstStyle/>
          <a:p>
            <a:pPr algn="r"/>
            <a:r>
              <a:rPr lang="en-US" sz="3200" b="1" dirty="0">
                <a:solidFill>
                  <a:srgbClr val="15234F"/>
                </a:solidFill>
                <a:latin typeface="Roboto Th" pitchFamily="2" charset="0"/>
                <a:ea typeface="Roboto Th" pitchFamily="2" charset="0"/>
              </a:rPr>
              <a:t>Being available makes it possible for people to </a:t>
            </a:r>
            <a:r>
              <a:rPr lang="en-US" sz="3200" b="1" i="1" u="sng" dirty="0">
                <a:solidFill>
                  <a:srgbClr val="15234F"/>
                </a:solidFill>
                <a:latin typeface="Roboto Th" pitchFamily="2" charset="0"/>
                <a:ea typeface="Roboto Th" pitchFamily="2" charset="0"/>
              </a:rPr>
              <a:t>depend</a:t>
            </a:r>
            <a:r>
              <a:rPr lang="en-US" sz="3200" b="1" dirty="0">
                <a:solidFill>
                  <a:srgbClr val="15234F"/>
                </a:solidFill>
                <a:latin typeface="Roboto Th" pitchFamily="2" charset="0"/>
                <a:ea typeface="Roboto Th" pitchFamily="2" charset="0"/>
              </a:rPr>
              <a:t> on you.</a:t>
            </a:r>
          </a:p>
          <a:p>
            <a:pPr algn="r"/>
            <a:endParaRPr lang="en-US" sz="3200" b="1" dirty="0">
              <a:solidFill>
                <a:srgbClr val="15234F"/>
              </a:solidFill>
              <a:latin typeface="Roboto Th" pitchFamily="2" charset="0"/>
              <a:ea typeface="Roboto Th" pitchFamily="2" charset="0"/>
            </a:endParaRPr>
          </a:p>
        </p:txBody>
      </p:sp>
    </p:spTree>
    <p:extLst>
      <p:ext uri="{BB962C8B-B14F-4D97-AF65-F5344CB8AC3E}">
        <p14:creationId xmlns:p14="http://schemas.microsoft.com/office/powerpoint/2010/main" val="411616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60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19441822-5BDB-1E4D-B811-1D18B4968E1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25E79DB-8CAB-2541-952B-01B036BFA4D9}"/>
              </a:ext>
            </a:extLst>
          </p:cNvPr>
          <p:cNvSpPr txBox="1"/>
          <p:nvPr/>
        </p:nvSpPr>
        <p:spPr>
          <a:xfrm>
            <a:off x="341458" y="516732"/>
            <a:ext cx="6615396" cy="923330"/>
          </a:xfrm>
          <a:prstGeom prst="rect">
            <a:avLst/>
          </a:prstGeom>
          <a:noFill/>
        </p:spPr>
        <p:txBody>
          <a:bodyPr wrap="square" rtlCol="0">
            <a:spAutoFit/>
          </a:bodyPr>
          <a:lstStyle/>
          <a:p>
            <a:r>
              <a:rPr lang="en-US" sz="5400" dirty="0">
                <a:solidFill>
                  <a:srgbClr val="15234F"/>
                </a:solidFill>
                <a:latin typeface="Roboto Cn" pitchFamily="2" charset="0"/>
                <a:ea typeface="Roboto Cn" pitchFamily="2" charset="0"/>
              </a:rPr>
              <a:t>Teachable</a:t>
            </a:r>
          </a:p>
        </p:txBody>
      </p:sp>
      <p:sp>
        <p:nvSpPr>
          <p:cNvPr id="5" name="TextBox 4">
            <a:extLst>
              <a:ext uri="{FF2B5EF4-FFF2-40B4-BE49-F238E27FC236}">
                <a16:creationId xmlns:a16="http://schemas.microsoft.com/office/drawing/2014/main" id="{B79C7189-7A02-7B4C-98B7-CDB6DC006EE0}"/>
              </a:ext>
            </a:extLst>
          </p:cNvPr>
          <p:cNvSpPr txBox="1"/>
          <p:nvPr/>
        </p:nvSpPr>
        <p:spPr>
          <a:xfrm>
            <a:off x="341458" y="1698215"/>
            <a:ext cx="6961385" cy="1569660"/>
          </a:xfrm>
          <a:prstGeom prst="rect">
            <a:avLst/>
          </a:prstGeom>
          <a:noFill/>
        </p:spPr>
        <p:txBody>
          <a:bodyPr wrap="square" rtlCol="0">
            <a:spAutoFit/>
          </a:bodyPr>
          <a:lstStyle/>
          <a:p>
            <a:r>
              <a:rPr lang="en-US" sz="3200" b="1" dirty="0">
                <a:solidFill>
                  <a:srgbClr val="15234F"/>
                </a:solidFill>
                <a:latin typeface="Roboto Th" pitchFamily="2" charset="0"/>
                <a:ea typeface="Roboto Th" pitchFamily="2" charset="0"/>
              </a:rPr>
              <a:t>Being teachable makes it possible for people to </a:t>
            </a:r>
            <a:r>
              <a:rPr lang="en-US" sz="3200" b="1" i="1" u="sng" dirty="0">
                <a:solidFill>
                  <a:srgbClr val="15234F"/>
                </a:solidFill>
                <a:latin typeface="Roboto Th" pitchFamily="2" charset="0"/>
                <a:ea typeface="Roboto Th" pitchFamily="2" charset="0"/>
              </a:rPr>
              <a:t>serve joyfully</a:t>
            </a:r>
            <a:r>
              <a:rPr lang="en-US" sz="3200" b="1" dirty="0">
                <a:solidFill>
                  <a:srgbClr val="15234F"/>
                </a:solidFill>
                <a:latin typeface="Roboto Th" pitchFamily="2" charset="0"/>
                <a:ea typeface="Roboto Th" pitchFamily="2" charset="0"/>
              </a:rPr>
              <a:t> with you.</a:t>
            </a:r>
          </a:p>
        </p:txBody>
      </p:sp>
    </p:spTree>
    <p:extLst>
      <p:ext uri="{BB962C8B-B14F-4D97-AF65-F5344CB8AC3E}">
        <p14:creationId xmlns:p14="http://schemas.microsoft.com/office/powerpoint/2010/main" val="332063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ople&#10;&#10;Description automatically generated">
            <a:extLst>
              <a:ext uri="{FF2B5EF4-FFF2-40B4-BE49-F238E27FC236}">
                <a16:creationId xmlns:a16="http://schemas.microsoft.com/office/drawing/2014/main" id="{EE1FEE69-0C6F-E446-B2AF-D4FDDFFCFF5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359D0BA-3893-4445-9D00-E101ABB342C8}"/>
              </a:ext>
            </a:extLst>
          </p:cNvPr>
          <p:cNvSpPr/>
          <p:nvPr/>
        </p:nvSpPr>
        <p:spPr>
          <a:xfrm>
            <a:off x="-2" y="0"/>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1BB02E21-8E15-DD4B-884E-8522918B2DB2}"/>
              </a:ext>
            </a:extLst>
          </p:cNvPr>
          <p:cNvSpPr txBox="1"/>
          <p:nvPr/>
        </p:nvSpPr>
        <p:spPr>
          <a:xfrm>
            <a:off x="1635032" y="415663"/>
            <a:ext cx="8921931" cy="4247317"/>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Which of these is problematic for you?</a:t>
            </a:r>
          </a:p>
          <a:p>
            <a:pPr algn="ctr"/>
            <a:endParaRPr lang="en-US" sz="7200" dirty="0">
              <a:solidFill>
                <a:schemeClr val="bg1"/>
              </a:solidFill>
              <a:latin typeface="Roboto Cn" pitchFamily="2" charset="0"/>
              <a:ea typeface="Roboto Cn" pitchFamily="2" charset="0"/>
            </a:endParaRPr>
          </a:p>
          <a:p>
            <a:pPr algn="ctr"/>
            <a:r>
              <a:rPr lang="en-US" sz="5400" dirty="0">
                <a:solidFill>
                  <a:schemeClr val="bg1"/>
                </a:solidFill>
                <a:latin typeface="Roboto Cn" pitchFamily="2" charset="0"/>
                <a:ea typeface="Roboto Cn" pitchFamily="2" charset="0"/>
              </a:rPr>
              <a:t>Faithful  Available Teachable</a:t>
            </a:r>
          </a:p>
        </p:txBody>
      </p:sp>
    </p:spTree>
    <p:extLst>
      <p:ext uri="{BB962C8B-B14F-4D97-AF65-F5344CB8AC3E}">
        <p14:creationId xmlns:p14="http://schemas.microsoft.com/office/powerpoint/2010/main" val="278241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ople&#10;&#10;Description automatically generated">
            <a:extLst>
              <a:ext uri="{FF2B5EF4-FFF2-40B4-BE49-F238E27FC236}">
                <a16:creationId xmlns:a16="http://schemas.microsoft.com/office/drawing/2014/main" id="{EE1FEE69-0C6F-E446-B2AF-D4FDDFFCFF5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359D0BA-3893-4445-9D00-E101ABB342C8}"/>
              </a:ext>
            </a:extLst>
          </p:cNvPr>
          <p:cNvSpPr/>
          <p:nvPr/>
        </p:nvSpPr>
        <p:spPr>
          <a:xfrm>
            <a:off x="-2" y="0"/>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1BB02E21-8E15-DD4B-884E-8522918B2DB2}"/>
              </a:ext>
            </a:extLst>
          </p:cNvPr>
          <p:cNvSpPr txBox="1"/>
          <p:nvPr/>
        </p:nvSpPr>
        <p:spPr>
          <a:xfrm>
            <a:off x="1635032" y="1351507"/>
            <a:ext cx="8921931" cy="4154984"/>
          </a:xfrm>
          <a:prstGeom prst="rect">
            <a:avLst/>
          </a:prstGeom>
          <a:noFill/>
        </p:spPr>
        <p:txBody>
          <a:bodyPr wrap="square" rtlCol="0">
            <a:spAutoFit/>
          </a:bodyPr>
          <a:lstStyle/>
          <a:p>
            <a:pPr algn="ctr"/>
            <a:r>
              <a:rPr lang="en-US" sz="6600" dirty="0">
                <a:solidFill>
                  <a:schemeClr val="bg1"/>
                </a:solidFill>
                <a:latin typeface="Roboto Cn" pitchFamily="2" charset="0"/>
                <a:ea typeface="Roboto Cn" pitchFamily="2" charset="0"/>
              </a:rPr>
              <a:t>Will you commit to finding a place to serve the Lord and his church in 2021?</a:t>
            </a:r>
            <a:endParaRPr lang="en-US" sz="4800" dirty="0">
              <a:solidFill>
                <a:schemeClr val="bg1"/>
              </a:solidFill>
              <a:latin typeface="Roboto Cn" pitchFamily="2" charset="0"/>
              <a:ea typeface="Roboto Cn" pitchFamily="2" charset="0"/>
            </a:endParaRPr>
          </a:p>
        </p:txBody>
      </p:sp>
    </p:spTree>
    <p:extLst>
      <p:ext uri="{BB962C8B-B14F-4D97-AF65-F5344CB8AC3E}">
        <p14:creationId xmlns:p14="http://schemas.microsoft.com/office/powerpoint/2010/main" val="180153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475AE4DF-2DBB-594C-B47A-2844C5CCFE2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504B9D2-2A0E-6D48-B900-F20DCBD63ABE}"/>
              </a:ext>
            </a:extLst>
          </p:cNvPr>
          <p:cNvSpPr txBox="1"/>
          <p:nvPr/>
        </p:nvSpPr>
        <p:spPr>
          <a:xfrm>
            <a:off x="329398" y="2764856"/>
            <a:ext cx="2453560" cy="1323439"/>
          </a:xfrm>
          <a:prstGeom prst="rect">
            <a:avLst/>
          </a:prstGeom>
          <a:noFill/>
        </p:spPr>
        <p:txBody>
          <a:bodyPr wrap="square" rtlCol="0">
            <a:spAutoFit/>
          </a:bodyPr>
          <a:lstStyle/>
          <a:p>
            <a:r>
              <a:rPr lang="en-US" sz="4000" dirty="0">
                <a:solidFill>
                  <a:srgbClr val="15234F"/>
                </a:solidFill>
                <a:latin typeface="Roboto Cn" pitchFamily="2" charset="0"/>
                <a:ea typeface="Roboto Cn" pitchFamily="2" charset="0"/>
              </a:rPr>
              <a:t>1 Peter 4:10-11</a:t>
            </a:r>
          </a:p>
        </p:txBody>
      </p:sp>
      <p:sp>
        <p:nvSpPr>
          <p:cNvPr id="5" name="TextBox 4">
            <a:extLst>
              <a:ext uri="{FF2B5EF4-FFF2-40B4-BE49-F238E27FC236}">
                <a16:creationId xmlns:a16="http://schemas.microsoft.com/office/drawing/2014/main" id="{05538B72-EB23-7644-81FE-DD42852FCBE4}"/>
              </a:ext>
            </a:extLst>
          </p:cNvPr>
          <p:cNvSpPr txBox="1"/>
          <p:nvPr/>
        </p:nvSpPr>
        <p:spPr>
          <a:xfrm>
            <a:off x="3697357" y="171187"/>
            <a:ext cx="8282607" cy="5632311"/>
          </a:xfrm>
          <a:prstGeom prst="rect">
            <a:avLst/>
          </a:prstGeom>
          <a:noFill/>
        </p:spPr>
        <p:txBody>
          <a:bodyPr wrap="square" rtlCol="0">
            <a:spAutoFit/>
          </a:bodyPr>
          <a:lstStyle/>
          <a:p>
            <a:r>
              <a:rPr lang="en-US" sz="3600" b="1" dirty="0">
                <a:solidFill>
                  <a:srgbClr val="F4F5ED"/>
                </a:solidFill>
                <a:latin typeface="Roboto Th" pitchFamily="2" charset="0"/>
                <a:ea typeface="Roboto Th" pitchFamily="2" charset="0"/>
              </a:rPr>
              <a:t>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a:t>
            </a:r>
          </a:p>
        </p:txBody>
      </p:sp>
      <p:sp>
        <p:nvSpPr>
          <p:cNvPr id="6" name="TextBox 5">
            <a:extLst>
              <a:ext uri="{FF2B5EF4-FFF2-40B4-BE49-F238E27FC236}">
                <a16:creationId xmlns:a16="http://schemas.microsoft.com/office/drawing/2014/main" id="{BDB35BFE-AAAB-C84B-8C67-FC1061AEE642}"/>
              </a:ext>
            </a:extLst>
          </p:cNvPr>
          <p:cNvSpPr txBox="1"/>
          <p:nvPr/>
        </p:nvSpPr>
        <p:spPr>
          <a:xfrm>
            <a:off x="-185351" y="19152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5048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3" name="Picture 2" descr="A group of people dancing&#10;&#10;Description automatically generated with medium confidence">
            <a:extLst>
              <a:ext uri="{FF2B5EF4-FFF2-40B4-BE49-F238E27FC236}">
                <a16:creationId xmlns:a16="http://schemas.microsoft.com/office/drawing/2014/main" id="{D35279DC-CD9F-2F4D-8A77-289C40F96166}"/>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3"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2" y="2323976"/>
            <a:ext cx="8921931" cy="2308324"/>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What is Ministry Mobilization?</a:t>
            </a:r>
          </a:p>
        </p:txBody>
      </p:sp>
      <p:pic>
        <p:nvPicPr>
          <p:cNvPr id="6" name="Picture 5" descr="Icon&#10;&#10;Description automatically generated with medium confidence">
            <a:extLst>
              <a:ext uri="{FF2B5EF4-FFF2-40B4-BE49-F238E27FC236}">
                <a16:creationId xmlns:a16="http://schemas.microsoft.com/office/drawing/2014/main" id="{2F337EE2-41F3-B943-A1E3-F7E456DA807D}"/>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140094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3" name="Picture 2" descr="A group of people dancing&#10;&#10;Description automatically generated with medium confidence">
            <a:extLst>
              <a:ext uri="{FF2B5EF4-FFF2-40B4-BE49-F238E27FC236}">
                <a16:creationId xmlns:a16="http://schemas.microsoft.com/office/drawing/2014/main" id="{D35279DC-CD9F-2F4D-8A77-289C40F96166}"/>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466871" y="1088802"/>
            <a:ext cx="9258255" cy="4001095"/>
          </a:xfrm>
          <a:prstGeom prst="rect">
            <a:avLst/>
          </a:prstGeom>
          <a:noFill/>
        </p:spPr>
        <p:txBody>
          <a:bodyPr wrap="square" rtlCol="0">
            <a:spAutoFit/>
          </a:bodyPr>
          <a:lstStyle/>
          <a:p>
            <a:pPr algn="ctr"/>
            <a:r>
              <a:rPr lang="en-US" sz="4200" dirty="0">
                <a:solidFill>
                  <a:schemeClr val="bg1"/>
                </a:solidFill>
                <a:latin typeface="Roboto Cn" pitchFamily="2" charset="0"/>
                <a:ea typeface="Roboto Cn" pitchFamily="2" charset="0"/>
              </a:rPr>
              <a:t>Mobilization is our intentional emphasis on identifying the skills, talents, abilities and gifts of our people, then mobilizing those people for ministry service according </a:t>
            </a:r>
            <a:r>
              <a:rPr lang="en-US" sz="4400" dirty="0">
                <a:solidFill>
                  <a:schemeClr val="bg1"/>
                </a:solidFill>
                <a:latin typeface="Roboto Cn" pitchFamily="2" charset="0"/>
                <a:ea typeface="Roboto Cn" pitchFamily="2" charset="0"/>
              </a:rPr>
              <a:t>to</a:t>
            </a:r>
            <a:r>
              <a:rPr lang="en-US" sz="4200" dirty="0">
                <a:solidFill>
                  <a:schemeClr val="bg1"/>
                </a:solidFill>
                <a:latin typeface="Roboto Cn" pitchFamily="2" charset="0"/>
                <a:ea typeface="Roboto Cn" pitchFamily="2" charset="0"/>
              </a:rPr>
              <a:t> their respective talents, abilities and gifts.</a:t>
            </a:r>
          </a:p>
        </p:txBody>
      </p:sp>
      <p:pic>
        <p:nvPicPr>
          <p:cNvPr id="6" name="Picture 5" descr="Icon&#10;&#10;Description automatically generated with medium confidence">
            <a:extLst>
              <a:ext uri="{FF2B5EF4-FFF2-40B4-BE49-F238E27FC236}">
                <a16:creationId xmlns:a16="http://schemas.microsoft.com/office/drawing/2014/main" id="{2F337EE2-41F3-B943-A1E3-F7E456DA807D}"/>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134958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A76DDB-DD44-4F0C-B93A-1E20C67B5490}"/>
              </a:ext>
            </a:extLst>
          </p:cNvPr>
          <p:cNvSpPr txBox="1"/>
          <p:nvPr/>
        </p:nvSpPr>
        <p:spPr>
          <a:xfrm>
            <a:off x="7195930" y="2040835"/>
            <a:ext cx="185531" cy="369332"/>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99C7E5B5-7ED0-4EBB-86BC-69C5748297A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584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475AE4DF-2DBB-594C-B47A-2844C5CCFE2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504B9D2-2A0E-6D48-B900-F20DCBD63ABE}"/>
              </a:ext>
            </a:extLst>
          </p:cNvPr>
          <p:cNvSpPr txBox="1"/>
          <p:nvPr/>
        </p:nvSpPr>
        <p:spPr>
          <a:xfrm>
            <a:off x="329398" y="2764856"/>
            <a:ext cx="2453560" cy="1323439"/>
          </a:xfrm>
          <a:prstGeom prst="rect">
            <a:avLst/>
          </a:prstGeom>
          <a:noFill/>
        </p:spPr>
        <p:txBody>
          <a:bodyPr wrap="square" rtlCol="0">
            <a:spAutoFit/>
          </a:bodyPr>
          <a:lstStyle/>
          <a:p>
            <a:r>
              <a:rPr lang="en-US" sz="4000" dirty="0">
                <a:solidFill>
                  <a:srgbClr val="15234F"/>
                </a:solidFill>
                <a:latin typeface="Roboto Cn" pitchFamily="2" charset="0"/>
                <a:ea typeface="Roboto Cn" pitchFamily="2" charset="0"/>
              </a:rPr>
              <a:t>1 Peter 4:10-11</a:t>
            </a:r>
          </a:p>
        </p:txBody>
      </p:sp>
      <p:sp>
        <p:nvSpPr>
          <p:cNvPr id="5" name="TextBox 4">
            <a:extLst>
              <a:ext uri="{FF2B5EF4-FFF2-40B4-BE49-F238E27FC236}">
                <a16:creationId xmlns:a16="http://schemas.microsoft.com/office/drawing/2014/main" id="{05538B72-EB23-7644-81FE-DD42852FCBE4}"/>
              </a:ext>
            </a:extLst>
          </p:cNvPr>
          <p:cNvSpPr txBox="1"/>
          <p:nvPr/>
        </p:nvSpPr>
        <p:spPr>
          <a:xfrm>
            <a:off x="3697357" y="171187"/>
            <a:ext cx="8282607" cy="5632311"/>
          </a:xfrm>
          <a:prstGeom prst="rect">
            <a:avLst/>
          </a:prstGeom>
          <a:noFill/>
        </p:spPr>
        <p:txBody>
          <a:bodyPr wrap="square" rtlCol="0">
            <a:spAutoFit/>
          </a:bodyPr>
          <a:lstStyle/>
          <a:p>
            <a:r>
              <a:rPr lang="en-US" sz="3600" b="1" dirty="0">
                <a:solidFill>
                  <a:srgbClr val="F4F5ED"/>
                </a:solidFill>
                <a:latin typeface="Roboto Th" pitchFamily="2" charset="0"/>
                <a:ea typeface="Roboto Th" pitchFamily="2" charset="0"/>
              </a:rPr>
              <a:t>As each has received a gift, use it to serve one another, as good stewards of God's varied grace: 11 whoever speaks, as one who speaks oracles of God; whoever serves, as one who serves by the strength that God supplies—in order that in everything God may be glorified through Jesus Christ. To him belong glory and dominion forever and ever. Amen.</a:t>
            </a:r>
          </a:p>
        </p:txBody>
      </p:sp>
      <p:sp>
        <p:nvSpPr>
          <p:cNvPr id="6" name="TextBox 5">
            <a:extLst>
              <a:ext uri="{FF2B5EF4-FFF2-40B4-BE49-F238E27FC236}">
                <a16:creationId xmlns:a16="http://schemas.microsoft.com/office/drawing/2014/main" id="{BDB35BFE-AAAB-C84B-8C67-FC1061AEE642}"/>
              </a:ext>
            </a:extLst>
          </p:cNvPr>
          <p:cNvSpPr txBox="1"/>
          <p:nvPr/>
        </p:nvSpPr>
        <p:spPr>
          <a:xfrm>
            <a:off x="-185351" y="191529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271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13" name="Picture 12" descr="A group of people in a room&#10;&#10;Description automatically generated with medium confidence">
            <a:extLst>
              <a:ext uri="{FF2B5EF4-FFF2-40B4-BE49-F238E27FC236}">
                <a16:creationId xmlns:a16="http://schemas.microsoft.com/office/drawing/2014/main" id="{D5FFC579-C2E8-C940-ABB9-2739CACC12E2}"/>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4" y="797510"/>
            <a:ext cx="8921931" cy="5262979"/>
          </a:xfrm>
          <a:prstGeom prst="rect">
            <a:avLst/>
          </a:prstGeom>
          <a:noFill/>
        </p:spPr>
        <p:txBody>
          <a:bodyPr wrap="square" rtlCol="0">
            <a:spAutoFit/>
          </a:bodyPr>
          <a:lstStyle/>
          <a:p>
            <a:pPr algn="ctr"/>
            <a:r>
              <a:rPr lang="en-US" sz="6600" dirty="0">
                <a:solidFill>
                  <a:schemeClr val="bg1"/>
                </a:solidFill>
                <a:latin typeface="Roboto Cn" pitchFamily="2" charset="0"/>
                <a:ea typeface="Roboto Cn" pitchFamily="2" charset="0"/>
              </a:rPr>
              <a:t>Do you want to be a good steward of the grace that God has given to you? </a:t>
            </a:r>
          </a:p>
          <a:p>
            <a:pPr algn="ctr"/>
            <a:endParaRPr lang="en-US" sz="7200" dirty="0">
              <a:solidFill>
                <a:schemeClr val="bg1"/>
              </a:solidFill>
              <a:latin typeface="Roboto Cn" pitchFamily="2" charset="0"/>
              <a:ea typeface="Roboto Cn" pitchFamily="2" charset="0"/>
            </a:endParaRPr>
          </a:p>
        </p:txBody>
      </p:sp>
      <p:pic>
        <p:nvPicPr>
          <p:cNvPr id="7" name="Picture 6" descr="Icon&#10;&#10;Description automatically generated with medium confidence">
            <a:extLst>
              <a:ext uri="{FF2B5EF4-FFF2-40B4-BE49-F238E27FC236}">
                <a16:creationId xmlns:a16="http://schemas.microsoft.com/office/drawing/2014/main" id="{1DB597A9-B070-B74E-AC51-130C3AA137FC}"/>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2530529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6A9FD-127E-0E4C-9D4A-AC4B576432F8}"/>
              </a:ext>
            </a:extLst>
          </p:cNvPr>
          <p:cNvSpPr txBox="1"/>
          <p:nvPr/>
        </p:nvSpPr>
        <p:spPr>
          <a:xfrm>
            <a:off x="1635034" y="2571111"/>
            <a:ext cx="8921931" cy="1320362"/>
          </a:xfrm>
          <a:prstGeom prst="rect">
            <a:avLst/>
          </a:prstGeom>
          <a:noFill/>
        </p:spPr>
        <p:txBody>
          <a:bodyPr wrap="square" rtlCol="0">
            <a:spAutoFit/>
          </a:bodyPr>
          <a:lstStyle/>
          <a:p>
            <a:pPr algn="ctr"/>
            <a:r>
              <a:rPr lang="en-US" sz="7200" dirty="0">
                <a:solidFill>
                  <a:schemeClr val="bg1"/>
                </a:solidFill>
                <a:latin typeface="Roboto Cn" pitchFamily="2" charset="0"/>
                <a:ea typeface="Roboto Cn" pitchFamily="2" charset="0"/>
              </a:rPr>
              <a:t>Key point of emphasis</a:t>
            </a:r>
          </a:p>
        </p:txBody>
      </p:sp>
      <p:pic>
        <p:nvPicPr>
          <p:cNvPr id="13" name="Picture 12" descr="A group of people in a room&#10;&#10;Description automatically generated with medium confidence">
            <a:extLst>
              <a:ext uri="{FF2B5EF4-FFF2-40B4-BE49-F238E27FC236}">
                <a16:creationId xmlns:a16="http://schemas.microsoft.com/office/drawing/2014/main" id="{D5FFC579-C2E8-C940-ABB9-2739CACC12E2}"/>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3895C35-82F9-234F-B620-BFADABF6A222}"/>
              </a:ext>
            </a:extLst>
          </p:cNvPr>
          <p:cNvSpPr/>
          <p:nvPr/>
        </p:nvSpPr>
        <p:spPr>
          <a:xfrm>
            <a:off x="0" y="1"/>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327EE27B-A94B-EB46-9FD1-E6F2CD27EFBD}"/>
              </a:ext>
            </a:extLst>
          </p:cNvPr>
          <p:cNvSpPr txBox="1"/>
          <p:nvPr/>
        </p:nvSpPr>
        <p:spPr>
          <a:xfrm>
            <a:off x="1635034" y="863915"/>
            <a:ext cx="8921931" cy="4708981"/>
          </a:xfrm>
          <a:prstGeom prst="rect">
            <a:avLst/>
          </a:prstGeom>
          <a:noFill/>
        </p:spPr>
        <p:txBody>
          <a:bodyPr wrap="square" rtlCol="0">
            <a:spAutoFit/>
          </a:bodyPr>
          <a:lstStyle/>
          <a:p>
            <a:pPr algn="ctr"/>
            <a:r>
              <a:rPr lang="en-US" sz="6000" dirty="0">
                <a:solidFill>
                  <a:schemeClr val="bg1"/>
                </a:solidFill>
                <a:latin typeface="Roboto Cn" pitchFamily="2" charset="0"/>
                <a:ea typeface="Roboto Cn" pitchFamily="2" charset="0"/>
              </a:rPr>
              <a:t>Then use the gifts he has given you to serve…</a:t>
            </a:r>
          </a:p>
          <a:p>
            <a:pPr algn="ctr"/>
            <a:r>
              <a:rPr lang="en-US" sz="6000" dirty="0">
                <a:solidFill>
                  <a:schemeClr val="bg1"/>
                </a:solidFill>
                <a:latin typeface="Roboto Cn" pitchFamily="2" charset="0"/>
                <a:ea typeface="Roboto Cn" pitchFamily="2" charset="0"/>
              </a:rPr>
              <a:t>serve one another, </a:t>
            </a:r>
          </a:p>
          <a:p>
            <a:pPr algn="ctr"/>
            <a:r>
              <a:rPr lang="en-US" sz="6000" dirty="0">
                <a:solidFill>
                  <a:schemeClr val="bg1"/>
                </a:solidFill>
                <a:latin typeface="Roboto Cn" pitchFamily="2" charset="0"/>
                <a:ea typeface="Roboto Cn" pitchFamily="2" charset="0"/>
              </a:rPr>
              <a:t>serve the Lord, </a:t>
            </a:r>
          </a:p>
          <a:p>
            <a:pPr algn="ctr"/>
            <a:r>
              <a:rPr lang="en-US" sz="6000" dirty="0">
                <a:solidFill>
                  <a:schemeClr val="bg1"/>
                </a:solidFill>
                <a:latin typeface="Roboto Cn" pitchFamily="2" charset="0"/>
                <a:ea typeface="Roboto Cn" pitchFamily="2" charset="0"/>
              </a:rPr>
              <a:t>serve the Lord’s church.</a:t>
            </a:r>
            <a:endParaRPr lang="en-US" sz="6600" dirty="0">
              <a:solidFill>
                <a:schemeClr val="bg1"/>
              </a:solidFill>
              <a:latin typeface="Roboto Cn" pitchFamily="2" charset="0"/>
              <a:ea typeface="Roboto Cn" pitchFamily="2" charset="0"/>
            </a:endParaRPr>
          </a:p>
        </p:txBody>
      </p:sp>
      <p:pic>
        <p:nvPicPr>
          <p:cNvPr id="7" name="Picture 6" descr="Icon&#10;&#10;Description automatically generated with medium confidence">
            <a:extLst>
              <a:ext uri="{FF2B5EF4-FFF2-40B4-BE49-F238E27FC236}">
                <a16:creationId xmlns:a16="http://schemas.microsoft.com/office/drawing/2014/main" id="{1DB597A9-B070-B74E-AC51-130C3AA137FC}"/>
              </a:ext>
            </a:extLst>
          </p:cNvPr>
          <p:cNvPicPr>
            <a:picLocks noChangeAspect="1"/>
          </p:cNvPicPr>
          <p:nvPr/>
        </p:nvPicPr>
        <p:blipFill>
          <a:blip r:embed="rId3"/>
          <a:stretch>
            <a:fillRect/>
          </a:stretch>
        </p:blipFill>
        <p:spPr>
          <a:xfrm>
            <a:off x="5700897" y="5782962"/>
            <a:ext cx="790207" cy="864972"/>
          </a:xfrm>
          <a:prstGeom prst="rect">
            <a:avLst/>
          </a:prstGeom>
        </p:spPr>
      </p:pic>
    </p:spTree>
    <p:extLst>
      <p:ext uri="{BB962C8B-B14F-4D97-AF65-F5344CB8AC3E}">
        <p14:creationId xmlns:p14="http://schemas.microsoft.com/office/powerpoint/2010/main" val="354844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574E8CCE-7D1B-CF48-95C9-34421B53B489}"/>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BBAFE37-25DD-FB4E-BF2A-49B1DE239ADB}"/>
              </a:ext>
            </a:extLst>
          </p:cNvPr>
          <p:cNvSpPr txBox="1"/>
          <p:nvPr/>
        </p:nvSpPr>
        <p:spPr>
          <a:xfrm>
            <a:off x="316745" y="541445"/>
            <a:ext cx="3995764" cy="1446550"/>
          </a:xfrm>
          <a:prstGeom prst="rect">
            <a:avLst/>
          </a:prstGeom>
          <a:noFill/>
        </p:spPr>
        <p:txBody>
          <a:bodyPr wrap="square" rtlCol="0">
            <a:spAutoFit/>
          </a:bodyPr>
          <a:lstStyle/>
          <a:p>
            <a:r>
              <a:rPr lang="en-US" sz="4400" dirty="0">
                <a:solidFill>
                  <a:srgbClr val="F4F5ED"/>
                </a:solidFill>
                <a:latin typeface="Roboto Cn" pitchFamily="2" charset="0"/>
                <a:ea typeface="Roboto Cn" pitchFamily="2" charset="0"/>
              </a:rPr>
              <a:t>Qualifications to Serve</a:t>
            </a:r>
          </a:p>
        </p:txBody>
      </p:sp>
      <p:sp>
        <p:nvSpPr>
          <p:cNvPr id="5" name="TextBox 4">
            <a:extLst>
              <a:ext uri="{FF2B5EF4-FFF2-40B4-BE49-F238E27FC236}">
                <a16:creationId xmlns:a16="http://schemas.microsoft.com/office/drawing/2014/main" id="{F17BAC8E-1AD5-AC46-AD0A-07CBD882596F}"/>
              </a:ext>
            </a:extLst>
          </p:cNvPr>
          <p:cNvSpPr txBox="1"/>
          <p:nvPr/>
        </p:nvSpPr>
        <p:spPr>
          <a:xfrm>
            <a:off x="4782064" y="425470"/>
            <a:ext cx="6969211" cy="5262979"/>
          </a:xfrm>
          <a:prstGeom prst="rect">
            <a:avLst/>
          </a:prstGeom>
          <a:noFill/>
        </p:spPr>
        <p:txBody>
          <a:bodyPr wrap="square" rtlCol="0">
            <a:spAutoFit/>
          </a:bodyPr>
          <a:lstStyle/>
          <a:p>
            <a:pPr marL="742950" indent="-742950">
              <a:buAutoNum type="arabicPeriod"/>
            </a:pPr>
            <a:r>
              <a:rPr lang="en-US" sz="3600" b="1" dirty="0">
                <a:solidFill>
                  <a:srgbClr val="15234F"/>
                </a:solidFill>
                <a:latin typeface="Roboto Th" pitchFamily="2" charset="0"/>
                <a:ea typeface="Roboto Th" pitchFamily="2" charset="0"/>
              </a:rPr>
              <a:t>Faithful </a:t>
            </a:r>
          </a:p>
          <a:p>
            <a:pPr marL="457200" indent="-457200">
              <a:buAutoNum type="arabicPeriod"/>
            </a:pPr>
            <a:endParaRPr lang="en-US" sz="2400" dirty="0">
              <a:solidFill>
                <a:srgbClr val="15234F"/>
              </a:solidFill>
              <a:latin typeface="Roboto" pitchFamily="2" charset="0"/>
              <a:ea typeface="Roboto" pitchFamily="2" charset="0"/>
            </a:endParaRPr>
          </a:p>
          <a:p>
            <a:r>
              <a:rPr lang="en-US" sz="2800" i="1" dirty="0">
                <a:solidFill>
                  <a:srgbClr val="15234F"/>
                </a:solidFill>
                <a:latin typeface="Roboto Th" pitchFamily="2" charset="0"/>
                <a:ea typeface="Roboto Th" pitchFamily="2" charset="0"/>
              </a:rPr>
              <a:t>~ Loyal, steadfast in allegiance, reliable.</a:t>
            </a: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endParaRPr lang="en-US" sz="2800" i="1" dirty="0">
              <a:solidFill>
                <a:srgbClr val="15234F"/>
              </a:solidFill>
              <a:latin typeface="Roboto Th" pitchFamily="2" charset="0"/>
              <a:ea typeface="Roboto Th" pitchFamily="2" charset="0"/>
            </a:endParaRPr>
          </a:p>
          <a:p>
            <a:r>
              <a:rPr lang="en-US" sz="2800" i="1" dirty="0">
                <a:solidFill>
                  <a:srgbClr val="15234F"/>
                </a:solidFill>
                <a:latin typeface="Roboto Th" pitchFamily="2" charset="0"/>
                <a:ea typeface="Roboto Th" pitchFamily="2" charset="0"/>
              </a:rPr>
              <a:t>One who is faithful in a very little is also faithful in much, and one who is dishonest in a very little is also dishonest in much.</a:t>
            </a:r>
          </a:p>
          <a:p>
            <a:endParaRPr lang="en-US" sz="2800" i="1" dirty="0">
              <a:solidFill>
                <a:srgbClr val="15234F"/>
              </a:solidFill>
              <a:latin typeface="Roboto Th" pitchFamily="2" charset="0"/>
              <a:ea typeface="Roboto Th" pitchFamily="2" charset="0"/>
            </a:endParaRPr>
          </a:p>
          <a:p>
            <a:r>
              <a:rPr lang="en-US" sz="2400" b="1" dirty="0">
                <a:solidFill>
                  <a:srgbClr val="15234F"/>
                </a:solidFill>
                <a:latin typeface="Roboto Th" pitchFamily="2" charset="0"/>
                <a:ea typeface="Roboto" pitchFamily="2" charset="0"/>
              </a:rPr>
              <a:t>Luke 16:10</a:t>
            </a:r>
            <a:endParaRPr lang="en-US" sz="3200" b="1" dirty="0">
              <a:solidFill>
                <a:srgbClr val="15234F"/>
              </a:solidFill>
              <a:latin typeface="Roboto" pitchFamily="2" charset="0"/>
              <a:ea typeface="Roboto" pitchFamily="2" charset="0"/>
            </a:endParaRPr>
          </a:p>
        </p:txBody>
      </p:sp>
    </p:spTree>
    <p:extLst>
      <p:ext uri="{BB962C8B-B14F-4D97-AF65-F5344CB8AC3E}">
        <p14:creationId xmlns:p14="http://schemas.microsoft.com/office/powerpoint/2010/main" val="3575498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559</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Roboto</vt:lpstr>
      <vt:lpstr>Roboto Cn</vt:lpstr>
      <vt:lpstr>Roboto 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Marc Ramirez</dc:creator>
  <cp:lastModifiedBy>Marc Ramirez</cp:lastModifiedBy>
  <cp:revision>24</cp:revision>
  <dcterms:created xsi:type="dcterms:W3CDTF">2021-01-14T21:42:53Z</dcterms:created>
  <dcterms:modified xsi:type="dcterms:W3CDTF">2021-01-17T14:56:31Z</dcterms:modified>
</cp:coreProperties>
</file>