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5" r:id="rId3"/>
    <p:sldId id="257" r:id="rId4"/>
    <p:sldId id="259" r:id="rId5"/>
    <p:sldId id="266" r:id="rId6"/>
    <p:sldId id="296" r:id="rId7"/>
    <p:sldId id="260" r:id="rId8"/>
    <p:sldId id="305" r:id="rId9"/>
    <p:sldId id="304" r:id="rId10"/>
    <p:sldId id="261" r:id="rId11"/>
    <p:sldId id="264" r:id="rId12"/>
    <p:sldId id="306" r:id="rId13"/>
    <p:sldId id="297" r:id="rId14"/>
    <p:sldId id="307" r:id="rId15"/>
    <p:sldId id="262" r:id="rId16"/>
    <p:sldId id="268" r:id="rId17"/>
    <p:sldId id="308" r:id="rId18"/>
    <p:sldId id="298" r:id="rId19"/>
    <p:sldId id="299" r:id="rId20"/>
    <p:sldId id="300" r:id="rId21"/>
    <p:sldId id="301" r:id="rId22"/>
    <p:sldId id="309" r:id="rId23"/>
    <p:sldId id="303" r:id="rId24"/>
    <p:sldId id="310" r:id="rId25"/>
    <p:sldId id="311" r:id="rId26"/>
    <p:sldId id="312" r:id="rId27"/>
    <p:sldId id="313" r:id="rId28"/>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03" autoAdjust="0"/>
    <p:restoredTop sz="94660"/>
  </p:normalViewPr>
  <p:slideViewPr>
    <p:cSldViewPr snapToGrid="0">
      <p:cViewPr varScale="1">
        <p:scale>
          <a:sx n="72" d="100"/>
          <a:sy n="72" d="100"/>
        </p:scale>
        <p:origin x="61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9E941-BA50-47D5-BAF2-A619C366BEA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18FB2FD-0D39-4AE5-923E-D2473FB864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84A7490-787B-4E8C-AFBD-0CE7C32BCA07}"/>
              </a:ext>
            </a:extLst>
          </p:cNvPr>
          <p:cNvSpPr>
            <a:spLocks noGrp="1"/>
          </p:cNvSpPr>
          <p:nvPr>
            <p:ph type="dt" sz="half" idx="10"/>
          </p:nvPr>
        </p:nvSpPr>
        <p:spPr/>
        <p:txBody>
          <a:bodyPr/>
          <a:lstStyle/>
          <a:p>
            <a:fld id="{82966AC0-AB5F-4957-BA01-FE143EF12BD6}" type="datetimeFigureOut">
              <a:rPr lang="en-US" smtClean="0"/>
              <a:t>11/1/2020</a:t>
            </a:fld>
            <a:endParaRPr lang="en-US"/>
          </a:p>
        </p:txBody>
      </p:sp>
      <p:sp>
        <p:nvSpPr>
          <p:cNvPr id="5" name="Footer Placeholder 4">
            <a:extLst>
              <a:ext uri="{FF2B5EF4-FFF2-40B4-BE49-F238E27FC236}">
                <a16:creationId xmlns:a16="http://schemas.microsoft.com/office/drawing/2014/main" id="{AD8AA213-C088-4607-8BE8-C04ACC0A33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39EC03-C32D-4686-9C59-B43D3F1657CA}"/>
              </a:ext>
            </a:extLst>
          </p:cNvPr>
          <p:cNvSpPr>
            <a:spLocks noGrp="1"/>
          </p:cNvSpPr>
          <p:nvPr>
            <p:ph type="sldNum" sz="quarter" idx="12"/>
          </p:nvPr>
        </p:nvSpPr>
        <p:spPr/>
        <p:txBody>
          <a:bodyPr/>
          <a:lstStyle/>
          <a:p>
            <a:fld id="{D2AD488C-E76C-4557-85AC-DC6384D2657A}" type="slidenum">
              <a:rPr lang="en-US" smtClean="0"/>
              <a:t>‹#›</a:t>
            </a:fld>
            <a:endParaRPr lang="en-US"/>
          </a:p>
        </p:txBody>
      </p:sp>
    </p:spTree>
    <p:extLst>
      <p:ext uri="{BB962C8B-B14F-4D97-AF65-F5344CB8AC3E}">
        <p14:creationId xmlns:p14="http://schemas.microsoft.com/office/powerpoint/2010/main" val="317672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D93EA-565F-4476-A8B4-20A28968495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6D7AB1B-88E3-4123-B03C-4D59D00F92B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ADDDAC-DA8D-4EE0-8BAB-A38F43DEF167}"/>
              </a:ext>
            </a:extLst>
          </p:cNvPr>
          <p:cNvSpPr>
            <a:spLocks noGrp="1"/>
          </p:cNvSpPr>
          <p:nvPr>
            <p:ph type="dt" sz="half" idx="10"/>
          </p:nvPr>
        </p:nvSpPr>
        <p:spPr/>
        <p:txBody>
          <a:bodyPr/>
          <a:lstStyle/>
          <a:p>
            <a:fld id="{82966AC0-AB5F-4957-BA01-FE143EF12BD6}" type="datetimeFigureOut">
              <a:rPr lang="en-US" smtClean="0"/>
              <a:t>11/1/2020</a:t>
            </a:fld>
            <a:endParaRPr lang="en-US"/>
          </a:p>
        </p:txBody>
      </p:sp>
      <p:sp>
        <p:nvSpPr>
          <p:cNvPr id="5" name="Footer Placeholder 4">
            <a:extLst>
              <a:ext uri="{FF2B5EF4-FFF2-40B4-BE49-F238E27FC236}">
                <a16:creationId xmlns:a16="http://schemas.microsoft.com/office/drawing/2014/main" id="{F34F50DD-3979-4D5D-997E-7B52AC3E97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57F97D-3B2A-4F78-9EE1-610E70ED4385}"/>
              </a:ext>
            </a:extLst>
          </p:cNvPr>
          <p:cNvSpPr>
            <a:spLocks noGrp="1"/>
          </p:cNvSpPr>
          <p:nvPr>
            <p:ph type="sldNum" sz="quarter" idx="12"/>
          </p:nvPr>
        </p:nvSpPr>
        <p:spPr/>
        <p:txBody>
          <a:bodyPr/>
          <a:lstStyle/>
          <a:p>
            <a:fld id="{D2AD488C-E76C-4557-85AC-DC6384D2657A}" type="slidenum">
              <a:rPr lang="en-US" smtClean="0"/>
              <a:t>‹#›</a:t>
            </a:fld>
            <a:endParaRPr lang="en-US"/>
          </a:p>
        </p:txBody>
      </p:sp>
    </p:spTree>
    <p:extLst>
      <p:ext uri="{BB962C8B-B14F-4D97-AF65-F5344CB8AC3E}">
        <p14:creationId xmlns:p14="http://schemas.microsoft.com/office/powerpoint/2010/main" val="14863355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E2CCE2-B253-417A-9260-6FD0DB28AC9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3489E9B-4566-43E0-B0F9-F9041A2FD5E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4FFE82-61AF-48CF-8E3E-595EDB1D05B1}"/>
              </a:ext>
            </a:extLst>
          </p:cNvPr>
          <p:cNvSpPr>
            <a:spLocks noGrp="1"/>
          </p:cNvSpPr>
          <p:nvPr>
            <p:ph type="dt" sz="half" idx="10"/>
          </p:nvPr>
        </p:nvSpPr>
        <p:spPr/>
        <p:txBody>
          <a:bodyPr/>
          <a:lstStyle/>
          <a:p>
            <a:fld id="{82966AC0-AB5F-4957-BA01-FE143EF12BD6}" type="datetimeFigureOut">
              <a:rPr lang="en-US" smtClean="0"/>
              <a:t>11/1/2020</a:t>
            </a:fld>
            <a:endParaRPr lang="en-US"/>
          </a:p>
        </p:txBody>
      </p:sp>
      <p:sp>
        <p:nvSpPr>
          <p:cNvPr id="5" name="Footer Placeholder 4">
            <a:extLst>
              <a:ext uri="{FF2B5EF4-FFF2-40B4-BE49-F238E27FC236}">
                <a16:creationId xmlns:a16="http://schemas.microsoft.com/office/drawing/2014/main" id="{ADFD0A2A-9745-40A8-984E-6E25BFF1DB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AA73F9-A893-4080-875E-D877C4C5E78D}"/>
              </a:ext>
            </a:extLst>
          </p:cNvPr>
          <p:cNvSpPr>
            <a:spLocks noGrp="1"/>
          </p:cNvSpPr>
          <p:nvPr>
            <p:ph type="sldNum" sz="quarter" idx="12"/>
          </p:nvPr>
        </p:nvSpPr>
        <p:spPr/>
        <p:txBody>
          <a:bodyPr/>
          <a:lstStyle/>
          <a:p>
            <a:fld id="{D2AD488C-E76C-4557-85AC-DC6384D2657A}" type="slidenum">
              <a:rPr lang="en-US" smtClean="0"/>
              <a:t>‹#›</a:t>
            </a:fld>
            <a:endParaRPr lang="en-US"/>
          </a:p>
        </p:txBody>
      </p:sp>
    </p:spTree>
    <p:extLst>
      <p:ext uri="{BB962C8B-B14F-4D97-AF65-F5344CB8AC3E}">
        <p14:creationId xmlns:p14="http://schemas.microsoft.com/office/powerpoint/2010/main" val="22770928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FB63A-4F74-4F0C-96B0-9EE015A01AD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1DBA74C-932D-4B7D-A5ED-E2528592C4A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12C09B-5941-4B54-B690-52EA6E416D04}"/>
              </a:ext>
            </a:extLst>
          </p:cNvPr>
          <p:cNvSpPr>
            <a:spLocks noGrp="1"/>
          </p:cNvSpPr>
          <p:nvPr>
            <p:ph type="dt" sz="half" idx="10"/>
          </p:nvPr>
        </p:nvSpPr>
        <p:spPr/>
        <p:txBody>
          <a:bodyPr/>
          <a:lstStyle/>
          <a:p>
            <a:fld id="{82966AC0-AB5F-4957-BA01-FE143EF12BD6}" type="datetimeFigureOut">
              <a:rPr lang="en-US" smtClean="0"/>
              <a:t>11/1/2020</a:t>
            </a:fld>
            <a:endParaRPr lang="en-US"/>
          </a:p>
        </p:txBody>
      </p:sp>
      <p:sp>
        <p:nvSpPr>
          <p:cNvPr id="5" name="Footer Placeholder 4">
            <a:extLst>
              <a:ext uri="{FF2B5EF4-FFF2-40B4-BE49-F238E27FC236}">
                <a16:creationId xmlns:a16="http://schemas.microsoft.com/office/drawing/2014/main" id="{E784BF44-EB22-40E6-A8D8-B8B6538B04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3B2B37-5C1D-412A-8666-0C35EE99987A}"/>
              </a:ext>
            </a:extLst>
          </p:cNvPr>
          <p:cNvSpPr>
            <a:spLocks noGrp="1"/>
          </p:cNvSpPr>
          <p:nvPr>
            <p:ph type="sldNum" sz="quarter" idx="12"/>
          </p:nvPr>
        </p:nvSpPr>
        <p:spPr/>
        <p:txBody>
          <a:bodyPr/>
          <a:lstStyle/>
          <a:p>
            <a:fld id="{D2AD488C-E76C-4557-85AC-DC6384D2657A}" type="slidenum">
              <a:rPr lang="en-US" smtClean="0"/>
              <a:t>‹#›</a:t>
            </a:fld>
            <a:endParaRPr lang="en-US"/>
          </a:p>
        </p:txBody>
      </p:sp>
    </p:spTree>
    <p:extLst>
      <p:ext uri="{BB962C8B-B14F-4D97-AF65-F5344CB8AC3E}">
        <p14:creationId xmlns:p14="http://schemas.microsoft.com/office/powerpoint/2010/main" val="1648650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C515D-E425-4C06-9205-60ED948E848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4B923C4-B050-419B-B0A0-4554273899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807C1A-687D-4F31-8355-EC84F41A3664}"/>
              </a:ext>
            </a:extLst>
          </p:cNvPr>
          <p:cNvSpPr>
            <a:spLocks noGrp="1"/>
          </p:cNvSpPr>
          <p:nvPr>
            <p:ph type="dt" sz="half" idx="10"/>
          </p:nvPr>
        </p:nvSpPr>
        <p:spPr/>
        <p:txBody>
          <a:bodyPr/>
          <a:lstStyle/>
          <a:p>
            <a:fld id="{82966AC0-AB5F-4957-BA01-FE143EF12BD6}" type="datetimeFigureOut">
              <a:rPr lang="en-US" smtClean="0"/>
              <a:t>11/1/2020</a:t>
            </a:fld>
            <a:endParaRPr lang="en-US"/>
          </a:p>
        </p:txBody>
      </p:sp>
      <p:sp>
        <p:nvSpPr>
          <p:cNvPr id="5" name="Footer Placeholder 4">
            <a:extLst>
              <a:ext uri="{FF2B5EF4-FFF2-40B4-BE49-F238E27FC236}">
                <a16:creationId xmlns:a16="http://schemas.microsoft.com/office/drawing/2014/main" id="{7473C69C-183C-4D6F-8035-B63D0D5057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DC6BCE-B729-4D43-8BB9-DC9A414C7D40}"/>
              </a:ext>
            </a:extLst>
          </p:cNvPr>
          <p:cNvSpPr>
            <a:spLocks noGrp="1"/>
          </p:cNvSpPr>
          <p:nvPr>
            <p:ph type="sldNum" sz="quarter" idx="12"/>
          </p:nvPr>
        </p:nvSpPr>
        <p:spPr/>
        <p:txBody>
          <a:bodyPr/>
          <a:lstStyle/>
          <a:p>
            <a:fld id="{D2AD488C-E76C-4557-85AC-DC6384D2657A}" type="slidenum">
              <a:rPr lang="en-US" smtClean="0"/>
              <a:t>‹#›</a:t>
            </a:fld>
            <a:endParaRPr lang="en-US"/>
          </a:p>
        </p:txBody>
      </p:sp>
    </p:spTree>
    <p:extLst>
      <p:ext uri="{BB962C8B-B14F-4D97-AF65-F5344CB8AC3E}">
        <p14:creationId xmlns:p14="http://schemas.microsoft.com/office/powerpoint/2010/main" val="35435960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BBC7F-87AA-4CFB-AF4C-155AD371D3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F5C1E4-B151-4357-8C5A-DA963B88BB2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E61344C-ACF1-4E27-94DF-C79E4A88600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C2DCDD1-6CEE-4859-B33B-9297E9D9983E}"/>
              </a:ext>
            </a:extLst>
          </p:cNvPr>
          <p:cNvSpPr>
            <a:spLocks noGrp="1"/>
          </p:cNvSpPr>
          <p:nvPr>
            <p:ph type="dt" sz="half" idx="10"/>
          </p:nvPr>
        </p:nvSpPr>
        <p:spPr/>
        <p:txBody>
          <a:bodyPr/>
          <a:lstStyle/>
          <a:p>
            <a:fld id="{82966AC0-AB5F-4957-BA01-FE143EF12BD6}" type="datetimeFigureOut">
              <a:rPr lang="en-US" smtClean="0"/>
              <a:t>11/1/2020</a:t>
            </a:fld>
            <a:endParaRPr lang="en-US"/>
          </a:p>
        </p:txBody>
      </p:sp>
      <p:sp>
        <p:nvSpPr>
          <p:cNvPr id="6" name="Footer Placeholder 5">
            <a:extLst>
              <a:ext uri="{FF2B5EF4-FFF2-40B4-BE49-F238E27FC236}">
                <a16:creationId xmlns:a16="http://schemas.microsoft.com/office/drawing/2014/main" id="{4E47205E-A53A-4AAB-A9BB-73591B2488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A3FCD69-FD4F-40B2-BF57-9DAF4B890634}"/>
              </a:ext>
            </a:extLst>
          </p:cNvPr>
          <p:cNvSpPr>
            <a:spLocks noGrp="1"/>
          </p:cNvSpPr>
          <p:nvPr>
            <p:ph type="sldNum" sz="quarter" idx="12"/>
          </p:nvPr>
        </p:nvSpPr>
        <p:spPr/>
        <p:txBody>
          <a:bodyPr/>
          <a:lstStyle/>
          <a:p>
            <a:fld id="{D2AD488C-E76C-4557-85AC-DC6384D2657A}" type="slidenum">
              <a:rPr lang="en-US" smtClean="0"/>
              <a:t>‹#›</a:t>
            </a:fld>
            <a:endParaRPr lang="en-US"/>
          </a:p>
        </p:txBody>
      </p:sp>
    </p:spTree>
    <p:extLst>
      <p:ext uri="{BB962C8B-B14F-4D97-AF65-F5344CB8AC3E}">
        <p14:creationId xmlns:p14="http://schemas.microsoft.com/office/powerpoint/2010/main" val="2671826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42E5A-1AC8-4420-ACE1-09026D5AB97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71142BD-AD96-42F7-B8C3-3EF4E4BDBB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D5623B6-0A71-40CA-A008-A60E4324C25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8AFBD00-7462-4884-8D8D-B1F1ECB046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BB3CF53-8F70-46BB-811D-2AFF95560D6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35CF55B-F9C4-478E-AF79-AAEC61915C6F}"/>
              </a:ext>
            </a:extLst>
          </p:cNvPr>
          <p:cNvSpPr>
            <a:spLocks noGrp="1"/>
          </p:cNvSpPr>
          <p:nvPr>
            <p:ph type="dt" sz="half" idx="10"/>
          </p:nvPr>
        </p:nvSpPr>
        <p:spPr/>
        <p:txBody>
          <a:bodyPr/>
          <a:lstStyle/>
          <a:p>
            <a:fld id="{82966AC0-AB5F-4957-BA01-FE143EF12BD6}" type="datetimeFigureOut">
              <a:rPr lang="en-US" smtClean="0"/>
              <a:t>11/1/2020</a:t>
            </a:fld>
            <a:endParaRPr lang="en-US"/>
          </a:p>
        </p:txBody>
      </p:sp>
      <p:sp>
        <p:nvSpPr>
          <p:cNvPr id="8" name="Footer Placeholder 7">
            <a:extLst>
              <a:ext uri="{FF2B5EF4-FFF2-40B4-BE49-F238E27FC236}">
                <a16:creationId xmlns:a16="http://schemas.microsoft.com/office/drawing/2014/main" id="{170C3EBD-8458-4BE8-B44E-F1F8CDF59D2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9DE42C-1615-4FDD-90A6-07C2C9C48B62}"/>
              </a:ext>
            </a:extLst>
          </p:cNvPr>
          <p:cNvSpPr>
            <a:spLocks noGrp="1"/>
          </p:cNvSpPr>
          <p:nvPr>
            <p:ph type="sldNum" sz="quarter" idx="12"/>
          </p:nvPr>
        </p:nvSpPr>
        <p:spPr/>
        <p:txBody>
          <a:bodyPr/>
          <a:lstStyle/>
          <a:p>
            <a:fld id="{D2AD488C-E76C-4557-85AC-DC6384D2657A}" type="slidenum">
              <a:rPr lang="en-US" smtClean="0"/>
              <a:t>‹#›</a:t>
            </a:fld>
            <a:endParaRPr lang="en-US"/>
          </a:p>
        </p:txBody>
      </p:sp>
    </p:spTree>
    <p:extLst>
      <p:ext uri="{BB962C8B-B14F-4D97-AF65-F5344CB8AC3E}">
        <p14:creationId xmlns:p14="http://schemas.microsoft.com/office/powerpoint/2010/main" val="1876384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43E28-5C6B-4C74-BFBB-7E7AE51188C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D1EDE73-18BD-4D1A-8334-D9158B3EF007}"/>
              </a:ext>
            </a:extLst>
          </p:cNvPr>
          <p:cNvSpPr>
            <a:spLocks noGrp="1"/>
          </p:cNvSpPr>
          <p:nvPr>
            <p:ph type="dt" sz="half" idx="10"/>
          </p:nvPr>
        </p:nvSpPr>
        <p:spPr/>
        <p:txBody>
          <a:bodyPr/>
          <a:lstStyle/>
          <a:p>
            <a:fld id="{82966AC0-AB5F-4957-BA01-FE143EF12BD6}" type="datetimeFigureOut">
              <a:rPr lang="en-US" smtClean="0"/>
              <a:t>11/1/2020</a:t>
            </a:fld>
            <a:endParaRPr lang="en-US"/>
          </a:p>
        </p:txBody>
      </p:sp>
      <p:sp>
        <p:nvSpPr>
          <p:cNvPr id="4" name="Footer Placeholder 3">
            <a:extLst>
              <a:ext uri="{FF2B5EF4-FFF2-40B4-BE49-F238E27FC236}">
                <a16:creationId xmlns:a16="http://schemas.microsoft.com/office/drawing/2014/main" id="{D8BD5EB2-3396-40A0-9048-96D0EA36AF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A05A215-6D0C-4F54-ACF9-7D29AF880874}"/>
              </a:ext>
            </a:extLst>
          </p:cNvPr>
          <p:cNvSpPr>
            <a:spLocks noGrp="1"/>
          </p:cNvSpPr>
          <p:nvPr>
            <p:ph type="sldNum" sz="quarter" idx="12"/>
          </p:nvPr>
        </p:nvSpPr>
        <p:spPr/>
        <p:txBody>
          <a:bodyPr/>
          <a:lstStyle/>
          <a:p>
            <a:fld id="{D2AD488C-E76C-4557-85AC-DC6384D2657A}" type="slidenum">
              <a:rPr lang="en-US" smtClean="0"/>
              <a:t>‹#›</a:t>
            </a:fld>
            <a:endParaRPr lang="en-US"/>
          </a:p>
        </p:txBody>
      </p:sp>
    </p:spTree>
    <p:extLst>
      <p:ext uri="{BB962C8B-B14F-4D97-AF65-F5344CB8AC3E}">
        <p14:creationId xmlns:p14="http://schemas.microsoft.com/office/powerpoint/2010/main" val="2009251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D027E51-AA86-4574-88FA-DA72DB7FCC29}"/>
              </a:ext>
            </a:extLst>
          </p:cNvPr>
          <p:cNvSpPr>
            <a:spLocks noGrp="1"/>
          </p:cNvSpPr>
          <p:nvPr>
            <p:ph type="dt" sz="half" idx="10"/>
          </p:nvPr>
        </p:nvSpPr>
        <p:spPr/>
        <p:txBody>
          <a:bodyPr/>
          <a:lstStyle/>
          <a:p>
            <a:fld id="{82966AC0-AB5F-4957-BA01-FE143EF12BD6}" type="datetimeFigureOut">
              <a:rPr lang="en-US" smtClean="0"/>
              <a:t>11/1/2020</a:t>
            </a:fld>
            <a:endParaRPr lang="en-US"/>
          </a:p>
        </p:txBody>
      </p:sp>
      <p:sp>
        <p:nvSpPr>
          <p:cNvPr id="3" name="Footer Placeholder 2">
            <a:extLst>
              <a:ext uri="{FF2B5EF4-FFF2-40B4-BE49-F238E27FC236}">
                <a16:creationId xmlns:a16="http://schemas.microsoft.com/office/drawing/2014/main" id="{77E0AB65-DF29-4DA2-90BC-636DE0B1B5C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B1D18F4-8686-43E8-A396-313669CADC51}"/>
              </a:ext>
            </a:extLst>
          </p:cNvPr>
          <p:cNvSpPr>
            <a:spLocks noGrp="1"/>
          </p:cNvSpPr>
          <p:nvPr>
            <p:ph type="sldNum" sz="quarter" idx="12"/>
          </p:nvPr>
        </p:nvSpPr>
        <p:spPr/>
        <p:txBody>
          <a:bodyPr/>
          <a:lstStyle/>
          <a:p>
            <a:fld id="{D2AD488C-E76C-4557-85AC-DC6384D2657A}" type="slidenum">
              <a:rPr lang="en-US" smtClean="0"/>
              <a:t>‹#›</a:t>
            </a:fld>
            <a:endParaRPr lang="en-US"/>
          </a:p>
        </p:txBody>
      </p:sp>
    </p:spTree>
    <p:extLst>
      <p:ext uri="{BB962C8B-B14F-4D97-AF65-F5344CB8AC3E}">
        <p14:creationId xmlns:p14="http://schemas.microsoft.com/office/powerpoint/2010/main" val="3570834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5BF3F-9E43-4132-8265-FD4FC06561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AC725D0-681C-42A2-B8D7-46B026C2AFD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6CD8B2A-1DA9-440E-BB32-A87FA3DA7C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BB880C2-C2DE-44E3-84F6-49E5053DC00F}"/>
              </a:ext>
            </a:extLst>
          </p:cNvPr>
          <p:cNvSpPr>
            <a:spLocks noGrp="1"/>
          </p:cNvSpPr>
          <p:nvPr>
            <p:ph type="dt" sz="half" idx="10"/>
          </p:nvPr>
        </p:nvSpPr>
        <p:spPr/>
        <p:txBody>
          <a:bodyPr/>
          <a:lstStyle/>
          <a:p>
            <a:fld id="{82966AC0-AB5F-4957-BA01-FE143EF12BD6}" type="datetimeFigureOut">
              <a:rPr lang="en-US" smtClean="0"/>
              <a:t>11/1/2020</a:t>
            </a:fld>
            <a:endParaRPr lang="en-US"/>
          </a:p>
        </p:txBody>
      </p:sp>
      <p:sp>
        <p:nvSpPr>
          <p:cNvPr id="6" name="Footer Placeholder 5">
            <a:extLst>
              <a:ext uri="{FF2B5EF4-FFF2-40B4-BE49-F238E27FC236}">
                <a16:creationId xmlns:a16="http://schemas.microsoft.com/office/drawing/2014/main" id="{0C1AEE03-879D-43FE-90E8-A047F5AAD8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585F15-CB75-4195-9BFF-73E35226BB02}"/>
              </a:ext>
            </a:extLst>
          </p:cNvPr>
          <p:cNvSpPr>
            <a:spLocks noGrp="1"/>
          </p:cNvSpPr>
          <p:nvPr>
            <p:ph type="sldNum" sz="quarter" idx="12"/>
          </p:nvPr>
        </p:nvSpPr>
        <p:spPr/>
        <p:txBody>
          <a:bodyPr/>
          <a:lstStyle/>
          <a:p>
            <a:fld id="{D2AD488C-E76C-4557-85AC-DC6384D2657A}" type="slidenum">
              <a:rPr lang="en-US" smtClean="0"/>
              <a:t>‹#›</a:t>
            </a:fld>
            <a:endParaRPr lang="en-US"/>
          </a:p>
        </p:txBody>
      </p:sp>
    </p:spTree>
    <p:extLst>
      <p:ext uri="{BB962C8B-B14F-4D97-AF65-F5344CB8AC3E}">
        <p14:creationId xmlns:p14="http://schemas.microsoft.com/office/powerpoint/2010/main" val="6714839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0DB63-4D84-427E-A11C-D5F25DD864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78D4BEE-F749-4CCA-9AAA-1E7CB54B8F1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C7FCD8B-1B47-4664-BBE9-478215DC22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47A4C0-448E-4A1F-A6D0-A14BD6B26B95}"/>
              </a:ext>
            </a:extLst>
          </p:cNvPr>
          <p:cNvSpPr>
            <a:spLocks noGrp="1"/>
          </p:cNvSpPr>
          <p:nvPr>
            <p:ph type="dt" sz="half" idx="10"/>
          </p:nvPr>
        </p:nvSpPr>
        <p:spPr/>
        <p:txBody>
          <a:bodyPr/>
          <a:lstStyle/>
          <a:p>
            <a:fld id="{82966AC0-AB5F-4957-BA01-FE143EF12BD6}" type="datetimeFigureOut">
              <a:rPr lang="en-US" smtClean="0"/>
              <a:t>11/1/2020</a:t>
            </a:fld>
            <a:endParaRPr lang="en-US"/>
          </a:p>
        </p:txBody>
      </p:sp>
      <p:sp>
        <p:nvSpPr>
          <p:cNvPr id="6" name="Footer Placeholder 5">
            <a:extLst>
              <a:ext uri="{FF2B5EF4-FFF2-40B4-BE49-F238E27FC236}">
                <a16:creationId xmlns:a16="http://schemas.microsoft.com/office/drawing/2014/main" id="{6068ACCB-E059-49FA-A63E-ED4B4D4968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ACE760-37E9-45C7-8CC8-7C3C0E8B80C6}"/>
              </a:ext>
            </a:extLst>
          </p:cNvPr>
          <p:cNvSpPr>
            <a:spLocks noGrp="1"/>
          </p:cNvSpPr>
          <p:nvPr>
            <p:ph type="sldNum" sz="quarter" idx="12"/>
          </p:nvPr>
        </p:nvSpPr>
        <p:spPr/>
        <p:txBody>
          <a:bodyPr/>
          <a:lstStyle/>
          <a:p>
            <a:fld id="{D2AD488C-E76C-4557-85AC-DC6384D2657A}" type="slidenum">
              <a:rPr lang="en-US" smtClean="0"/>
              <a:t>‹#›</a:t>
            </a:fld>
            <a:endParaRPr lang="en-US"/>
          </a:p>
        </p:txBody>
      </p:sp>
    </p:spTree>
    <p:extLst>
      <p:ext uri="{BB962C8B-B14F-4D97-AF65-F5344CB8AC3E}">
        <p14:creationId xmlns:p14="http://schemas.microsoft.com/office/powerpoint/2010/main" val="9379670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B47D40-3A1D-4676-B168-4BE4EF650CE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6749787-61AF-4546-B3E5-8A202D08AB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16898B-00ED-402C-8EC9-2CF1C8D47C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966AC0-AB5F-4957-BA01-FE143EF12BD6}" type="datetimeFigureOut">
              <a:rPr lang="en-US" smtClean="0"/>
              <a:t>11/1/2020</a:t>
            </a:fld>
            <a:endParaRPr lang="en-US"/>
          </a:p>
        </p:txBody>
      </p:sp>
      <p:sp>
        <p:nvSpPr>
          <p:cNvPr id="5" name="Footer Placeholder 4">
            <a:extLst>
              <a:ext uri="{FF2B5EF4-FFF2-40B4-BE49-F238E27FC236}">
                <a16:creationId xmlns:a16="http://schemas.microsoft.com/office/drawing/2014/main" id="{560F4580-241A-4A47-AB3E-75AE35B4E30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D002452-1101-48EE-9AF7-3EFE0C8F2C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AD488C-E76C-4557-85AC-DC6384D2657A}" type="slidenum">
              <a:rPr lang="en-US" smtClean="0"/>
              <a:t>‹#›</a:t>
            </a:fld>
            <a:endParaRPr lang="en-US"/>
          </a:p>
        </p:txBody>
      </p:sp>
    </p:spTree>
    <p:extLst>
      <p:ext uri="{BB962C8B-B14F-4D97-AF65-F5344CB8AC3E}">
        <p14:creationId xmlns:p14="http://schemas.microsoft.com/office/powerpoint/2010/main" val="34738061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9B7E0-4D19-4D49-8DCC-27BF15EEDC30}"/>
              </a:ext>
            </a:extLst>
          </p:cNvPr>
          <p:cNvSpPr>
            <a:spLocks noGrp="1"/>
          </p:cNvSpPr>
          <p:nvPr>
            <p:ph type="ctrTitle"/>
          </p:nvPr>
        </p:nvSpPr>
        <p:spPr>
          <a:xfrm>
            <a:off x="127552" y="5715897"/>
            <a:ext cx="6184900" cy="985837"/>
          </a:xfrm>
        </p:spPr>
        <p:txBody>
          <a:bodyPr>
            <a:noAutofit/>
          </a:bodyPr>
          <a:lstStyle/>
          <a:p>
            <a:pPr algn="l"/>
            <a:r>
              <a:rPr lang="en-US" sz="4400" dirty="0">
                <a:solidFill>
                  <a:schemeClr val="bg1"/>
                </a:solidFill>
                <a:latin typeface="Century Gothic" panose="020B0502020202020204" pitchFamily="34" charset="0"/>
              </a:rPr>
              <a:t>Ideas Matter</a:t>
            </a:r>
          </a:p>
        </p:txBody>
      </p:sp>
    </p:spTree>
    <p:extLst>
      <p:ext uri="{BB962C8B-B14F-4D97-AF65-F5344CB8AC3E}">
        <p14:creationId xmlns:p14="http://schemas.microsoft.com/office/powerpoint/2010/main" val="21327868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ADDD3-B5B6-4764-B478-8474E690C118}"/>
              </a:ext>
            </a:extLst>
          </p:cNvPr>
          <p:cNvSpPr>
            <a:spLocks noGrp="1"/>
          </p:cNvSpPr>
          <p:nvPr>
            <p:ph type="title"/>
          </p:nvPr>
        </p:nvSpPr>
        <p:spPr/>
        <p:txBody>
          <a:bodyPr>
            <a:normAutofit/>
          </a:bodyPr>
          <a:lstStyle/>
          <a:p>
            <a:r>
              <a:rPr lang="en-US" sz="4000" b="1" u="sng" dirty="0"/>
              <a:t>How did God Respond?</a:t>
            </a:r>
          </a:p>
        </p:txBody>
      </p:sp>
      <p:sp>
        <p:nvSpPr>
          <p:cNvPr id="3" name="Content Placeholder 2">
            <a:extLst>
              <a:ext uri="{FF2B5EF4-FFF2-40B4-BE49-F238E27FC236}">
                <a16:creationId xmlns:a16="http://schemas.microsoft.com/office/drawing/2014/main" id="{A89A2893-11B7-48DC-BC8E-C1C10491BA21}"/>
              </a:ext>
            </a:extLst>
          </p:cNvPr>
          <p:cNvSpPr>
            <a:spLocks noGrp="1"/>
          </p:cNvSpPr>
          <p:nvPr>
            <p:ph idx="1"/>
          </p:nvPr>
        </p:nvSpPr>
        <p:spPr>
          <a:xfrm>
            <a:off x="838200" y="1563757"/>
            <a:ext cx="10515600" cy="4613206"/>
          </a:xfrm>
        </p:spPr>
        <p:txBody>
          <a:bodyPr>
            <a:normAutofit fontScale="92500" lnSpcReduction="10000"/>
          </a:bodyPr>
          <a:lstStyle/>
          <a:p>
            <a:pPr marL="0" indent="0">
              <a:buNone/>
            </a:pPr>
            <a:r>
              <a:rPr lang="en-US" sz="3900" dirty="0"/>
              <a:t>He said the people had ‘corrupted’ themselves.</a:t>
            </a:r>
          </a:p>
          <a:p>
            <a:pPr marL="0" indent="0">
              <a:buNone/>
            </a:pPr>
            <a:endParaRPr lang="en-US" sz="3600" dirty="0"/>
          </a:p>
          <a:p>
            <a:pPr marL="0" indent="0">
              <a:buNone/>
            </a:pPr>
            <a:endParaRPr lang="en-US" sz="3600" dirty="0"/>
          </a:p>
          <a:p>
            <a:pPr marL="0" indent="0">
              <a:buNone/>
            </a:pPr>
            <a:endParaRPr lang="en-US" sz="3600" dirty="0"/>
          </a:p>
          <a:p>
            <a:pPr marL="0" indent="0">
              <a:buNone/>
            </a:pPr>
            <a:endParaRPr lang="en-US" sz="3600" dirty="0"/>
          </a:p>
          <a:p>
            <a:pPr marL="0" indent="0">
              <a:buNone/>
            </a:pPr>
            <a:r>
              <a:rPr lang="en-US" sz="3600" i="1" dirty="0"/>
              <a:t>And the Lord said to Moses, “Go down, for your people, whom you brought up out of the land of Egypt, have corrupted themselves.</a:t>
            </a:r>
          </a:p>
          <a:p>
            <a:pPr marL="0" indent="0">
              <a:buNone/>
            </a:pPr>
            <a:r>
              <a:rPr lang="en-US" sz="3000" b="1" dirty="0"/>
              <a:t>Exodus 32:7</a:t>
            </a:r>
          </a:p>
        </p:txBody>
      </p:sp>
    </p:spTree>
    <p:extLst>
      <p:ext uri="{BB962C8B-B14F-4D97-AF65-F5344CB8AC3E}">
        <p14:creationId xmlns:p14="http://schemas.microsoft.com/office/powerpoint/2010/main" val="12569602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ADDD3-B5B6-4764-B478-8474E690C118}"/>
              </a:ext>
            </a:extLst>
          </p:cNvPr>
          <p:cNvSpPr>
            <a:spLocks noGrp="1"/>
          </p:cNvSpPr>
          <p:nvPr>
            <p:ph type="title"/>
          </p:nvPr>
        </p:nvSpPr>
        <p:spPr>
          <a:xfrm>
            <a:off x="838200" y="225288"/>
            <a:ext cx="10515600" cy="1086678"/>
          </a:xfrm>
        </p:spPr>
        <p:txBody>
          <a:bodyPr>
            <a:normAutofit/>
          </a:bodyPr>
          <a:lstStyle/>
          <a:p>
            <a:r>
              <a:rPr lang="en-US" sz="4000" b="1" u="sng" dirty="0"/>
              <a:t>What were the future consequences?</a:t>
            </a:r>
          </a:p>
        </p:txBody>
      </p:sp>
      <p:sp>
        <p:nvSpPr>
          <p:cNvPr id="3" name="Content Placeholder 2">
            <a:extLst>
              <a:ext uri="{FF2B5EF4-FFF2-40B4-BE49-F238E27FC236}">
                <a16:creationId xmlns:a16="http://schemas.microsoft.com/office/drawing/2014/main" id="{A89A2893-11B7-48DC-BC8E-C1C10491BA21}"/>
              </a:ext>
            </a:extLst>
          </p:cNvPr>
          <p:cNvSpPr>
            <a:spLocks noGrp="1"/>
          </p:cNvSpPr>
          <p:nvPr>
            <p:ph idx="1"/>
          </p:nvPr>
        </p:nvSpPr>
        <p:spPr>
          <a:xfrm>
            <a:off x="397565" y="1311965"/>
            <a:ext cx="11304105" cy="5320747"/>
          </a:xfrm>
        </p:spPr>
        <p:txBody>
          <a:bodyPr>
            <a:normAutofit/>
          </a:bodyPr>
          <a:lstStyle/>
          <a:p>
            <a:pPr marL="0" indent="0">
              <a:buNone/>
            </a:pPr>
            <a:endParaRPr lang="en-US" sz="3600" dirty="0"/>
          </a:p>
        </p:txBody>
      </p:sp>
    </p:spTree>
    <p:extLst>
      <p:ext uri="{BB962C8B-B14F-4D97-AF65-F5344CB8AC3E}">
        <p14:creationId xmlns:p14="http://schemas.microsoft.com/office/powerpoint/2010/main" val="25369894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ADDD3-B5B6-4764-B478-8474E690C118}"/>
              </a:ext>
            </a:extLst>
          </p:cNvPr>
          <p:cNvSpPr>
            <a:spLocks noGrp="1"/>
          </p:cNvSpPr>
          <p:nvPr>
            <p:ph type="title"/>
          </p:nvPr>
        </p:nvSpPr>
        <p:spPr>
          <a:xfrm>
            <a:off x="838200" y="225288"/>
            <a:ext cx="10515600" cy="1086678"/>
          </a:xfrm>
        </p:spPr>
        <p:txBody>
          <a:bodyPr>
            <a:normAutofit/>
          </a:bodyPr>
          <a:lstStyle/>
          <a:p>
            <a:r>
              <a:rPr lang="en-US" sz="4000" b="1" u="sng" dirty="0"/>
              <a:t>What were the future consequences?</a:t>
            </a:r>
          </a:p>
        </p:txBody>
      </p:sp>
      <p:sp>
        <p:nvSpPr>
          <p:cNvPr id="3" name="Content Placeholder 2">
            <a:extLst>
              <a:ext uri="{FF2B5EF4-FFF2-40B4-BE49-F238E27FC236}">
                <a16:creationId xmlns:a16="http://schemas.microsoft.com/office/drawing/2014/main" id="{A89A2893-11B7-48DC-BC8E-C1C10491BA21}"/>
              </a:ext>
            </a:extLst>
          </p:cNvPr>
          <p:cNvSpPr>
            <a:spLocks noGrp="1"/>
          </p:cNvSpPr>
          <p:nvPr>
            <p:ph idx="1"/>
          </p:nvPr>
        </p:nvSpPr>
        <p:spPr>
          <a:xfrm>
            <a:off x="397565" y="1311965"/>
            <a:ext cx="11304105" cy="5320747"/>
          </a:xfrm>
        </p:spPr>
        <p:txBody>
          <a:bodyPr>
            <a:normAutofit/>
          </a:bodyPr>
          <a:lstStyle/>
          <a:p>
            <a:pPr marL="514350" indent="-514350">
              <a:buAutoNum type="arabicParenR"/>
            </a:pPr>
            <a:r>
              <a:rPr lang="en-US" sz="3600" dirty="0"/>
              <a:t>For centuries, Israel continued to merge pagan ideas with God’s ways.</a:t>
            </a:r>
          </a:p>
        </p:txBody>
      </p:sp>
    </p:spTree>
    <p:extLst>
      <p:ext uri="{BB962C8B-B14F-4D97-AF65-F5344CB8AC3E}">
        <p14:creationId xmlns:p14="http://schemas.microsoft.com/office/powerpoint/2010/main" val="37775175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ADDD3-B5B6-4764-B478-8474E690C118}"/>
              </a:ext>
            </a:extLst>
          </p:cNvPr>
          <p:cNvSpPr>
            <a:spLocks noGrp="1"/>
          </p:cNvSpPr>
          <p:nvPr>
            <p:ph type="title"/>
          </p:nvPr>
        </p:nvSpPr>
        <p:spPr>
          <a:xfrm>
            <a:off x="838200" y="225288"/>
            <a:ext cx="10515600" cy="1086678"/>
          </a:xfrm>
        </p:spPr>
        <p:txBody>
          <a:bodyPr>
            <a:normAutofit/>
          </a:bodyPr>
          <a:lstStyle/>
          <a:p>
            <a:r>
              <a:rPr lang="en-US" sz="4000" b="1" u="sng" dirty="0"/>
              <a:t>What were the future consequences?</a:t>
            </a:r>
          </a:p>
        </p:txBody>
      </p:sp>
      <p:sp>
        <p:nvSpPr>
          <p:cNvPr id="3" name="Content Placeholder 2">
            <a:extLst>
              <a:ext uri="{FF2B5EF4-FFF2-40B4-BE49-F238E27FC236}">
                <a16:creationId xmlns:a16="http://schemas.microsoft.com/office/drawing/2014/main" id="{A89A2893-11B7-48DC-BC8E-C1C10491BA21}"/>
              </a:ext>
            </a:extLst>
          </p:cNvPr>
          <p:cNvSpPr>
            <a:spLocks noGrp="1"/>
          </p:cNvSpPr>
          <p:nvPr>
            <p:ph idx="1"/>
          </p:nvPr>
        </p:nvSpPr>
        <p:spPr>
          <a:xfrm>
            <a:off x="397565" y="1311965"/>
            <a:ext cx="11304105" cy="5320747"/>
          </a:xfrm>
        </p:spPr>
        <p:txBody>
          <a:bodyPr>
            <a:normAutofit/>
          </a:bodyPr>
          <a:lstStyle/>
          <a:p>
            <a:pPr marL="514350" indent="-514350">
              <a:buAutoNum type="arabicParenR"/>
            </a:pPr>
            <a:r>
              <a:rPr lang="en-US" sz="3600" dirty="0"/>
              <a:t>For centuries, Israel continued to merge pagan ideas with God’s ways.</a:t>
            </a:r>
          </a:p>
          <a:p>
            <a:pPr marL="514350" indent="-514350">
              <a:buAutoNum type="arabicParenR"/>
            </a:pPr>
            <a:r>
              <a:rPr lang="en-US" sz="3600" dirty="0"/>
              <a:t>Jeroboam repeated the sin of making and worshipping a golden calf. </a:t>
            </a:r>
          </a:p>
          <a:p>
            <a:pPr marL="514350" indent="-514350">
              <a:buAutoNum type="arabicParenR"/>
            </a:pPr>
            <a:endParaRPr lang="en-US" sz="3600" dirty="0"/>
          </a:p>
        </p:txBody>
      </p:sp>
    </p:spTree>
    <p:extLst>
      <p:ext uri="{BB962C8B-B14F-4D97-AF65-F5344CB8AC3E}">
        <p14:creationId xmlns:p14="http://schemas.microsoft.com/office/powerpoint/2010/main" val="2973340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ADDD3-B5B6-4764-B478-8474E690C118}"/>
              </a:ext>
            </a:extLst>
          </p:cNvPr>
          <p:cNvSpPr>
            <a:spLocks noGrp="1"/>
          </p:cNvSpPr>
          <p:nvPr>
            <p:ph type="title"/>
          </p:nvPr>
        </p:nvSpPr>
        <p:spPr>
          <a:xfrm>
            <a:off x="838200" y="225288"/>
            <a:ext cx="10515600" cy="1086678"/>
          </a:xfrm>
        </p:spPr>
        <p:txBody>
          <a:bodyPr>
            <a:normAutofit/>
          </a:bodyPr>
          <a:lstStyle/>
          <a:p>
            <a:r>
              <a:rPr lang="en-US" sz="4000" b="1" u="sng" dirty="0"/>
              <a:t>What were the future consequences?</a:t>
            </a:r>
          </a:p>
        </p:txBody>
      </p:sp>
      <p:sp>
        <p:nvSpPr>
          <p:cNvPr id="3" name="Content Placeholder 2">
            <a:extLst>
              <a:ext uri="{FF2B5EF4-FFF2-40B4-BE49-F238E27FC236}">
                <a16:creationId xmlns:a16="http://schemas.microsoft.com/office/drawing/2014/main" id="{A89A2893-11B7-48DC-BC8E-C1C10491BA21}"/>
              </a:ext>
            </a:extLst>
          </p:cNvPr>
          <p:cNvSpPr>
            <a:spLocks noGrp="1"/>
          </p:cNvSpPr>
          <p:nvPr>
            <p:ph idx="1"/>
          </p:nvPr>
        </p:nvSpPr>
        <p:spPr>
          <a:xfrm>
            <a:off x="397565" y="1311965"/>
            <a:ext cx="11304105" cy="5320747"/>
          </a:xfrm>
        </p:spPr>
        <p:txBody>
          <a:bodyPr>
            <a:normAutofit/>
          </a:bodyPr>
          <a:lstStyle/>
          <a:p>
            <a:pPr marL="514350" indent="-514350">
              <a:buAutoNum type="arabicParenR"/>
            </a:pPr>
            <a:r>
              <a:rPr lang="en-US" sz="3600" dirty="0"/>
              <a:t>For centuries, Israel continued to merge pagan ideas with God’s ways.</a:t>
            </a:r>
          </a:p>
          <a:p>
            <a:pPr marL="514350" indent="-514350">
              <a:buAutoNum type="arabicParenR"/>
            </a:pPr>
            <a:r>
              <a:rPr lang="en-US" sz="3600" dirty="0"/>
              <a:t>Jeroboam repeated the sin of making and worshipping a golden calf. </a:t>
            </a:r>
          </a:p>
          <a:p>
            <a:pPr marL="514350" indent="-514350">
              <a:buAutoNum type="arabicParenR"/>
            </a:pPr>
            <a:endParaRPr lang="en-US" sz="3600" dirty="0"/>
          </a:p>
          <a:p>
            <a:pPr marL="0" indent="0">
              <a:buNone/>
            </a:pPr>
            <a:r>
              <a:rPr lang="en-US" sz="3200" i="1" dirty="0"/>
              <a:t>So the king took counsel and made two calves of gold. And he said to the people, “You have gone up to Jerusalem long enough. Behold your gods, O Israel, who brought you up out of the land of Egypt.” 29 And he set one in Bethel, and the other he put in Dan.</a:t>
            </a:r>
          </a:p>
          <a:p>
            <a:pPr marL="0" indent="0">
              <a:buNone/>
            </a:pPr>
            <a:r>
              <a:rPr lang="en-US" sz="2400" b="1" dirty="0"/>
              <a:t>1 Kings 12:28-29</a:t>
            </a:r>
          </a:p>
        </p:txBody>
      </p:sp>
    </p:spTree>
    <p:extLst>
      <p:ext uri="{BB962C8B-B14F-4D97-AF65-F5344CB8AC3E}">
        <p14:creationId xmlns:p14="http://schemas.microsoft.com/office/powerpoint/2010/main" val="12392090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ADDD3-B5B6-4764-B478-8474E690C118}"/>
              </a:ext>
            </a:extLst>
          </p:cNvPr>
          <p:cNvSpPr>
            <a:spLocks noGrp="1"/>
          </p:cNvSpPr>
          <p:nvPr>
            <p:ph type="title"/>
          </p:nvPr>
        </p:nvSpPr>
        <p:spPr/>
        <p:txBody>
          <a:bodyPr/>
          <a:lstStyle/>
          <a:p>
            <a:endParaRPr lang="en-US" b="1" u="sng" dirty="0"/>
          </a:p>
        </p:txBody>
      </p:sp>
      <p:sp>
        <p:nvSpPr>
          <p:cNvPr id="3" name="Content Placeholder 2">
            <a:extLst>
              <a:ext uri="{FF2B5EF4-FFF2-40B4-BE49-F238E27FC236}">
                <a16:creationId xmlns:a16="http://schemas.microsoft.com/office/drawing/2014/main" id="{A89A2893-11B7-48DC-BC8E-C1C10491BA21}"/>
              </a:ext>
            </a:extLst>
          </p:cNvPr>
          <p:cNvSpPr>
            <a:spLocks noGrp="1"/>
          </p:cNvSpPr>
          <p:nvPr>
            <p:ph idx="1"/>
          </p:nvPr>
        </p:nvSpPr>
        <p:spPr>
          <a:xfrm>
            <a:off x="838200" y="365125"/>
            <a:ext cx="10515600" cy="5811838"/>
          </a:xfrm>
        </p:spPr>
        <p:txBody>
          <a:bodyPr>
            <a:normAutofit lnSpcReduction="10000"/>
          </a:bodyPr>
          <a:lstStyle/>
          <a:p>
            <a:pPr marL="0" indent="0">
              <a:buNone/>
            </a:pPr>
            <a:r>
              <a:rPr lang="en-US" sz="3900" i="1" dirty="0"/>
              <a:t>These are your gods, O Israel, who brought you up out of the land of Egypt!</a:t>
            </a:r>
          </a:p>
          <a:p>
            <a:pPr marL="0" indent="0">
              <a:buNone/>
            </a:pPr>
            <a:r>
              <a:rPr lang="en-US" sz="3900" b="1" dirty="0"/>
              <a:t>Exodus 32:4</a:t>
            </a:r>
          </a:p>
          <a:p>
            <a:pPr marL="0" indent="0">
              <a:buNone/>
            </a:pPr>
            <a:endParaRPr lang="en-US" sz="3900" i="1" dirty="0"/>
          </a:p>
          <a:p>
            <a:pPr marL="0" indent="0">
              <a:buNone/>
            </a:pPr>
            <a:r>
              <a:rPr lang="en-US" sz="3900" i="1" dirty="0"/>
              <a:t>So the king took counsel and made two calves of gold. And he said to the people, “You have gone up to Jerusalem long enough. </a:t>
            </a:r>
            <a:r>
              <a:rPr lang="en-US" sz="3900" i="1" u="sng" dirty="0"/>
              <a:t>Behold your gods, O Israel, who brought you up out of the land of Egypt</a:t>
            </a:r>
            <a:r>
              <a:rPr lang="en-US" sz="3900" i="1" dirty="0"/>
              <a:t>.” 29 And he set one in Bethel, and the other he put in Dan.</a:t>
            </a:r>
          </a:p>
          <a:p>
            <a:pPr marL="0" indent="0">
              <a:buNone/>
            </a:pPr>
            <a:r>
              <a:rPr lang="en-US" sz="3600" b="1" dirty="0"/>
              <a:t>1 Kings 12:28-29</a:t>
            </a:r>
          </a:p>
          <a:p>
            <a:pPr marL="0" indent="0">
              <a:buNone/>
            </a:pPr>
            <a:endParaRPr lang="en-US" sz="3600" i="1" dirty="0"/>
          </a:p>
          <a:p>
            <a:pPr marL="0" indent="0">
              <a:buNone/>
            </a:pPr>
            <a:endParaRPr lang="en-US" sz="3600" i="1" dirty="0"/>
          </a:p>
          <a:p>
            <a:pPr marL="0" indent="0">
              <a:buNone/>
            </a:pPr>
            <a:endParaRPr lang="en-US" sz="3200" b="1" dirty="0"/>
          </a:p>
        </p:txBody>
      </p:sp>
    </p:spTree>
    <p:extLst>
      <p:ext uri="{BB962C8B-B14F-4D97-AF65-F5344CB8AC3E}">
        <p14:creationId xmlns:p14="http://schemas.microsoft.com/office/powerpoint/2010/main" val="11834341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ADDD3-B5B6-4764-B478-8474E690C118}"/>
              </a:ext>
            </a:extLst>
          </p:cNvPr>
          <p:cNvSpPr>
            <a:spLocks noGrp="1"/>
          </p:cNvSpPr>
          <p:nvPr>
            <p:ph type="title"/>
          </p:nvPr>
        </p:nvSpPr>
        <p:spPr>
          <a:xfrm>
            <a:off x="838200" y="318053"/>
            <a:ext cx="10515600" cy="1298712"/>
          </a:xfrm>
        </p:spPr>
        <p:txBody>
          <a:bodyPr>
            <a:normAutofit/>
          </a:bodyPr>
          <a:lstStyle/>
          <a:p>
            <a:r>
              <a:rPr lang="en-US" sz="4000" b="1" u="sng" dirty="0"/>
              <a:t>What are the bad ideas being espoused today? </a:t>
            </a:r>
          </a:p>
        </p:txBody>
      </p:sp>
      <p:sp>
        <p:nvSpPr>
          <p:cNvPr id="3" name="Content Placeholder 2">
            <a:extLst>
              <a:ext uri="{FF2B5EF4-FFF2-40B4-BE49-F238E27FC236}">
                <a16:creationId xmlns:a16="http://schemas.microsoft.com/office/drawing/2014/main" id="{A89A2893-11B7-48DC-BC8E-C1C10491BA21}"/>
              </a:ext>
            </a:extLst>
          </p:cNvPr>
          <p:cNvSpPr>
            <a:spLocks noGrp="1"/>
          </p:cNvSpPr>
          <p:nvPr>
            <p:ph idx="1"/>
          </p:nvPr>
        </p:nvSpPr>
        <p:spPr>
          <a:xfrm>
            <a:off x="838200" y="1616765"/>
            <a:ext cx="10515600" cy="4560197"/>
          </a:xfrm>
        </p:spPr>
        <p:txBody>
          <a:bodyPr>
            <a:normAutofit/>
          </a:bodyPr>
          <a:lstStyle/>
          <a:p>
            <a:pPr marL="0" indent="0">
              <a:buNone/>
            </a:pPr>
            <a:endParaRPr lang="en-US" sz="3200" dirty="0"/>
          </a:p>
        </p:txBody>
      </p:sp>
    </p:spTree>
    <p:extLst>
      <p:ext uri="{BB962C8B-B14F-4D97-AF65-F5344CB8AC3E}">
        <p14:creationId xmlns:p14="http://schemas.microsoft.com/office/powerpoint/2010/main" val="40863486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ADDD3-B5B6-4764-B478-8474E690C118}"/>
              </a:ext>
            </a:extLst>
          </p:cNvPr>
          <p:cNvSpPr>
            <a:spLocks noGrp="1"/>
          </p:cNvSpPr>
          <p:nvPr>
            <p:ph type="title"/>
          </p:nvPr>
        </p:nvSpPr>
        <p:spPr>
          <a:xfrm>
            <a:off x="838200" y="318053"/>
            <a:ext cx="10515600" cy="1298712"/>
          </a:xfrm>
        </p:spPr>
        <p:txBody>
          <a:bodyPr>
            <a:normAutofit/>
          </a:bodyPr>
          <a:lstStyle/>
          <a:p>
            <a:r>
              <a:rPr lang="en-US" sz="4000" b="1" u="sng" dirty="0"/>
              <a:t>What are the bad ideas being espoused today? </a:t>
            </a:r>
          </a:p>
        </p:txBody>
      </p:sp>
      <p:sp>
        <p:nvSpPr>
          <p:cNvPr id="3" name="Content Placeholder 2">
            <a:extLst>
              <a:ext uri="{FF2B5EF4-FFF2-40B4-BE49-F238E27FC236}">
                <a16:creationId xmlns:a16="http://schemas.microsoft.com/office/drawing/2014/main" id="{A89A2893-11B7-48DC-BC8E-C1C10491BA21}"/>
              </a:ext>
            </a:extLst>
          </p:cNvPr>
          <p:cNvSpPr>
            <a:spLocks noGrp="1"/>
          </p:cNvSpPr>
          <p:nvPr>
            <p:ph idx="1"/>
          </p:nvPr>
        </p:nvSpPr>
        <p:spPr>
          <a:xfrm>
            <a:off x="838200" y="1616765"/>
            <a:ext cx="10515600" cy="4560197"/>
          </a:xfrm>
        </p:spPr>
        <p:txBody>
          <a:bodyPr>
            <a:normAutofit/>
          </a:bodyPr>
          <a:lstStyle/>
          <a:p>
            <a:pPr marL="0" indent="0">
              <a:buNone/>
            </a:pPr>
            <a:r>
              <a:rPr lang="en-US" sz="3200" dirty="0"/>
              <a:t>1) </a:t>
            </a:r>
            <a:r>
              <a:rPr lang="en-US" sz="3600" dirty="0"/>
              <a:t>The complete redefining of men and women. </a:t>
            </a:r>
            <a:endParaRPr lang="en-US" sz="3200" dirty="0"/>
          </a:p>
        </p:txBody>
      </p:sp>
    </p:spTree>
    <p:extLst>
      <p:ext uri="{BB962C8B-B14F-4D97-AF65-F5344CB8AC3E}">
        <p14:creationId xmlns:p14="http://schemas.microsoft.com/office/powerpoint/2010/main" val="28352164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E8B60-F4A2-4C84-B906-1A4A2061D103}"/>
              </a:ext>
            </a:extLst>
          </p:cNvPr>
          <p:cNvSpPr>
            <a:spLocks noGrp="1"/>
          </p:cNvSpPr>
          <p:nvPr>
            <p:ph type="title"/>
          </p:nvPr>
        </p:nvSpPr>
        <p:spPr>
          <a:xfrm>
            <a:off x="652670" y="5639627"/>
            <a:ext cx="4661452" cy="630749"/>
          </a:xfrm>
        </p:spPr>
        <p:txBody>
          <a:bodyPr>
            <a:normAutofit fontScale="90000"/>
          </a:bodyPr>
          <a:lstStyle/>
          <a:p>
            <a:r>
              <a:rPr lang="en-US" sz="4000" dirty="0">
                <a:latin typeface="+mn-lt"/>
              </a:rPr>
              <a:t>Dr. Christopher </a:t>
            </a:r>
            <a:r>
              <a:rPr lang="en-US" sz="4000" dirty="0" err="1">
                <a:latin typeface="+mn-lt"/>
              </a:rPr>
              <a:t>Dummit</a:t>
            </a:r>
            <a:endParaRPr lang="en-US" sz="4000" dirty="0">
              <a:latin typeface="+mn-lt"/>
            </a:endParaRPr>
          </a:p>
        </p:txBody>
      </p:sp>
      <p:sp>
        <p:nvSpPr>
          <p:cNvPr id="3" name="Content Placeholder 2">
            <a:extLst>
              <a:ext uri="{FF2B5EF4-FFF2-40B4-BE49-F238E27FC236}">
                <a16:creationId xmlns:a16="http://schemas.microsoft.com/office/drawing/2014/main" id="{FA5BDC02-046F-42D5-80CA-FEC281E0EB0A}"/>
              </a:ext>
            </a:extLst>
          </p:cNvPr>
          <p:cNvSpPr>
            <a:spLocks noGrp="1"/>
          </p:cNvSpPr>
          <p:nvPr>
            <p:ph idx="1"/>
          </p:nvPr>
        </p:nvSpPr>
        <p:spPr>
          <a:xfrm>
            <a:off x="6096000" y="1846055"/>
            <a:ext cx="5132007" cy="3165889"/>
          </a:xfrm>
        </p:spPr>
        <p:txBody>
          <a:bodyPr>
            <a:normAutofit/>
          </a:bodyPr>
          <a:lstStyle/>
          <a:p>
            <a:pPr marL="0" indent="0" algn="ctr">
              <a:buNone/>
            </a:pPr>
            <a:r>
              <a:rPr lang="en-US" sz="3600" dirty="0">
                <a:latin typeface="Century Gothic" panose="020B0502020202020204" pitchFamily="34" charset="0"/>
              </a:rPr>
              <a:t>His Idea: Gender and sexuality is only a social construct based on power  leading to oppression and inequality.</a:t>
            </a:r>
          </a:p>
        </p:txBody>
      </p:sp>
      <p:pic>
        <p:nvPicPr>
          <p:cNvPr id="2052" name="Picture 4" descr="Christopher Dummitt | Writers' Trust of Canada">
            <a:extLst>
              <a:ext uri="{FF2B5EF4-FFF2-40B4-BE49-F238E27FC236}">
                <a16:creationId xmlns:a16="http://schemas.microsoft.com/office/drawing/2014/main" id="{D41252EB-CB5E-476F-9043-7A961FBF01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670" y="507620"/>
            <a:ext cx="5132007" cy="51320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35996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E8B60-F4A2-4C84-B906-1A4A2061D103}"/>
              </a:ext>
            </a:extLst>
          </p:cNvPr>
          <p:cNvSpPr>
            <a:spLocks noGrp="1"/>
          </p:cNvSpPr>
          <p:nvPr>
            <p:ph type="title"/>
          </p:nvPr>
        </p:nvSpPr>
        <p:spPr>
          <a:xfrm>
            <a:off x="652670" y="5639627"/>
            <a:ext cx="4661452" cy="630749"/>
          </a:xfrm>
        </p:spPr>
        <p:txBody>
          <a:bodyPr>
            <a:normAutofit fontScale="90000"/>
          </a:bodyPr>
          <a:lstStyle/>
          <a:p>
            <a:r>
              <a:rPr lang="en-US" sz="4000" dirty="0">
                <a:latin typeface="+mn-lt"/>
              </a:rPr>
              <a:t>Dr. Christopher </a:t>
            </a:r>
            <a:r>
              <a:rPr lang="en-US" sz="4000" dirty="0" err="1">
                <a:latin typeface="+mn-lt"/>
              </a:rPr>
              <a:t>Dummit</a:t>
            </a:r>
            <a:endParaRPr lang="en-US" sz="4000" dirty="0">
              <a:latin typeface="+mn-lt"/>
            </a:endParaRPr>
          </a:p>
        </p:txBody>
      </p:sp>
      <p:sp>
        <p:nvSpPr>
          <p:cNvPr id="3" name="Content Placeholder 2">
            <a:extLst>
              <a:ext uri="{FF2B5EF4-FFF2-40B4-BE49-F238E27FC236}">
                <a16:creationId xmlns:a16="http://schemas.microsoft.com/office/drawing/2014/main" id="{FA5BDC02-046F-42D5-80CA-FEC281E0EB0A}"/>
              </a:ext>
            </a:extLst>
          </p:cNvPr>
          <p:cNvSpPr>
            <a:spLocks noGrp="1"/>
          </p:cNvSpPr>
          <p:nvPr>
            <p:ph idx="1"/>
          </p:nvPr>
        </p:nvSpPr>
        <p:spPr>
          <a:xfrm>
            <a:off x="6069597" y="507620"/>
            <a:ext cx="5300870" cy="5132007"/>
          </a:xfrm>
        </p:spPr>
        <p:txBody>
          <a:bodyPr>
            <a:normAutofit fontScale="85000" lnSpcReduction="10000"/>
          </a:bodyPr>
          <a:lstStyle/>
          <a:p>
            <a:pPr marL="0" indent="0" algn="ctr">
              <a:buNone/>
            </a:pPr>
            <a:r>
              <a:rPr lang="en-US" sz="4000" dirty="0">
                <a:latin typeface="Century Gothic" panose="020B0502020202020204" pitchFamily="34" charset="0"/>
              </a:rPr>
              <a:t>“Now my big idea is everywhere. It shows up especially in the talking points about trans rights, and policy regarding trans athletes in sports.  It is being written into laws that essentially threaten repercussions for anyone who suggests that sex might be a biological reality,” </a:t>
            </a:r>
          </a:p>
        </p:txBody>
      </p:sp>
      <p:pic>
        <p:nvPicPr>
          <p:cNvPr id="2052" name="Picture 4" descr="Christopher Dummitt | Writers' Trust of Canada">
            <a:extLst>
              <a:ext uri="{FF2B5EF4-FFF2-40B4-BE49-F238E27FC236}">
                <a16:creationId xmlns:a16="http://schemas.microsoft.com/office/drawing/2014/main" id="{D41252EB-CB5E-476F-9043-7A961FBF01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130" y="507620"/>
            <a:ext cx="5132007" cy="51320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41502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E8B60-F4A2-4C84-B906-1A4A2061D103}"/>
              </a:ext>
            </a:extLst>
          </p:cNvPr>
          <p:cNvSpPr>
            <a:spLocks noGrp="1"/>
          </p:cNvSpPr>
          <p:nvPr>
            <p:ph type="title"/>
          </p:nvPr>
        </p:nvSpPr>
        <p:spPr>
          <a:xfrm>
            <a:off x="654124" y="5639627"/>
            <a:ext cx="3440798" cy="630749"/>
          </a:xfrm>
        </p:spPr>
        <p:txBody>
          <a:bodyPr>
            <a:normAutofit fontScale="90000"/>
          </a:bodyPr>
          <a:lstStyle/>
          <a:p>
            <a:r>
              <a:rPr lang="en-US" sz="4000" dirty="0">
                <a:latin typeface="+mn-lt"/>
              </a:rPr>
              <a:t>John Stonestreet</a:t>
            </a:r>
          </a:p>
        </p:txBody>
      </p:sp>
      <p:sp>
        <p:nvSpPr>
          <p:cNvPr id="3" name="Content Placeholder 2">
            <a:extLst>
              <a:ext uri="{FF2B5EF4-FFF2-40B4-BE49-F238E27FC236}">
                <a16:creationId xmlns:a16="http://schemas.microsoft.com/office/drawing/2014/main" id="{FA5BDC02-046F-42D5-80CA-FEC281E0EB0A}"/>
              </a:ext>
            </a:extLst>
          </p:cNvPr>
          <p:cNvSpPr>
            <a:spLocks noGrp="1"/>
          </p:cNvSpPr>
          <p:nvPr>
            <p:ph idx="1"/>
          </p:nvPr>
        </p:nvSpPr>
        <p:spPr>
          <a:xfrm>
            <a:off x="6096000" y="1846055"/>
            <a:ext cx="5132007" cy="3165889"/>
          </a:xfrm>
        </p:spPr>
        <p:txBody>
          <a:bodyPr>
            <a:normAutofit/>
          </a:bodyPr>
          <a:lstStyle/>
          <a:p>
            <a:pPr marL="0" indent="0" algn="ctr">
              <a:buNone/>
            </a:pPr>
            <a:r>
              <a:rPr lang="en-US" sz="4000" dirty="0">
                <a:latin typeface="Century Gothic" panose="020B0502020202020204" pitchFamily="34" charset="0"/>
              </a:rPr>
              <a:t>Ideas have consequences and bad ideas have victims.</a:t>
            </a:r>
          </a:p>
        </p:txBody>
      </p:sp>
      <p:pic>
        <p:nvPicPr>
          <p:cNvPr id="1028" name="Picture 4" descr="John Stonestreet | Acton Institute">
            <a:extLst>
              <a:ext uri="{FF2B5EF4-FFF2-40B4-BE49-F238E27FC236}">
                <a16:creationId xmlns:a16="http://schemas.microsoft.com/office/drawing/2014/main" id="{78D5B62B-0EEC-4634-AC5C-C501DFFF16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124" y="301762"/>
            <a:ext cx="4076700" cy="53378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95647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E8B60-F4A2-4C84-B906-1A4A2061D103}"/>
              </a:ext>
            </a:extLst>
          </p:cNvPr>
          <p:cNvSpPr>
            <a:spLocks noGrp="1"/>
          </p:cNvSpPr>
          <p:nvPr>
            <p:ph type="title"/>
          </p:nvPr>
        </p:nvSpPr>
        <p:spPr>
          <a:xfrm>
            <a:off x="652670" y="5639627"/>
            <a:ext cx="4661452" cy="630749"/>
          </a:xfrm>
        </p:spPr>
        <p:txBody>
          <a:bodyPr>
            <a:normAutofit fontScale="90000"/>
          </a:bodyPr>
          <a:lstStyle/>
          <a:p>
            <a:r>
              <a:rPr lang="en-US" sz="4000" dirty="0">
                <a:latin typeface="+mn-lt"/>
              </a:rPr>
              <a:t>Dr. Christopher </a:t>
            </a:r>
            <a:r>
              <a:rPr lang="en-US" sz="4000" dirty="0" err="1">
                <a:latin typeface="+mn-lt"/>
              </a:rPr>
              <a:t>Dummit</a:t>
            </a:r>
            <a:endParaRPr lang="en-US" sz="4000" dirty="0">
              <a:latin typeface="+mn-lt"/>
            </a:endParaRPr>
          </a:p>
        </p:txBody>
      </p:sp>
      <p:sp>
        <p:nvSpPr>
          <p:cNvPr id="3" name="Content Placeholder 2">
            <a:extLst>
              <a:ext uri="{FF2B5EF4-FFF2-40B4-BE49-F238E27FC236}">
                <a16:creationId xmlns:a16="http://schemas.microsoft.com/office/drawing/2014/main" id="{FA5BDC02-046F-42D5-80CA-FEC281E0EB0A}"/>
              </a:ext>
            </a:extLst>
          </p:cNvPr>
          <p:cNvSpPr>
            <a:spLocks noGrp="1"/>
          </p:cNvSpPr>
          <p:nvPr>
            <p:ph idx="1"/>
          </p:nvPr>
        </p:nvSpPr>
        <p:spPr>
          <a:xfrm>
            <a:off x="6264865" y="712147"/>
            <a:ext cx="5300870" cy="4722952"/>
          </a:xfrm>
        </p:spPr>
        <p:txBody>
          <a:bodyPr>
            <a:normAutofit fontScale="92500"/>
          </a:bodyPr>
          <a:lstStyle/>
          <a:p>
            <a:pPr marL="0" indent="0" algn="ctr">
              <a:buNone/>
            </a:pPr>
            <a:r>
              <a:rPr lang="en-US" sz="4000" dirty="0">
                <a:latin typeface="Century Gothic" panose="020B0502020202020204" pitchFamily="34" charset="0"/>
              </a:rPr>
              <a:t>“My flawed reasoning, and other scholarship using the same defective thinking, now is being taken up by activists and governments to legislate a new moral code of conduct.”</a:t>
            </a:r>
          </a:p>
        </p:txBody>
      </p:sp>
      <p:pic>
        <p:nvPicPr>
          <p:cNvPr id="2052" name="Picture 4" descr="Christopher Dummitt | Writers' Trust of Canada">
            <a:extLst>
              <a:ext uri="{FF2B5EF4-FFF2-40B4-BE49-F238E27FC236}">
                <a16:creationId xmlns:a16="http://schemas.microsoft.com/office/drawing/2014/main" id="{D41252EB-CB5E-476F-9043-7A961FBF01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130" y="507620"/>
            <a:ext cx="5132007" cy="51320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39764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ADDD3-B5B6-4764-B478-8474E690C118}"/>
              </a:ext>
            </a:extLst>
          </p:cNvPr>
          <p:cNvSpPr>
            <a:spLocks noGrp="1"/>
          </p:cNvSpPr>
          <p:nvPr>
            <p:ph type="title"/>
          </p:nvPr>
        </p:nvSpPr>
        <p:spPr>
          <a:xfrm>
            <a:off x="2075621" y="318053"/>
            <a:ext cx="8040757" cy="1298712"/>
          </a:xfrm>
        </p:spPr>
        <p:txBody>
          <a:bodyPr>
            <a:normAutofit/>
          </a:bodyPr>
          <a:lstStyle/>
          <a:p>
            <a:pPr algn="ctr"/>
            <a:r>
              <a:rPr lang="en-US" sz="4000" b="1" dirty="0"/>
              <a:t>If there is no man or woman as prescribed in scripture…</a:t>
            </a:r>
          </a:p>
        </p:txBody>
      </p:sp>
      <p:sp>
        <p:nvSpPr>
          <p:cNvPr id="3" name="Content Placeholder 2">
            <a:extLst>
              <a:ext uri="{FF2B5EF4-FFF2-40B4-BE49-F238E27FC236}">
                <a16:creationId xmlns:a16="http://schemas.microsoft.com/office/drawing/2014/main" id="{A89A2893-11B7-48DC-BC8E-C1C10491BA21}"/>
              </a:ext>
            </a:extLst>
          </p:cNvPr>
          <p:cNvSpPr>
            <a:spLocks noGrp="1"/>
          </p:cNvSpPr>
          <p:nvPr>
            <p:ph idx="1"/>
          </p:nvPr>
        </p:nvSpPr>
        <p:spPr>
          <a:xfrm>
            <a:off x="838200" y="1616765"/>
            <a:ext cx="10515600" cy="4923182"/>
          </a:xfrm>
        </p:spPr>
        <p:txBody>
          <a:bodyPr>
            <a:normAutofit/>
          </a:bodyPr>
          <a:lstStyle/>
          <a:p>
            <a:pPr marL="0" indent="0" algn="ctr">
              <a:buNone/>
            </a:pPr>
            <a:r>
              <a:rPr lang="en-US" sz="3600" b="1" dirty="0"/>
              <a:t>Then:</a:t>
            </a:r>
          </a:p>
          <a:p>
            <a:pPr marL="0" indent="0" algn="ctr">
              <a:buNone/>
            </a:pPr>
            <a:endParaRPr lang="en-US" sz="3600" b="1" dirty="0"/>
          </a:p>
          <a:p>
            <a:pPr>
              <a:buFont typeface="Wingdings" panose="05000000000000000000" pitchFamily="2" charset="2"/>
              <a:buChar char="§"/>
            </a:pPr>
            <a:r>
              <a:rPr lang="en-US" sz="3200" dirty="0"/>
              <a:t> There can be no biblical instruction for men or women</a:t>
            </a:r>
          </a:p>
          <a:p>
            <a:pPr>
              <a:buFont typeface="Wingdings" panose="05000000000000000000" pitchFamily="2" charset="2"/>
              <a:buChar char="§"/>
            </a:pPr>
            <a:r>
              <a:rPr lang="en-US" sz="3200" dirty="0"/>
              <a:t> There is no such thing as biblical marriage</a:t>
            </a:r>
          </a:p>
          <a:p>
            <a:pPr>
              <a:buFont typeface="Wingdings" panose="05000000000000000000" pitchFamily="2" charset="2"/>
              <a:buChar char="§"/>
            </a:pPr>
            <a:r>
              <a:rPr lang="en-US" sz="3200" dirty="0"/>
              <a:t> There can be no biblical instruction to wives or husbands</a:t>
            </a:r>
          </a:p>
          <a:p>
            <a:pPr>
              <a:buFont typeface="Wingdings" panose="05000000000000000000" pitchFamily="2" charset="2"/>
              <a:buChar char="§"/>
            </a:pPr>
            <a:r>
              <a:rPr lang="en-US" sz="3200" dirty="0"/>
              <a:t> The entire biblical premise of family and community is destroyed</a:t>
            </a:r>
          </a:p>
          <a:p>
            <a:pPr>
              <a:buFont typeface="Wingdings" panose="05000000000000000000" pitchFamily="2" charset="2"/>
              <a:buChar char="§"/>
            </a:pPr>
            <a:endParaRPr lang="en-US" sz="3200" dirty="0"/>
          </a:p>
          <a:p>
            <a:pPr>
              <a:buFont typeface="Wingdings" panose="05000000000000000000" pitchFamily="2" charset="2"/>
              <a:buChar char="§"/>
            </a:pPr>
            <a:endParaRPr lang="en-US" sz="3200" dirty="0"/>
          </a:p>
          <a:p>
            <a:pPr>
              <a:buFont typeface="Wingdings" panose="05000000000000000000" pitchFamily="2" charset="2"/>
              <a:buChar char="§"/>
            </a:pPr>
            <a:endParaRPr lang="en-US" sz="3200" dirty="0"/>
          </a:p>
        </p:txBody>
      </p:sp>
    </p:spTree>
    <p:extLst>
      <p:ext uri="{BB962C8B-B14F-4D97-AF65-F5344CB8AC3E}">
        <p14:creationId xmlns:p14="http://schemas.microsoft.com/office/powerpoint/2010/main" val="27136338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ADDD3-B5B6-4764-B478-8474E690C118}"/>
              </a:ext>
            </a:extLst>
          </p:cNvPr>
          <p:cNvSpPr>
            <a:spLocks noGrp="1"/>
          </p:cNvSpPr>
          <p:nvPr>
            <p:ph type="title"/>
          </p:nvPr>
        </p:nvSpPr>
        <p:spPr>
          <a:xfrm>
            <a:off x="838200" y="318053"/>
            <a:ext cx="10515600" cy="1298712"/>
          </a:xfrm>
        </p:spPr>
        <p:txBody>
          <a:bodyPr>
            <a:normAutofit/>
          </a:bodyPr>
          <a:lstStyle/>
          <a:p>
            <a:r>
              <a:rPr lang="en-US" b="1" u="sng" dirty="0"/>
              <a:t>What are the bad ideas being espoused today? </a:t>
            </a:r>
          </a:p>
        </p:txBody>
      </p:sp>
      <p:sp>
        <p:nvSpPr>
          <p:cNvPr id="3" name="Content Placeholder 2">
            <a:extLst>
              <a:ext uri="{FF2B5EF4-FFF2-40B4-BE49-F238E27FC236}">
                <a16:creationId xmlns:a16="http://schemas.microsoft.com/office/drawing/2014/main" id="{A89A2893-11B7-48DC-BC8E-C1C10491BA21}"/>
              </a:ext>
            </a:extLst>
          </p:cNvPr>
          <p:cNvSpPr>
            <a:spLocks noGrp="1"/>
          </p:cNvSpPr>
          <p:nvPr>
            <p:ph idx="1"/>
          </p:nvPr>
        </p:nvSpPr>
        <p:spPr>
          <a:xfrm>
            <a:off x="838200" y="1616765"/>
            <a:ext cx="10515600" cy="4560197"/>
          </a:xfrm>
        </p:spPr>
        <p:txBody>
          <a:bodyPr>
            <a:normAutofit/>
          </a:bodyPr>
          <a:lstStyle/>
          <a:p>
            <a:pPr marL="742950" indent="-742950">
              <a:buAutoNum type="arabicParenR"/>
            </a:pPr>
            <a:r>
              <a:rPr lang="en-US" sz="3600" dirty="0"/>
              <a:t>The complete redefining of men and women.</a:t>
            </a:r>
          </a:p>
          <a:p>
            <a:pPr marL="742950" indent="-742950">
              <a:buAutoNum type="arabicParenR"/>
            </a:pPr>
            <a:r>
              <a:rPr lang="en-US" sz="3600" dirty="0"/>
              <a:t>The murder of children masking as reproductive health care and reproductive justice.  </a:t>
            </a:r>
            <a:endParaRPr lang="en-US" sz="3200" dirty="0"/>
          </a:p>
        </p:txBody>
      </p:sp>
    </p:spTree>
    <p:extLst>
      <p:ext uri="{BB962C8B-B14F-4D97-AF65-F5344CB8AC3E}">
        <p14:creationId xmlns:p14="http://schemas.microsoft.com/office/powerpoint/2010/main" val="20034426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ADDD3-B5B6-4764-B478-8474E690C118}"/>
              </a:ext>
            </a:extLst>
          </p:cNvPr>
          <p:cNvSpPr>
            <a:spLocks noGrp="1"/>
          </p:cNvSpPr>
          <p:nvPr>
            <p:ph type="title"/>
          </p:nvPr>
        </p:nvSpPr>
        <p:spPr>
          <a:xfrm>
            <a:off x="838200" y="318053"/>
            <a:ext cx="10515600" cy="1298712"/>
          </a:xfrm>
        </p:spPr>
        <p:txBody>
          <a:bodyPr>
            <a:normAutofit/>
          </a:bodyPr>
          <a:lstStyle/>
          <a:p>
            <a:endParaRPr lang="en-US" b="1" u="sng" dirty="0"/>
          </a:p>
        </p:txBody>
      </p:sp>
      <p:sp>
        <p:nvSpPr>
          <p:cNvPr id="3" name="Content Placeholder 2">
            <a:extLst>
              <a:ext uri="{FF2B5EF4-FFF2-40B4-BE49-F238E27FC236}">
                <a16:creationId xmlns:a16="http://schemas.microsoft.com/office/drawing/2014/main" id="{A89A2893-11B7-48DC-BC8E-C1C10491BA21}"/>
              </a:ext>
            </a:extLst>
          </p:cNvPr>
          <p:cNvSpPr>
            <a:spLocks noGrp="1"/>
          </p:cNvSpPr>
          <p:nvPr>
            <p:ph idx="1"/>
          </p:nvPr>
        </p:nvSpPr>
        <p:spPr>
          <a:xfrm>
            <a:off x="838200" y="318053"/>
            <a:ext cx="10515600" cy="5858909"/>
          </a:xfrm>
        </p:spPr>
        <p:txBody>
          <a:bodyPr>
            <a:normAutofit lnSpcReduction="10000"/>
          </a:bodyPr>
          <a:lstStyle/>
          <a:p>
            <a:pPr marL="0" indent="0">
              <a:buNone/>
            </a:pPr>
            <a:r>
              <a:rPr lang="en-US" sz="3600" b="1" dirty="0"/>
              <a:t>What is reproductive healthcare?</a:t>
            </a:r>
          </a:p>
          <a:p>
            <a:pPr marL="0" indent="0">
              <a:buNone/>
            </a:pPr>
            <a:r>
              <a:rPr lang="en-US" sz="3600" dirty="0"/>
              <a:t>Healthcare that provides services such as abortion and birth control.</a:t>
            </a:r>
          </a:p>
          <a:p>
            <a:pPr marL="0" indent="0">
              <a:buNone/>
            </a:pPr>
            <a:endParaRPr lang="en-US" sz="3600" dirty="0"/>
          </a:p>
          <a:p>
            <a:pPr marL="0" indent="0">
              <a:buNone/>
            </a:pPr>
            <a:r>
              <a:rPr lang="en-US" sz="3600" b="1" dirty="0"/>
              <a:t>What is reproductive justice? </a:t>
            </a:r>
          </a:p>
          <a:p>
            <a:pPr marL="0" indent="0">
              <a:buNone/>
            </a:pPr>
            <a:r>
              <a:rPr lang="en-US" sz="3600" dirty="0"/>
              <a:t>Reproductive justice links reproductive rights with the social, political and economic inequalities that affect a woman’s ability to access reproductive health care services. </a:t>
            </a:r>
          </a:p>
          <a:p>
            <a:pPr marL="0" indent="0">
              <a:buNone/>
            </a:pPr>
            <a:endParaRPr lang="en-US" sz="3600" dirty="0"/>
          </a:p>
          <a:p>
            <a:pPr marL="0" indent="0">
              <a:buNone/>
            </a:pPr>
            <a:r>
              <a:rPr lang="en-US" sz="3600" dirty="0"/>
              <a:t>  </a:t>
            </a:r>
            <a:endParaRPr lang="en-US" sz="3200" dirty="0"/>
          </a:p>
        </p:txBody>
      </p:sp>
    </p:spTree>
    <p:extLst>
      <p:ext uri="{BB962C8B-B14F-4D97-AF65-F5344CB8AC3E}">
        <p14:creationId xmlns:p14="http://schemas.microsoft.com/office/powerpoint/2010/main" val="32805118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ADDD3-B5B6-4764-B478-8474E690C118}"/>
              </a:ext>
            </a:extLst>
          </p:cNvPr>
          <p:cNvSpPr>
            <a:spLocks noGrp="1"/>
          </p:cNvSpPr>
          <p:nvPr>
            <p:ph type="title"/>
          </p:nvPr>
        </p:nvSpPr>
        <p:spPr>
          <a:xfrm>
            <a:off x="838200" y="318053"/>
            <a:ext cx="10515600" cy="1298712"/>
          </a:xfrm>
        </p:spPr>
        <p:txBody>
          <a:bodyPr>
            <a:normAutofit/>
          </a:bodyPr>
          <a:lstStyle/>
          <a:p>
            <a:r>
              <a:rPr lang="en-US" b="1" u="sng" dirty="0"/>
              <a:t>What does this mean?</a:t>
            </a:r>
          </a:p>
        </p:txBody>
      </p:sp>
      <p:sp>
        <p:nvSpPr>
          <p:cNvPr id="3" name="Content Placeholder 2">
            <a:extLst>
              <a:ext uri="{FF2B5EF4-FFF2-40B4-BE49-F238E27FC236}">
                <a16:creationId xmlns:a16="http://schemas.microsoft.com/office/drawing/2014/main" id="{A89A2893-11B7-48DC-BC8E-C1C10491BA21}"/>
              </a:ext>
            </a:extLst>
          </p:cNvPr>
          <p:cNvSpPr>
            <a:spLocks noGrp="1"/>
          </p:cNvSpPr>
          <p:nvPr>
            <p:ph idx="1"/>
          </p:nvPr>
        </p:nvSpPr>
        <p:spPr>
          <a:xfrm>
            <a:off x="838200" y="1616765"/>
            <a:ext cx="10515600" cy="4560197"/>
          </a:xfrm>
        </p:spPr>
        <p:txBody>
          <a:bodyPr>
            <a:normAutofit/>
          </a:bodyPr>
          <a:lstStyle/>
          <a:p>
            <a:pPr marL="0" indent="0">
              <a:buNone/>
            </a:pPr>
            <a:r>
              <a:rPr lang="en-US" sz="3600" u="sng" dirty="0"/>
              <a:t>All barriers</a:t>
            </a:r>
            <a:r>
              <a:rPr lang="en-US" sz="3600" dirty="0"/>
              <a:t> to reproductive healthcare and justice need to be removed and dismantled.</a:t>
            </a:r>
          </a:p>
          <a:p>
            <a:pPr marL="0" indent="0">
              <a:buNone/>
            </a:pPr>
            <a:endParaRPr lang="en-US" sz="3600" dirty="0"/>
          </a:p>
          <a:p>
            <a:pPr marL="0" indent="0">
              <a:buNone/>
            </a:pPr>
            <a:r>
              <a:rPr lang="en-US" sz="3600" dirty="0"/>
              <a:t>  </a:t>
            </a:r>
            <a:endParaRPr lang="en-US" sz="3200" dirty="0"/>
          </a:p>
        </p:txBody>
      </p:sp>
    </p:spTree>
    <p:extLst>
      <p:ext uri="{BB962C8B-B14F-4D97-AF65-F5344CB8AC3E}">
        <p14:creationId xmlns:p14="http://schemas.microsoft.com/office/powerpoint/2010/main" val="12816918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ADDD3-B5B6-4764-B478-8474E690C118}"/>
              </a:ext>
            </a:extLst>
          </p:cNvPr>
          <p:cNvSpPr>
            <a:spLocks noGrp="1"/>
          </p:cNvSpPr>
          <p:nvPr>
            <p:ph type="title"/>
          </p:nvPr>
        </p:nvSpPr>
        <p:spPr/>
        <p:txBody>
          <a:bodyPr>
            <a:normAutofit fontScale="90000"/>
          </a:bodyPr>
          <a:lstStyle/>
          <a:p>
            <a:pPr algn="ctr"/>
            <a:br>
              <a:rPr lang="en-US" b="1" u="sng" dirty="0"/>
            </a:br>
            <a:br>
              <a:rPr lang="en-US" b="1" u="sng" dirty="0"/>
            </a:br>
            <a:endParaRPr lang="en-US" b="1" u="sng" dirty="0"/>
          </a:p>
        </p:txBody>
      </p:sp>
      <p:sp>
        <p:nvSpPr>
          <p:cNvPr id="4" name="Text Placeholder 3">
            <a:extLst>
              <a:ext uri="{FF2B5EF4-FFF2-40B4-BE49-F238E27FC236}">
                <a16:creationId xmlns:a16="http://schemas.microsoft.com/office/drawing/2014/main" id="{07721595-785F-4A76-AD03-6576D4F9DBDF}"/>
              </a:ext>
            </a:extLst>
          </p:cNvPr>
          <p:cNvSpPr>
            <a:spLocks noGrp="1"/>
          </p:cNvSpPr>
          <p:nvPr>
            <p:ph type="body" idx="1"/>
          </p:nvPr>
        </p:nvSpPr>
        <p:spPr>
          <a:xfrm>
            <a:off x="413992" y="1160601"/>
            <a:ext cx="4208462" cy="3399700"/>
          </a:xfrm>
        </p:spPr>
        <p:txBody>
          <a:bodyPr>
            <a:normAutofit/>
          </a:bodyPr>
          <a:lstStyle/>
          <a:p>
            <a:pPr algn="ctr"/>
            <a:r>
              <a:rPr lang="en-US" sz="3600" dirty="0"/>
              <a:t>Yet, the murder of children in the womb is repulsive to God.</a:t>
            </a:r>
            <a:br>
              <a:rPr lang="en-US" sz="3600" dirty="0"/>
            </a:br>
            <a:endParaRPr lang="en-US" sz="3600" dirty="0"/>
          </a:p>
        </p:txBody>
      </p:sp>
      <p:sp>
        <p:nvSpPr>
          <p:cNvPr id="3" name="Content Placeholder 2">
            <a:extLst>
              <a:ext uri="{FF2B5EF4-FFF2-40B4-BE49-F238E27FC236}">
                <a16:creationId xmlns:a16="http://schemas.microsoft.com/office/drawing/2014/main" id="{A89A2893-11B7-48DC-BC8E-C1C10491BA21}"/>
              </a:ext>
            </a:extLst>
          </p:cNvPr>
          <p:cNvSpPr>
            <a:spLocks noGrp="1"/>
          </p:cNvSpPr>
          <p:nvPr>
            <p:ph sz="half" idx="2"/>
          </p:nvPr>
        </p:nvSpPr>
        <p:spPr>
          <a:xfrm>
            <a:off x="5048250" y="365125"/>
            <a:ext cx="6732934" cy="6287466"/>
          </a:xfrm>
        </p:spPr>
        <p:txBody>
          <a:bodyPr>
            <a:normAutofit lnSpcReduction="10000"/>
          </a:bodyPr>
          <a:lstStyle/>
          <a:p>
            <a:pPr marL="0" indent="0" algn="ctr">
              <a:buNone/>
            </a:pPr>
            <a:r>
              <a:rPr lang="en-US" sz="2400" dirty="0"/>
              <a:t>For you formed my inward parts;</a:t>
            </a:r>
          </a:p>
          <a:p>
            <a:pPr marL="0" indent="0" algn="ctr">
              <a:buNone/>
            </a:pPr>
            <a:r>
              <a:rPr lang="en-US" sz="2400" dirty="0"/>
              <a:t>    you knitted me together in my mother's womb.</a:t>
            </a:r>
          </a:p>
          <a:p>
            <a:pPr marL="0" indent="0" algn="ctr">
              <a:buNone/>
            </a:pPr>
            <a:r>
              <a:rPr lang="en-US" sz="2400" dirty="0"/>
              <a:t>14 I praise you, for I am fearfully and wonderfully made.</a:t>
            </a:r>
          </a:p>
          <a:p>
            <a:pPr marL="0" indent="0" algn="ctr">
              <a:buNone/>
            </a:pPr>
            <a:r>
              <a:rPr lang="en-US" sz="2400" dirty="0"/>
              <a:t>Wonderful are your works;</a:t>
            </a:r>
          </a:p>
          <a:p>
            <a:pPr marL="0" indent="0" algn="ctr">
              <a:buNone/>
            </a:pPr>
            <a:r>
              <a:rPr lang="en-US" sz="2400" dirty="0"/>
              <a:t>    my soul knows it very well.</a:t>
            </a:r>
          </a:p>
          <a:p>
            <a:pPr marL="0" indent="0" algn="ctr">
              <a:buNone/>
            </a:pPr>
            <a:r>
              <a:rPr lang="en-US" sz="2400" dirty="0"/>
              <a:t>15 My frame was not hidden from you,</a:t>
            </a:r>
          </a:p>
          <a:p>
            <a:pPr marL="0" indent="0" algn="ctr">
              <a:buNone/>
            </a:pPr>
            <a:r>
              <a:rPr lang="en-US" sz="2400" dirty="0"/>
              <a:t>when I was being made in secret,</a:t>
            </a:r>
          </a:p>
          <a:p>
            <a:pPr marL="0" indent="0" algn="ctr">
              <a:buNone/>
            </a:pPr>
            <a:r>
              <a:rPr lang="en-US" sz="2400" dirty="0"/>
              <a:t>    intricately woven in the depths of the earth.</a:t>
            </a:r>
          </a:p>
          <a:p>
            <a:pPr marL="0" indent="0" algn="ctr">
              <a:buNone/>
            </a:pPr>
            <a:r>
              <a:rPr lang="en-US" sz="2400" dirty="0"/>
              <a:t>16 Your eyes saw my unformed substance;</a:t>
            </a:r>
          </a:p>
          <a:p>
            <a:pPr marL="0" indent="0" algn="ctr">
              <a:buNone/>
            </a:pPr>
            <a:r>
              <a:rPr lang="en-US" sz="2400" dirty="0"/>
              <a:t>in your book were written, every one of them,</a:t>
            </a:r>
          </a:p>
          <a:p>
            <a:pPr marL="0" indent="0" algn="ctr">
              <a:buNone/>
            </a:pPr>
            <a:r>
              <a:rPr lang="en-US" sz="2400" dirty="0"/>
              <a:t>    the days that were formed for me,</a:t>
            </a:r>
          </a:p>
          <a:p>
            <a:pPr marL="0" indent="0" algn="ctr">
              <a:buNone/>
            </a:pPr>
            <a:r>
              <a:rPr lang="en-US" sz="2400" dirty="0"/>
              <a:t>    when as yet there was none of them.</a:t>
            </a:r>
            <a:endParaRPr lang="en-US" sz="2400" b="1" dirty="0"/>
          </a:p>
          <a:p>
            <a:pPr marL="0" indent="0">
              <a:buNone/>
            </a:pPr>
            <a:endParaRPr lang="en-US" sz="1000" dirty="0"/>
          </a:p>
          <a:p>
            <a:pPr marL="0" indent="0">
              <a:buNone/>
            </a:pPr>
            <a:r>
              <a:rPr lang="en-US" sz="1100" dirty="0"/>
              <a:t> 			 </a:t>
            </a:r>
            <a:r>
              <a:rPr lang="en-US" sz="2000" b="1" dirty="0"/>
              <a:t>Psalm 139:13-16</a:t>
            </a:r>
            <a:endParaRPr lang="en-US" sz="1050" b="1" dirty="0"/>
          </a:p>
        </p:txBody>
      </p:sp>
    </p:spTree>
    <p:extLst>
      <p:ext uri="{BB962C8B-B14F-4D97-AF65-F5344CB8AC3E}">
        <p14:creationId xmlns:p14="http://schemas.microsoft.com/office/powerpoint/2010/main" val="32620819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ADDD3-B5B6-4764-B478-8474E690C118}"/>
              </a:ext>
            </a:extLst>
          </p:cNvPr>
          <p:cNvSpPr>
            <a:spLocks noGrp="1"/>
          </p:cNvSpPr>
          <p:nvPr>
            <p:ph type="title"/>
          </p:nvPr>
        </p:nvSpPr>
        <p:spPr>
          <a:xfrm>
            <a:off x="838200" y="318053"/>
            <a:ext cx="10515600" cy="1298712"/>
          </a:xfrm>
        </p:spPr>
        <p:txBody>
          <a:bodyPr>
            <a:normAutofit/>
          </a:bodyPr>
          <a:lstStyle/>
          <a:p>
            <a:endParaRPr lang="en-US" b="1" u="sng" dirty="0"/>
          </a:p>
        </p:txBody>
      </p:sp>
      <p:sp>
        <p:nvSpPr>
          <p:cNvPr id="3" name="Content Placeholder 2">
            <a:extLst>
              <a:ext uri="{FF2B5EF4-FFF2-40B4-BE49-F238E27FC236}">
                <a16:creationId xmlns:a16="http://schemas.microsoft.com/office/drawing/2014/main" id="{A89A2893-11B7-48DC-BC8E-C1C10491BA21}"/>
              </a:ext>
            </a:extLst>
          </p:cNvPr>
          <p:cNvSpPr>
            <a:spLocks noGrp="1"/>
          </p:cNvSpPr>
          <p:nvPr>
            <p:ph idx="1"/>
          </p:nvPr>
        </p:nvSpPr>
        <p:spPr>
          <a:xfrm>
            <a:off x="1717813" y="1616765"/>
            <a:ext cx="8756374" cy="4560197"/>
          </a:xfrm>
        </p:spPr>
        <p:txBody>
          <a:bodyPr>
            <a:normAutofit/>
          </a:bodyPr>
          <a:lstStyle/>
          <a:p>
            <a:pPr marL="0" indent="0" algn="ctr">
              <a:buNone/>
            </a:pPr>
            <a:r>
              <a:rPr lang="en-US" sz="3600" dirty="0"/>
              <a:t>Abortion is the most pervasive and horrific systemic injustice in our culture precisely because it is protected by law.</a:t>
            </a:r>
          </a:p>
          <a:p>
            <a:pPr marL="0" indent="0" algn="ctr">
              <a:buNone/>
            </a:pPr>
            <a:r>
              <a:rPr lang="en-US" sz="3600" dirty="0"/>
              <a:t>  </a:t>
            </a:r>
            <a:endParaRPr lang="en-US" sz="3200" dirty="0"/>
          </a:p>
        </p:txBody>
      </p:sp>
    </p:spTree>
    <p:extLst>
      <p:ext uri="{BB962C8B-B14F-4D97-AF65-F5344CB8AC3E}">
        <p14:creationId xmlns:p14="http://schemas.microsoft.com/office/powerpoint/2010/main" val="32965708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ADDD3-B5B6-4764-B478-8474E690C118}"/>
              </a:ext>
            </a:extLst>
          </p:cNvPr>
          <p:cNvSpPr>
            <a:spLocks noGrp="1"/>
          </p:cNvSpPr>
          <p:nvPr>
            <p:ph type="title"/>
          </p:nvPr>
        </p:nvSpPr>
        <p:spPr>
          <a:xfrm>
            <a:off x="838200" y="318053"/>
            <a:ext cx="10515600" cy="1298712"/>
          </a:xfrm>
        </p:spPr>
        <p:txBody>
          <a:bodyPr>
            <a:normAutofit/>
          </a:bodyPr>
          <a:lstStyle/>
          <a:p>
            <a:endParaRPr lang="en-US" b="1" u="sng" dirty="0"/>
          </a:p>
        </p:txBody>
      </p:sp>
      <p:sp>
        <p:nvSpPr>
          <p:cNvPr id="3" name="Content Placeholder 2">
            <a:extLst>
              <a:ext uri="{FF2B5EF4-FFF2-40B4-BE49-F238E27FC236}">
                <a16:creationId xmlns:a16="http://schemas.microsoft.com/office/drawing/2014/main" id="{A89A2893-11B7-48DC-BC8E-C1C10491BA21}"/>
              </a:ext>
            </a:extLst>
          </p:cNvPr>
          <p:cNvSpPr>
            <a:spLocks noGrp="1"/>
          </p:cNvSpPr>
          <p:nvPr>
            <p:ph idx="1"/>
          </p:nvPr>
        </p:nvSpPr>
        <p:spPr>
          <a:xfrm>
            <a:off x="1938958" y="1722782"/>
            <a:ext cx="8314083" cy="4560197"/>
          </a:xfrm>
        </p:spPr>
        <p:txBody>
          <a:bodyPr>
            <a:normAutofit/>
          </a:bodyPr>
          <a:lstStyle/>
          <a:p>
            <a:pPr marL="0" indent="0" algn="ctr">
              <a:buNone/>
            </a:pPr>
            <a:r>
              <a:rPr lang="en-US" sz="3600" dirty="0"/>
              <a:t>Ideas have consequences, bad ideas have victims.</a:t>
            </a:r>
          </a:p>
          <a:p>
            <a:pPr marL="0" indent="0" algn="ctr">
              <a:buNone/>
            </a:pPr>
            <a:endParaRPr lang="en-US" sz="3600" dirty="0"/>
          </a:p>
          <a:p>
            <a:pPr marL="0" indent="0" algn="ctr">
              <a:buNone/>
            </a:pPr>
            <a:r>
              <a:rPr lang="en-US" sz="3600" b="1" u="sng" dirty="0"/>
              <a:t>Ideas matter! </a:t>
            </a:r>
            <a:endParaRPr lang="en-US" sz="3200" b="1" u="sng" dirty="0"/>
          </a:p>
        </p:txBody>
      </p:sp>
    </p:spTree>
    <p:extLst>
      <p:ext uri="{BB962C8B-B14F-4D97-AF65-F5344CB8AC3E}">
        <p14:creationId xmlns:p14="http://schemas.microsoft.com/office/powerpoint/2010/main" val="13525934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ADDD3-B5B6-4764-B478-8474E690C118}"/>
              </a:ext>
            </a:extLst>
          </p:cNvPr>
          <p:cNvSpPr>
            <a:spLocks noGrp="1"/>
          </p:cNvSpPr>
          <p:nvPr>
            <p:ph type="title"/>
          </p:nvPr>
        </p:nvSpPr>
        <p:spPr/>
        <p:txBody>
          <a:bodyPr/>
          <a:lstStyle/>
          <a:p>
            <a:r>
              <a:rPr lang="en-US" b="1" u="sng" dirty="0"/>
              <a:t>Hitler’s  Nazism</a:t>
            </a:r>
          </a:p>
        </p:txBody>
      </p:sp>
      <p:sp>
        <p:nvSpPr>
          <p:cNvPr id="3" name="Content Placeholder 2">
            <a:extLst>
              <a:ext uri="{FF2B5EF4-FFF2-40B4-BE49-F238E27FC236}">
                <a16:creationId xmlns:a16="http://schemas.microsoft.com/office/drawing/2014/main" id="{A89A2893-11B7-48DC-BC8E-C1C10491BA21}"/>
              </a:ext>
            </a:extLst>
          </p:cNvPr>
          <p:cNvSpPr>
            <a:spLocks noGrp="1"/>
          </p:cNvSpPr>
          <p:nvPr>
            <p:ph idx="1"/>
          </p:nvPr>
        </p:nvSpPr>
        <p:spPr/>
        <p:txBody>
          <a:bodyPr/>
          <a:lstStyle/>
          <a:p>
            <a:pPr marL="0" indent="0">
              <a:buNone/>
            </a:pPr>
            <a:r>
              <a:rPr lang="en-US" sz="3600" dirty="0"/>
              <a:t>A socially radical doctrine [idea] that became a revolutionary movement.  It rejected the rule of law, it emphasized the inequality of people and races, it sought to purge or suppress competing political, religious and social institutions. </a:t>
            </a:r>
          </a:p>
          <a:p>
            <a:pPr marL="0" indent="0">
              <a:buNone/>
            </a:pPr>
            <a:r>
              <a:rPr lang="en-US" i="1" dirty="0" err="1"/>
              <a:t>Brittanica</a:t>
            </a:r>
            <a:endParaRPr lang="en-US" sz="2000" i="1" dirty="0"/>
          </a:p>
        </p:txBody>
      </p:sp>
    </p:spTree>
    <p:extLst>
      <p:ext uri="{BB962C8B-B14F-4D97-AF65-F5344CB8AC3E}">
        <p14:creationId xmlns:p14="http://schemas.microsoft.com/office/powerpoint/2010/main" val="20643167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ADDD3-B5B6-4764-B478-8474E690C118}"/>
              </a:ext>
            </a:extLst>
          </p:cNvPr>
          <p:cNvSpPr>
            <a:spLocks noGrp="1"/>
          </p:cNvSpPr>
          <p:nvPr>
            <p:ph type="title"/>
          </p:nvPr>
        </p:nvSpPr>
        <p:spPr/>
        <p:txBody>
          <a:bodyPr/>
          <a:lstStyle/>
          <a:p>
            <a:endParaRPr lang="en-US" b="1" u="sng" dirty="0"/>
          </a:p>
        </p:txBody>
      </p:sp>
      <p:sp>
        <p:nvSpPr>
          <p:cNvPr id="3" name="Content Placeholder 2">
            <a:extLst>
              <a:ext uri="{FF2B5EF4-FFF2-40B4-BE49-F238E27FC236}">
                <a16:creationId xmlns:a16="http://schemas.microsoft.com/office/drawing/2014/main" id="{A89A2893-11B7-48DC-BC8E-C1C10491BA21}"/>
              </a:ext>
            </a:extLst>
          </p:cNvPr>
          <p:cNvSpPr>
            <a:spLocks noGrp="1"/>
          </p:cNvSpPr>
          <p:nvPr>
            <p:ph idx="1"/>
          </p:nvPr>
        </p:nvSpPr>
        <p:spPr>
          <a:xfrm>
            <a:off x="1532282" y="1253331"/>
            <a:ext cx="9127435" cy="4351338"/>
          </a:xfrm>
        </p:spPr>
        <p:txBody>
          <a:bodyPr/>
          <a:lstStyle/>
          <a:p>
            <a:pPr marL="0" indent="0" algn="ctr">
              <a:buNone/>
            </a:pPr>
            <a:r>
              <a:rPr lang="en-US" sz="4400" dirty="0"/>
              <a:t>Ideas have consequences and bad ideas have victims.</a:t>
            </a:r>
          </a:p>
          <a:p>
            <a:pPr marL="0" indent="0" algn="ctr">
              <a:buNone/>
            </a:pPr>
            <a:endParaRPr lang="en-US" sz="4400" dirty="0"/>
          </a:p>
          <a:p>
            <a:pPr marL="0" indent="0" algn="ctr">
              <a:buNone/>
            </a:pPr>
            <a:r>
              <a:rPr lang="en-US" sz="4400" u="sng" dirty="0"/>
              <a:t>Ideas Matter!</a:t>
            </a:r>
          </a:p>
          <a:p>
            <a:pPr marL="0" indent="0">
              <a:buNone/>
            </a:pPr>
            <a:endParaRPr lang="en-US" dirty="0"/>
          </a:p>
        </p:txBody>
      </p:sp>
    </p:spTree>
    <p:extLst>
      <p:ext uri="{BB962C8B-B14F-4D97-AF65-F5344CB8AC3E}">
        <p14:creationId xmlns:p14="http://schemas.microsoft.com/office/powerpoint/2010/main" val="16235395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ADDD3-B5B6-4764-B478-8474E690C118}"/>
              </a:ext>
            </a:extLst>
          </p:cNvPr>
          <p:cNvSpPr>
            <a:spLocks noGrp="1"/>
          </p:cNvSpPr>
          <p:nvPr>
            <p:ph type="title"/>
          </p:nvPr>
        </p:nvSpPr>
        <p:spPr/>
        <p:txBody>
          <a:bodyPr/>
          <a:lstStyle/>
          <a:p>
            <a:endParaRPr lang="en-US" b="1" u="sng" dirty="0"/>
          </a:p>
        </p:txBody>
      </p:sp>
      <p:sp>
        <p:nvSpPr>
          <p:cNvPr id="3" name="Content Placeholder 2">
            <a:extLst>
              <a:ext uri="{FF2B5EF4-FFF2-40B4-BE49-F238E27FC236}">
                <a16:creationId xmlns:a16="http://schemas.microsoft.com/office/drawing/2014/main" id="{A89A2893-11B7-48DC-BC8E-C1C10491BA21}"/>
              </a:ext>
            </a:extLst>
          </p:cNvPr>
          <p:cNvSpPr>
            <a:spLocks noGrp="1"/>
          </p:cNvSpPr>
          <p:nvPr>
            <p:ph idx="1"/>
          </p:nvPr>
        </p:nvSpPr>
        <p:spPr>
          <a:xfrm>
            <a:off x="838200" y="365125"/>
            <a:ext cx="10515600" cy="5811838"/>
          </a:xfrm>
        </p:spPr>
        <p:txBody>
          <a:bodyPr>
            <a:normAutofit/>
          </a:bodyPr>
          <a:lstStyle/>
          <a:p>
            <a:pPr marL="0" indent="0">
              <a:buNone/>
            </a:pPr>
            <a:r>
              <a:rPr lang="en-US" sz="3600" i="1" dirty="0"/>
              <a:t>When the people saw that Moses delayed to come down from the mountain, the people gathered themselves together to Aaron and said to him, “Up, make us gods who shall go before us. As for this Moses, the man who brought us up out of the land of Egypt, we do not know what has become of him.” 2 So Aaron said to them, “Take off the rings of gold that are in the ears of your wives, your sons, and your daughters, and bring them to me.” </a:t>
            </a:r>
          </a:p>
          <a:p>
            <a:pPr marL="0" indent="0">
              <a:buNone/>
            </a:pPr>
            <a:r>
              <a:rPr lang="en-US" sz="3200" b="1" dirty="0"/>
              <a:t>Exodus 32:1-2</a:t>
            </a:r>
          </a:p>
        </p:txBody>
      </p:sp>
    </p:spTree>
    <p:extLst>
      <p:ext uri="{BB962C8B-B14F-4D97-AF65-F5344CB8AC3E}">
        <p14:creationId xmlns:p14="http://schemas.microsoft.com/office/powerpoint/2010/main" val="4179976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ADDD3-B5B6-4764-B478-8474E690C118}"/>
              </a:ext>
            </a:extLst>
          </p:cNvPr>
          <p:cNvSpPr>
            <a:spLocks noGrp="1"/>
          </p:cNvSpPr>
          <p:nvPr>
            <p:ph type="title"/>
          </p:nvPr>
        </p:nvSpPr>
        <p:spPr/>
        <p:txBody>
          <a:bodyPr/>
          <a:lstStyle/>
          <a:p>
            <a:endParaRPr lang="en-US" b="1" u="sng" dirty="0"/>
          </a:p>
        </p:txBody>
      </p:sp>
      <p:sp>
        <p:nvSpPr>
          <p:cNvPr id="3" name="Content Placeholder 2">
            <a:extLst>
              <a:ext uri="{FF2B5EF4-FFF2-40B4-BE49-F238E27FC236}">
                <a16:creationId xmlns:a16="http://schemas.microsoft.com/office/drawing/2014/main" id="{A89A2893-11B7-48DC-BC8E-C1C10491BA21}"/>
              </a:ext>
            </a:extLst>
          </p:cNvPr>
          <p:cNvSpPr>
            <a:spLocks noGrp="1"/>
          </p:cNvSpPr>
          <p:nvPr>
            <p:ph idx="1"/>
          </p:nvPr>
        </p:nvSpPr>
        <p:spPr>
          <a:xfrm>
            <a:off x="677517" y="365125"/>
            <a:ext cx="10836965" cy="6127750"/>
          </a:xfrm>
        </p:spPr>
        <p:txBody>
          <a:bodyPr>
            <a:normAutofit/>
          </a:bodyPr>
          <a:lstStyle/>
          <a:p>
            <a:pPr marL="0" indent="0">
              <a:buNone/>
            </a:pPr>
            <a:r>
              <a:rPr lang="en-US" sz="3600" i="1" dirty="0"/>
              <a:t>So all the people took off the rings of gold that were in their ears and brought them to Aaron. 4 And he received the gold from their hand and fashioned it with a graving tool and made a golden calf. And they said, “These are your gods, O Israel, who brought you up out of the land of Egypt!” 5 When Aaron saw this, he built an altar before it. And Aaron made a proclamation and said, “Tomorrow shall be a feast to the Lord.” 6 And they rose up early the next day and offered burnt offerings and brought peace offerings. And the people sat down to eat and drink and rose up to play.</a:t>
            </a:r>
          </a:p>
          <a:p>
            <a:pPr marL="0" indent="0">
              <a:buNone/>
            </a:pPr>
            <a:r>
              <a:rPr lang="en-US" sz="3200" b="1" dirty="0"/>
              <a:t>Exodus 32:3-6</a:t>
            </a:r>
          </a:p>
        </p:txBody>
      </p:sp>
    </p:spTree>
    <p:extLst>
      <p:ext uri="{BB962C8B-B14F-4D97-AF65-F5344CB8AC3E}">
        <p14:creationId xmlns:p14="http://schemas.microsoft.com/office/powerpoint/2010/main" val="36601983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ADDD3-B5B6-4764-B478-8474E690C118}"/>
              </a:ext>
            </a:extLst>
          </p:cNvPr>
          <p:cNvSpPr>
            <a:spLocks noGrp="1"/>
          </p:cNvSpPr>
          <p:nvPr>
            <p:ph type="title"/>
          </p:nvPr>
        </p:nvSpPr>
        <p:spPr/>
        <p:txBody>
          <a:bodyPr>
            <a:normAutofit/>
          </a:bodyPr>
          <a:lstStyle/>
          <a:p>
            <a:r>
              <a:rPr lang="en-US" sz="4000" b="1" u="sng" dirty="0"/>
              <a:t>The Flawed Ideas</a:t>
            </a:r>
          </a:p>
        </p:txBody>
      </p:sp>
      <p:sp>
        <p:nvSpPr>
          <p:cNvPr id="3" name="Content Placeholder 2">
            <a:extLst>
              <a:ext uri="{FF2B5EF4-FFF2-40B4-BE49-F238E27FC236}">
                <a16:creationId xmlns:a16="http://schemas.microsoft.com/office/drawing/2014/main" id="{A89A2893-11B7-48DC-BC8E-C1C10491BA21}"/>
              </a:ext>
            </a:extLst>
          </p:cNvPr>
          <p:cNvSpPr>
            <a:spLocks noGrp="1"/>
          </p:cNvSpPr>
          <p:nvPr>
            <p:ph idx="1"/>
          </p:nvPr>
        </p:nvSpPr>
        <p:spPr>
          <a:xfrm>
            <a:off x="838200" y="1497496"/>
            <a:ext cx="10515600" cy="4679467"/>
          </a:xfrm>
        </p:spPr>
        <p:txBody>
          <a:bodyPr/>
          <a:lstStyle/>
          <a:p>
            <a:pPr marL="514350" indent="-514350">
              <a:buFont typeface="+mj-lt"/>
              <a:buAutoNum type="arabicParenR"/>
            </a:pPr>
            <a:r>
              <a:rPr lang="en-US" sz="3600" dirty="0"/>
              <a:t>Israel was practicing the bad ideas learned in Egypt. </a:t>
            </a:r>
          </a:p>
        </p:txBody>
      </p:sp>
    </p:spTree>
    <p:extLst>
      <p:ext uri="{BB962C8B-B14F-4D97-AF65-F5344CB8AC3E}">
        <p14:creationId xmlns:p14="http://schemas.microsoft.com/office/powerpoint/2010/main" val="39365366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ADDD3-B5B6-4764-B478-8474E690C118}"/>
              </a:ext>
            </a:extLst>
          </p:cNvPr>
          <p:cNvSpPr>
            <a:spLocks noGrp="1"/>
          </p:cNvSpPr>
          <p:nvPr>
            <p:ph type="title"/>
          </p:nvPr>
        </p:nvSpPr>
        <p:spPr/>
        <p:txBody>
          <a:bodyPr>
            <a:normAutofit/>
          </a:bodyPr>
          <a:lstStyle/>
          <a:p>
            <a:r>
              <a:rPr lang="en-US" sz="4000" b="1" u="sng" dirty="0"/>
              <a:t>The Flawed Ideas</a:t>
            </a:r>
          </a:p>
        </p:txBody>
      </p:sp>
      <p:sp>
        <p:nvSpPr>
          <p:cNvPr id="3" name="Content Placeholder 2">
            <a:extLst>
              <a:ext uri="{FF2B5EF4-FFF2-40B4-BE49-F238E27FC236}">
                <a16:creationId xmlns:a16="http://schemas.microsoft.com/office/drawing/2014/main" id="{A89A2893-11B7-48DC-BC8E-C1C10491BA21}"/>
              </a:ext>
            </a:extLst>
          </p:cNvPr>
          <p:cNvSpPr>
            <a:spLocks noGrp="1"/>
          </p:cNvSpPr>
          <p:nvPr>
            <p:ph idx="1"/>
          </p:nvPr>
        </p:nvSpPr>
        <p:spPr>
          <a:xfrm>
            <a:off x="838200" y="1497496"/>
            <a:ext cx="10515600" cy="4679467"/>
          </a:xfrm>
        </p:spPr>
        <p:txBody>
          <a:bodyPr/>
          <a:lstStyle/>
          <a:p>
            <a:pPr marL="514350" indent="-514350">
              <a:buFont typeface="+mj-lt"/>
              <a:buAutoNum type="arabicParenR"/>
            </a:pPr>
            <a:r>
              <a:rPr lang="en-US" sz="3600" dirty="0"/>
              <a:t>Israel was practicing the bad ideas learned in Egypt. </a:t>
            </a:r>
          </a:p>
          <a:p>
            <a:pPr marL="514350" indent="-514350">
              <a:buFont typeface="+mj-lt"/>
              <a:buAutoNum type="arabicParenR"/>
            </a:pPr>
            <a:r>
              <a:rPr lang="en-US" sz="3600" dirty="0"/>
              <a:t>Israel thought God could be replicated and replaced.</a:t>
            </a:r>
          </a:p>
        </p:txBody>
      </p:sp>
    </p:spTree>
    <p:extLst>
      <p:ext uri="{BB962C8B-B14F-4D97-AF65-F5344CB8AC3E}">
        <p14:creationId xmlns:p14="http://schemas.microsoft.com/office/powerpoint/2010/main" val="11394016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ADDD3-B5B6-4764-B478-8474E690C118}"/>
              </a:ext>
            </a:extLst>
          </p:cNvPr>
          <p:cNvSpPr>
            <a:spLocks noGrp="1"/>
          </p:cNvSpPr>
          <p:nvPr>
            <p:ph type="title"/>
          </p:nvPr>
        </p:nvSpPr>
        <p:spPr/>
        <p:txBody>
          <a:bodyPr>
            <a:normAutofit/>
          </a:bodyPr>
          <a:lstStyle/>
          <a:p>
            <a:r>
              <a:rPr lang="en-US" sz="4000" b="1" u="sng" dirty="0"/>
              <a:t>The Flawed Ideas</a:t>
            </a:r>
          </a:p>
        </p:txBody>
      </p:sp>
      <p:sp>
        <p:nvSpPr>
          <p:cNvPr id="3" name="Content Placeholder 2">
            <a:extLst>
              <a:ext uri="{FF2B5EF4-FFF2-40B4-BE49-F238E27FC236}">
                <a16:creationId xmlns:a16="http://schemas.microsoft.com/office/drawing/2014/main" id="{A89A2893-11B7-48DC-BC8E-C1C10491BA21}"/>
              </a:ext>
            </a:extLst>
          </p:cNvPr>
          <p:cNvSpPr>
            <a:spLocks noGrp="1"/>
          </p:cNvSpPr>
          <p:nvPr>
            <p:ph idx="1"/>
          </p:nvPr>
        </p:nvSpPr>
        <p:spPr>
          <a:xfrm>
            <a:off x="838200" y="1497496"/>
            <a:ext cx="10515600" cy="4679467"/>
          </a:xfrm>
        </p:spPr>
        <p:txBody>
          <a:bodyPr/>
          <a:lstStyle/>
          <a:p>
            <a:pPr marL="514350" indent="-514350">
              <a:buFont typeface="+mj-lt"/>
              <a:buAutoNum type="arabicParenR"/>
            </a:pPr>
            <a:r>
              <a:rPr lang="en-US" sz="3600" dirty="0"/>
              <a:t>Israel was practicing the bad ideas learned in Egypt. </a:t>
            </a:r>
          </a:p>
          <a:p>
            <a:pPr marL="514350" indent="-514350">
              <a:buFont typeface="+mj-lt"/>
              <a:buAutoNum type="arabicParenR"/>
            </a:pPr>
            <a:r>
              <a:rPr lang="en-US" sz="3600" dirty="0"/>
              <a:t>Israel thought God could be replicated and replaced.</a:t>
            </a:r>
          </a:p>
          <a:p>
            <a:pPr marL="514350" indent="-514350">
              <a:buFont typeface="+mj-lt"/>
              <a:buAutoNum type="arabicParenR"/>
            </a:pPr>
            <a:r>
              <a:rPr lang="en-US" sz="3600" dirty="0"/>
              <a:t>Israel thought the worship of a holy God could be merged with pagan practices.  </a:t>
            </a:r>
            <a:endParaRPr lang="en-US" dirty="0"/>
          </a:p>
        </p:txBody>
      </p:sp>
    </p:spTree>
    <p:extLst>
      <p:ext uri="{BB962C8B-B14F-4D97-AF65-F5344CB8AC3E}">
        <p14:creationId xmlns:p14="http://schemas.microsoft.com/office/powerpoint/2010/main" val="11742302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489</TotalTime>
  <Words>1127</Words>
  <Application>Microsoft Office PowerPoint</Application>
  <PresentationFormat>Widescreen</PresentationFormat>
  <Paragraphs>100</Paragraphs>
  <Slides>27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Calibri Light</vt:lpstr>
      <vt:lpstr>Century Gothic</vt:lpstr>
      <vt:lpstr>Wingdings</vt:lpstr>
      <vt:lpstr>Office Theme</vt:lpstr>
      <vt:lpstr>Ideas Matter</vt:lpstr>
      <vt:lpstr>John Stonestreet</vt:lpstr>
      <vt:lpstr>Hitler’s  Nazism</vt:lpstr>
      <vt:lpstr>PowerPoint Presentation</vt:lpstr>
      <vt:lpstr>PowerPoint Presentation</vt:lpstr>
      <vt:lpstr>PowerPoint Presentation</vt:lpstr>
      <vt:lpstr>The Flawed Ideas</vt:lpstr>
      <vt:lpstr>The Flawed Ideas</vt:lpstr>
      <vt:lpstr>The Flawed Ideas</vt:lpstr>
      <vt:lpstr>How did God Respond?</vt:lpstr>
      <vt:lpstr>What were the future consequences?</vt:lpstr>
      <vt:lpstr>What were the future consequences?</vt:lpstr>
      <vt:lpstr>What were the future consequences?</vt:lpstr>
      <vt:lpstr>What were the future consequences?</vt:lpstr>
      <vt:lpstr>PowerPoint Presentation</vt:lpstr>
      <vt:lpstr>What are the bad ideas being espoused today? </vt:lpstr>
      <vt:lpstr>What are the bad ideas being espoused today? </vt:lpstr>
      <vt:lpstr>Dr. Christopher Dummit</vt:lpstr>
      <vt:lpstr>Dr. Christopher Dummit</vt:lpstr>
      <vt:lpstr>Dr. Christopher Dummit</vt:lpstr>
      <vt:lpstr>If there is no man or woman as prescribed in scripture…</vt:lpstr>
      <vt:lpstr>What are the bad ideas being espoused today? </vt:lpstr>
      <vt:lpstr>PowerPoint Presentation</vt:lpstr>
      <vt:lpstr>What does this mean?</vt:lpstr>
      <vt:lpstr>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Pastor Marc Ramirez</dc:creator>
  <cp:lastModifiedBy>Marc Ramirez</cp:lastModifiedBy>
  <cp:revision>35</cp:revision>
  <cp:lastPrinted>2020-11-01T14:56:31Z</cp:lastPrinted>
  <dcterms:created xsi:type="dcterms:W3CDTF">2020-06-12T16:12:10Z</dcterms:created>
  <dcterms:modified xsi:type="dcterms:W3CDTF">2020-11-01T14:58:03Z</dcterms:modified>
</cp:coreProperties>
</file>