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30" r:id="rId2"/>
    <p:sldId id="257" r:id="rId3"/>
    <p:sldId id="458" r:id="rId4"/>
    <p:sldId id="432" r:id="rId5"/>
    <p:sldId id="433" r:id="rId6"/>
    <p:sldId id="434" r:id="rId7"/>
    <p:sldId id="435" r:id="rId8"/>
    <p:sldId id="436" r:id="rId9"/>
    <p:sldId id="442" r:id="rId10"/>
    <p:sldId id="437" r:id="rId11"/>
    <p:sldId id="459" r:id="rId12"/>
    <p:sldId id="441" r:id="rId13"/>
    <p:sldId id="443" r:id="rId14"/>
    <p:sldId id="446" r:id="rId15"/>
    <p:sldId id="450" r:id="rId16"/>
    <p:sldId id="460" r:id="rId17"/>
    <p:sldId id="444" r:id="rId18"/>
    <p:sldId id="462" r:id="rId19"/>
    <p:sldId id="447" r:id="rId20"/>
    <p:sldId id="449" r:id="rId21"/>
    <p:sldId id="451" r:id="rId22"/>
    <p:sldId id="454" r:id="rId23"/>
    <p:sldId id="453" r:id="rId24"/>
    <p:sldId id="461" r:id="rId25"/>
    <p:sldId id="455" r:id="rId26"/>
    <p:sldId id="463" r:id="rId27"/>
    <p:sldId id="456" r:id="rId28"/>
    <p:sldId id="457" r:id="rId29"/>
    <p:sldId id="46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12" autoAdjust="0"/>
    <p:restoredTop sz="94660"/>
  </p:normalViewPr>
  <p:slideViewPr>
    <p:cSldViewPr snapToGrid="0">
      <p:cViewPr varScale="1">
        <p:scale>
          <a:sx n="74" d="100"/>
          <a:sy n="74" d="100"/>
        </p:scale>
        <p:origin x="91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3576-F22B-4E20-8448-29AA31FB5D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5721FB-5AFB-4DC1-B4BD-91053FF20D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547420A-0EFF-4C9E-999F-EC65DF2BEAE8}"/>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5" name="Footer Placeholder 4">
            <a:extLst>
              <a:ext uri="{FF2B5EF4-FFF2-40B4-BE49-F238E27FC236}">
                <a16:creationId xmlns:a16="http://schemas.microsoft.com/office/drawing/2014/main" id="{B8AA054E-39EF-457F-945C-CC88A2049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F02725-C5C3-4498-9045-5F96287918DC}"/>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05034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C07FE-1D4B-4E98-8E2A-4E6A8A2E58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292757-913B-4934-8C9E-7AF389839A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46FD1-0A26-4A6A-9B70-E016BFE7DEBF}"/>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5" name="Footer Placeholder 4">
            <a:extLst>
              <a:ext uri="{FF2B5EF4-FFF2-40B4-BE49-F238E27FC236}">
                <a16:creationId xmlns:a16="http://schemas.microsoft.com/office/drawing/2014/main" id="{984324FE-6FF3-4A16-A0EE-94DDC6CAEE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109223-3ABA-4EFF-ABD3-44FC1E3E25D3}"/>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60885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BA503F-2EF3-4239-9731-4C6998CF7A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DADCDD-059E-41DD-AC89-804933A624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E5D07-C39E-480F-AB0A-9D1D5627E68A}"/>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5" name="Footer Placeholder 4">
            <a:extLst>
              <a:ext uri="{FF2B5EF4-FFF2-40B4-BE49-F238E27FC236}">
                <a16:creationId xmlns:a16="http://schemas.microsoft.com/office/drawing/2014/main" id="{E341EA02-0F6D-49E3-AABF-29F71B0883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B6E690-1A81-4E3D-91B8-43BBA4A8B14F}"/>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419942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17089-03EB-43A2-A5DB-DDEA1F2895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7177CB-71A5-49AA-A224-05914A850E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D0D1C5-9775-4848-AD58-5FE9EB0685F0}"/>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5" name="Footer Placeholder 4">
            <a:extLst>
              <a:ext uri="{FF2B5EF4-FFF2-40B4-BE49-F238E27FC236}">
                <a16:creationId xmlns:a16="http://schemas.microsoft.com/office/drawing/2014/main" id="{6093ECD3-6F59-432D-915B-834F13F86C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D7E55-D9C0-4C18-9BD8-7A203E634E93}"/>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3222889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6AFCD-0F53-4F70-A332-07192A1F96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3AB341-2C65-4A0E-951D-5F8ACDAB7E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CD6B79-B295-4D9D-B744-2DEA749E271A}"/>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5" name="Footer Placeholder 4">
            <a:extLst>
              <a:ext uri="{FF2B5EF4-FFF2-40B4-BE49-F238E27FC236}">
                <a16:creationId xmlns:a16="http://schemas.microsoft.com/office/drawing/2014/main" id="{711A5131-3E31-45C0-B6F9-7B13610D3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67290-E57D-4F94-B34A-A0ED72FEAFF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266243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7FE89-3883-4332-BCB8-B062236846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86270A-D63C-4BF7-A76B-DCDE0E6489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51715B-AD5A-42EC-82E4-9D8E58C7B4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728A8F-4380-4C30-BABE-22FFCBA6555E}"/>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6" name="Footer Placeholder 5">
            <a:extLst>
              <a:ext uri="{FF2B5EF4-FFF2-40B4-BE49-F238E27FC236}">
                <a16:creationId xmlns:a16="http://schemas.microsoft.com/office/drawing/2014/main" id="{865E5832-5D38-4A98-902D-F5BDFDA61F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0C12FD-C3AD-421F-98F6-640DBBF86725}"/>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42242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4BB3E-3831-426A-A5A9-2ED5981DFB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531239-1C63-47B4-B9C0-7817E275E0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C1B56C-EE55-43F7-BD81-5BC4C4A7B7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FB9477-A593-4289-90BF-B98BB32377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0C4A03-CB5D-4014-9692-3F68DE6188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5C8CB2-25EA-44D8-BE6C-DC21E7F462E2}"/>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8" name="Footer Placeholder 7">
            <a:extLst>
              <a:ext uri="{FF2B5EF4-FFF2-40B4-BE49-F238E27FC236}">
                <a16:creationId xmlns:a16="http://schemas.microsoft.com/office/drawing/2014/main" id="{6F760949-DB4D-4EE7-9FB0-6F6D7AEA9B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39445B-DD73-4EF0-A344-50932E4C4C2F}"/>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474162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65702-7749-4187-955C-82830FBB39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ED53BE-3721-48B6-8B0E-5280CD37F9F9}"/>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4" name="Footer Placeholder 3">
            <a:extLst>
              <a:ext uri="{FF2B5EF4-FFF2-40B4-BE49-F238E27FC236}">
                <a16:creationId xmlns:a16="http://schemas.microsoft.com/office/drawing/2014/main" id="{196BF10B-0806-4EAE-BB23-2153825556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6B21B5-4F37-4CE1-A95F-1B2D6BA3857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83621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26F4D7-A3E4-44A0-B114-70F8FBDA3A94}"/>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3" name="Footer Placeholder 2">
            <a:extLst>
              <a:ext uri="{FF2B5EF4-FFF2-40B4-BE49-F238E27FC236}">
                <a16:creationId xmlns:a16="http://schemas.microsoft.com/office/drawing/2014/main" id="{82D61C3E-085F-482B-863E-053473EA5B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45B7E0-7513-4EC0-8A96-281CAFCD9102}"/>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303470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31F2F-35C5-47ED-A5C0-100FF5F769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A9F6E1-A52A-41DE-B046-BA1FD3DCB4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E59776-B6E6-464B-B215-16EAE2F4CC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92CA20-040A-4FEF-A781-737020B8D589}"/>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6" name="Footer Placeholder 5">
            <a:extLst>
              <a:ext uri="{FF2B5EF4-FFF2-40B4-BE49-F238E27FC236}">
                <a16:creationId xmlns:a16="http://schemas.microsoft.com/office/drawing/2014/main" id="{DDEAD0F9-9A7F-47EE-8AE7-5896C3E9F0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C51094-36D2-407D-8A17-97C615553EA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706428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FCECE-AE3E-4C74-B7B9-E5DCBC8B1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CB4F98-5FFA-4257-B737-4874909882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5C188E-930A-47EA-930E-BFF448183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62D340-71EE-4877-8B7D-CDE4205ECA4F}"/>
              </a:ext>
            </a:extLst>
          </p:cNvPr>
          <p:cNvSpPr>
            <a:spLocks noGrp="1"/>
          </p:cNvSpPr>
          <p:nvPr>
            <p:ph type="dt" sz="half" idx="10"/>
          </p:nvPr>
        </p:nvSpPr>
        <p:spPr/>
        <p:txBody>
          <a:bodyPr/>
          <a:lstStyle/>
          <a:p>
            <a:fld id="{E2EFD999-DA64-423F-8022-84551C9A1189}" type="datetimeFigureOut">
              <a:rPr lang="en-US" smtClean="0"/>
              <a:t>10/11/2020</a:t>
            </a:fld>
            <a:endParaRPr lang="en-US"/>
          </a:p>
        </p:txBody>
      </p:sp>
      <p:sp>
        <p:nvSpPr>
          <p:cNvPr id="6" name="Footer Placeholder 5">
            <a:extLst>
              <a:ext uri="{FF2B5EF4-FFF2-40B4-BE49-F238E27FC236}">
                <a16:creationId xmlns:a16="http://schemas.microsoft.com/office/drawing/2014/main" id="{5475C305-8CB9-475E-B1E8-4772A25249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925DF8-953A-4A7E-BB16-C7FD72EE4EA7}"/>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259622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25BF2B-F239-4D1D-BD6F-696FF31F45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DB91ED-CB13-47EC-B0E0-69063DE82F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2AB66D-4F55-4ED7-913C-71F1FCB9C3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FD999-DA64-423F-8022-84551C9A1189}" type="datetimeFigureOut">
              <a:rPr lang="en-US" smtClean="0"/>
              <a:t>10/11/2020</a:t>
            </a:fld>
            <a:endParaRPr lang="en-US"/>
          </a:p>
        </p:txBody>
      </p:sp>
      <p:sp>
        <p:nvSpPr>
          <p:cNvPr id="5" name="Footer Placeholder 4">
            <a:extLst>
              <a:ext uri="{FF2B5EF4-FFF2-40B4-BE49-F238E27FC236}">
                <a16:creationId xmlns:a16="http://schemas.microsoft.com/office/drawing/2014/main" id="{6992EC6D-FD97-418A-B286-914AA9FA74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5B75EB-2E66-439B-9856-57D935CD75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855DA-CBC1-43E3-8442-AE401F3BE510}" type="slidenum">
              <a:rPr lang="en-US" smtClean="0"/>
              <a:t>‹#›</a:t>
            </a:fld>
            <a:endParaRPr lang="en-US"/>
          </a:p>
        </p:txBody>
      </p:sp>
    </p:spTree>
    <p:extLst>
      <p:ext uri="{BB962C8B-B14F-4D97-AF65-F5344CB8AC3E}">
        <p14:creationId xmlns:p14="http://schemas.microsoft.com/office/powerpoint/2010/main" val="3660153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From The Pit To The Palace – Pastor Ryan Brittingham">
            <a:extLst>
              <a:ext uri="{FF2B5EF4-FFF2-40B4-BE49-F238E27FC236}">
                <a16:creationId xmlns:a16="http://schemas.microsoft.com/office/drawing/2014/main" id="{FF880CFE-249C-49C6-8D53-E11345C85049}"/>
              </a:ext>
            </a:extLst>
          </p:cNvPr>
          <p:cNvPicPr>
            <a:picLocks noChangeAspect="1" noChangeArrowheads="1"/>
          </p:cNvPicPr>
          <p:nvPr/>
        </p:nvPicPr>
        <p:blipFill rotWithShape="1">
          <a:blip r:embed="rId2">
            <a:duotone>
              <a:prstClr val="black"/>
              <a:schemeClr val="tx2">
                <a:tint val="45000"/>
                <a:satMod val="400000"/>
              </a:schemeClr>
            </a:duotone>
            <a:extLst>
              <a:ext uri="{28A0092B-C50C-407E-A947-70E740481C1C}">
                <a14:useLocalDpi xmlns:a14="http://schemas.microsoft.com/office/drawing/2010/main" val="0"/>
              </a:ext>
            </a:extLst>
          </a:blip>
          <a:srcRect l="3607" r="3345"/>
          <a:stretch/>
        </p:blipFill>
        <p:spPr bwMode="auto">
          <a:xfrm>
            <a:off x="0" y="18002"/>
            <a:ext cx="12192000" cy="68399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2A8371AD-4914-41B0-B138-88B1421EC9A0}"/>
              </a:ext>
            </a:extLst>
          </p:cNvPr>
          <p:cNvSpPr/>
          <p:nvPr/>
        </p:nvSpPr>
        <p:spPr>
          <a:xfrm>
            <a:off x="0" y="0"/>
            <a:ext cx="12192000" cy="6839998"/>
          </a:xfrm>
          <a:prstGeom prst="rect">
            <a:avLst/>
          </a:prstGeom>
          <a:solidFill>
            <a:srgbClr val="002060">
              <a:alpha val="6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a:extLst>
              <a:ext uri="{FF2B5EF4-FFF2-40B4-BE49-F238E27FC236}">
                <a16:creationId xmlns:a16="http://schemas.microsoft.com/office/drawing/2014/main" id="{761D92C8-6AF2-4C71-8CC4-CB6A08E8CAAA}"/>
              </a:ext>
            </a:extLst>
          </p:cNvPr>
          <p:cNvSpPr>
            <a:spLocks noGrp="1"/>
          </p:cNvSpPr>
          <p:nvPr>
            <p:ph type="title"/>
          </p:nvPr>
        </p:nvSpPr>
        <p:spPr>
          <a:xfrm>
            <a:off x="380999" y="5372100"/>
            <a:ext cx="8253845" cy="1143000"/>
          </a:xfrm>
        </p:spPr>
        <p:txBody>
          <a:bodyPr>
            <a:noAutofit/>
          </a:bodyPr>
          <a:lstStyle/>
          <a:p>
            <a:pPr algn="l"/>
            <a:r>
              <a:rPr lang="en-US" sz="4050" dirty="0">
                <a:solidFill>
                  <a:schemeClr val="bg1"/>
                </a:solidFill>
                <a:latin typeface="Century Gothic" panose="020B0502020202020204" pitchFamily="34" charset="0"/>
              </a:rPr>
              <a:t>Providence in the Pit</a:t>
            </a:r>
            <a:br>
              <a:rPr lang="en-US" sz="4050" dirty="0">
                <a:solidFill>
                  <a:schemeClr val="bg1"/>
                </a:solidFill>
                <a:latin typeface="Century Gothic" panose="020B0502020202020204" pitchFamily="34" charset="0"/>
              </a:rPr>
            </a:br>
            <a:r>
              <a:rPr lang="en-US" sz="3000" i="1" dirty="0">
                <a:solidFill>
                  <a:schemeClr val="bg1"/>
                </a:solidFill>
                <a:latin typeface="Century Gothic" panose="020B0502020202020204" pitchFamily="34" charset="0"/>
              </a:rPr>
              <a:t>Genesis 37-50; Romans 8:28</a:t>
            </a:r>
            <a:endParaRPr lang="en-US" sz="4050" i="1" dirty="0">
              <a:solidFill>
                <a:schemeClr val="bg1"/>
              </a:solidFill>
              <a:latin typeface="Century Gothic" panose="020B0502020202020204" pitchFamily="34" charset="0"/>
            </a:endParaRPr>
          </a:p>
        </p:txBody>
      </p:sp>
      <p:pic>
        <p:nvPicPr>
          <p:cNvPr id="5" name="Picture 4">
            <a:extLst>
              <a:ext uri="{FF2B5EF4-FFF2-40B4-BE49-F238E27FC236}">
                <a16:creationId xmlns:a16="http://schemas.microsoft.com/office/drawing/2014/main" id="{D2B00F2C-ACD6-4E70-A007-30AD9712B7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900" y="1485900"/>
            <a:ext cx="9982200" cy="3407258"/>
          </a:xfrm>
          <a:prstGeom prst="rect">
            <a:avLst/>
          </a:prstGeom>
        </p:spPr>
      </p:pic>
      <p:cxnSp>
        <p:nvCxnSpPr>
          <p:cNvPr id="7" name="Straight Connector 6">
            <a:extLst>
              <a:ext uri="{FF2B5EF4-FFF2-40B4-BE49-F238E27FC236}">
                <a16:creationId xmlns:a16="http://schemas.microsoft.com/office/drawing/2014/main" id="{FF7A0CBC-5C85-4CFB-8CF8-3EDF44DFF7F7}"/>
              </a:ext>
            </a:extLst>
          </p:cNvPr>
          <p:cNvCxnSpPr/>
          <p:nvPr/>
        </p:nvCxnSpPr>
        <p:spPr>
          <a:xfrm>
            <a:off x="381000" y="5314950"/>
            <a:ext cx="61722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7014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PRESENCE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r>
              <a:rPr lang="en-US" sz="3600" dirty="0"/>
              <a:t>Psalm 139:7-18</a:t>
            </a:r>
          </a:p>
          <a:p>
            <a:r>
              <a:rPr lang="en-US" sz="3600" dirty="0"/>
              <a:t>John 6:37</a:t>
            </a:r>
          </a:p>
          <a:p>
            <a:r>
              <a:rPr lang="en-US" sz="3600" dirty="0"/>
              <a:t>John 10:27-29</a:t>
            </a:r>
          </a:p>
          <a:p>
            <a:r>
              <a:rPr lang="en-US" sz="3600" dirty="0"/>
              <a:t>1 Peter 3:18</a:t>
            </a:r>
          </a:p>
          <a:p>
            <a:r>
              <a:rPr lang="en-US" sz="3600" dirty="0"/>
              <a:t>Romans 8:38-39</a:t>
            </a:r>
          </a:p>
        </p:txBody>
      </p:sp>
    </p:spTree>
    <p:extLst>
      <p:ext uri="{BB962C8B-B14F-4D97-AF65-F5344CB8AC3E}">
        <p14:creationId xmlns:p14="http://schemas.microsoft.com/office/powerpoint/2010/main" val="2283058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PRESENCE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ctr">
              <a:buNone/>
            </a:pPr>
            <a:r>
              <a:rPr lang="en-US" sz="3600" dirty="0"/>
              <a:t>God has not abandoned you. </a:t>
            </a:r>
          </a:p>
          <a:p>
            <a:pPr marL="0" indent="0" algn="ctr">
              <a:buNone/>
            </a:pPr>
            <a:endParaRPr lang="en-US" sz="3600" dirty="0"/>
          </a:p>
          <a:p>
            <a:pPr marL="0" indent="0" algn="ctr">
              <a:buNone/>
            </a:pPr>
            <a:r>
              <a:rPr lang="en-US" sz="3600" dirty="0"/>
              <a:t>He is present in your life. </a:t>
            </a:r>
          </a:p>
          <a:p>
            <a:pPr marL="0" indent="0" algn="ctr">
              <a:buNone/>
            </a:pPr>
            <a:endParaRPr lang="en-US" sz="3600" dirty="0"/>
          </a:p>
          <a:p>
            <a:pPr marL="0" indent="0" algn="ctr">
              <a:buNone/>
            </a:pPr>
            <a:r>
              <a:rPr lang="en-US" sz="3600" dirty="0"/>
              <a:t>He will not leave you. </a:t>
            </a:r>
          </a:p>
        </p:txBody>
      </p:sp>
    </p:spTree>
    <p:extLst>
      <p:ext uri="{BB962C8B-B14F-4D97-AF65-F5344CB8AC3E}">
        <p14:creationId xmlns:p14="http://schemas.microsoft.com/office/powerpoint/2010/main" val="76657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39:21-23</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fontScale="92500"/>
          </a:bodyPr>
          <a:lstStyle/>
          <a:p>
            <a:pPr marL="0" indent="0" algn="just">
              <a:buNone/>
            </a:pPr>
            <a:r>
              <a:rPr lang="en-US" sz="3600" b="1" i="1" dirty="0">
                <a:solidFill>
                  <a:srgbClr val="FF0000"/>
                </a:solidFill>
              </a:rPr>
              <a:t>But the LORD was with Joseph and showed him steadfast love </a:t>
            </a:r>
            <a:r>
              <a:rPr lang="en-US" sz="3600" i="1" dirty="0"/>
              <a:t>and gave him favor in the sight of the keeper of the prison. And the keeper of the prison put Joseph in charge of all the prisoners who were in the prison. Whatever was done there, he was the one who did it. The keeper of the prison paid no attention to anything that was in Joseph's charge, because </a:t>
            </a:r>
            <a:r>
              <a:rPr lang="en-US" sz="3600" b="1" i="1" dirty="0">
                <a:solidFill>
                  <a:srgbClr val="FF0000"/>
                </a:solidFill>
              </a:rPr>
              <a:t>the LORD was with him</a:t>
            </a:r>
            <a:r>
              <a:rPr lang="en-US" sz="3600" i="1" dirty="0"/>
              <a:t>. And </a:t>
            </a:r>
            <a:r>
              <a:rPr lang="en-US" sz="3600" b="1" i="1" dirty="0">
                <a:solidFill>
                  <a:srgbClr val="FF0000"/>
                </a:solidFill>
              </a:rPr>
              <a:t>whatever he did, the LORD made it succeed. </a:t>
            </a:r>
          </a:p>
        </p:txBody>
      </p:sp>
    </p:spTree>
    <p:extLst>
      <p:ext uri="{BB962C8B-B14F-4D97-AF65-F5344CB8AC3E}">
        <p14:creationId xmlns:p14="http://schemas.microsoft.com/office/powerpoint/2010/main" val="359913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40:1-8</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fontScale="77500" lnSpcReduction="20000"/>
          </a:bodyPr>
          <a:lstStyle/>
          <a:p>
            <a:pPr marL="0" indent="0" algn="just">
              <a:buNone/>
            </a:pPr>
            <a:r>
              <a:rPr lang="en-US" sz="3600" i="1" dirty="0"/>
              <a:t>Some time after this, the cupbearer of the king of Egypt and his baker committed an offense against their lord the king of Egypt…and he put them in custody in the house of the captain of the guard, in the prison where Joseph was confined… one night they both dreamed—and each dream with its own interpretation. When Joseph came to them in the morning, he saw that they were troubled. So he asked Pharaoh's officers who were with him in custody in his master's house, “Why are your faces downcast today?” They said to him, “We have had dreams, and there is no one to interpret them.” And Joseph said to them, “Do not interpretations belong to God? Please tell them to me.”</a:t>
            </a:r>
          </a:p>
        </p:txBody>
      </p:sp>
    </p:spTree>
    <p:extLst>
      <p:ext uri="{BB962C8B-B14F-4D97-AF65-F5344CB8AC3E}">
        <p14:creationId xmlns:p14="http://schemas.microsoft.com/office/powerpoint/2010/main" val="2541330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40:14, 23</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just">
              <a:buNone/>
            </a:pPr>
            <a:r>
              <a:rPr lang="en-US" sz="3600" i="1" dirty="0"/>
              <a:t>Only remember me, when it is well with you, and please do me the kindness to mention me to Pharaoh, and so get me out of this house…Yet the chief cupbearer did not remember Joseph, but forgot him. </a:t>
            </a:r>
          </a:p>
        </p:txBody>
      </p:sp>
    </p:spTree>
    <p:extLst>
      <p:ext uri="{BB962C8B-B14F-4D97-AF65-F5344CB8AC3E}">
        <p14:creationId xmlns:p14="http://schemas.microsoft.com/office/powerpoint/2010/main" val="4229445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41:14-16</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fontScale="92500"/>
          </a:bodyPr>
          <a:lstStyle/>
          <a:p>
            <a:pPr marL="0" indent="0" algn="just">
              <a:buNone/>
            </a:pPr>
            <a:r>
              <a:rPr lang="en-US" sz="3600" i="1" dirty="0"/>
              <a:t>Then Pharaoh sent and called Joseph, and they quickly brought him out of the pit. And when he had shaved himself and changed his clothes, he came in before Pharaoh. And Pharaoh said to Joseph, “I have had a dream, and there is no one who can interpret it. I have heard it said of you that when you hear a dream you can interpret it.” Joseph answered Pharaoh, “It is not in me; God will give Pharaoh a favorable answer.”</a:t>
            </a:r>
          </a:p>
        </p:txBody>
      </p:sp>
    </p:spTree>
    <p:extLst>
      <p:ext uri="{BB962C8B-B14F-4D97-AF65-F5344CB8AC3E}">
        <p14:creationId xmlns:p14="http://schemas.microsoft.com/office/powerpoint/2010/main" val="3454356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PREPARATION</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ctr">
              <a:buNone/>
            </a:pPr>
            <a:r>
              <a:rPr lang="en-US" sz="3600" dirty="0"/>
              <a:t>God’s providence is proven in </a:t>
            </a:r>
            <a:br>
              <a:rPr lang="en-US" sz="3600" dirty="0"/>
            </a:br>
            <a:r>
              <a:rPr lang="en-US" sz="3600" dirty="0"/>
              <a:t>the ways in which he prepares us.</a:t>
            </a:r>
          </a:p>
        </p:txBody>
      </p:sp>
    </p:spTree>
    <p:extLst>
      <p:ext uri="{BB962C8B-B14F-4D97-AF65-F5344CB8AC3E}">
        <p14:creationId xmlns:p14="http://schemas.microsoft.com/office/powerpoint/2010/main" val="1816175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PREPARATION</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r>
              <a:rPr lang="en-US" sz="3600" dirty="0"/>
              <a:t>Psalm 105:17</a:t>
            </a:r>
          </a:p>
          <a:p>
            <a:pPr marL="0" indent="0">
              <a:buNone/>
            </a:pPr>
            <a:r>
              <a:rPr lang="en-US" sz="3600" i="1" dirty="0"/>
              <a:t>He had sent a man ahead of them, Joseph, who was sold as a slave</a:t>
            </a:r>
            <a:br>
              <a:rPr lang="en-US" sz="3600" i="1" dirty="0"/>
            </a:br>
            <a:endParaRPr lang="en-US" sz="3600" i="1" dirty="0"/>
          </a:p>
        </p:txBody>
      </p:sp>
    </p:spTree>
    <p:extLst>
      <p:ext uri="{BB962C8B-B14F-4D97-AF65-F5344CB8AC3E}">
        <p14:creationId xmlns:p14="http://schemas.microsoft.com/office/powerpoint/2010/main" val="2880240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PREPARATION</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fontScale="92500"/>
          </a:bodyPr>
          <a:lstStyle/>
          <a:p>
            <a:r>
              <a:rPr lang="en-US" sz="3600" dirty="0"/>
              <a:t>2 Corinthians 4:16-18</a:t>
            </a:r>
          </a:p>
          <a:p>
            <a:pPr marL="0" indent="0" algn="just">
              <a:buNone/>
            </a:pPr>
            <a:r>
              <a:rPr lang="en-US" sz="3600" i="1" dirty="0"/>
              <a:t>So we do not lose heart. Though our outer self is wasting away, our inner self is being renewed day by day. For this light momentary affliction is preparing for us an eternal weight of glory beyond all comparison, as we look not to the things that are seen but to the things that are unseen. For the things that are seen are transient, but the things that are unseen are eternal. </a:t>
            </a:r>
          </a:p>
          <a:p>
            <a:endParaRPr lang="en-US" sz="3600" dirty="0"/>
          </a:p>
        </p:txBody>
      </p:sp>
    </p:spTree>
    <p:extLst>
      <p:ext uri="{BB962C8B-B14F-4D97-AF65-F5344CB8AC3E}">
        <p14:creationId xmlns:p14="http://schemas.microsoft.com/office/powerpoint/2010/main" val="2038939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PREPARATION</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ctr">
              <a:buNone/>
            </a:pPr>
            <a:r>
              <a:rPr lang="en-US" sz="3600" dirty="0"/>
              <a:t>God is using the trials of this life to prepare us for something even greater.</a:t>
            </a:r>
          </a:p>
        </p:txBody>
      </p:sp>
    </p:spTree>
    <p:extLst>
      <p:ext uri="{BB962C8B-B14F-4D97-AF65-F5344CB8AC3E}">
        <p14:creationId xmlns:p14="http://schemas.microsoft.com/office/powerpoint/2010/main" val="1498661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Psalm 105:16-22</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836016"/>
            <a:ext cx="10515600" cy="4351338"/>
          </a:xfrm>
        </p:spPr>
        <p:txBody>
          <a:bodyPr>
            <a:normAutofit fontScale="92500" lnSpcReduction="10000"/>
          </a:bodyPr>
          <a:lstStyle/>
          <a:p>
            <a:pPr marL="0" indent="0" algn="just">
              <a:buNone/>
            </a:pPr>
            <a:r>
              <a:rPr lang="en-US" sz="3600" i="1" dirty="0">
                <a:effectLst/>
                <a:latin typeface="+mj-lt"/>
                <a:ea typeface="Calibri" panose="020F0502020204030204" pitchFamily="34" charset="0"/>
                <a:cs typeface="Times New Roman" panose="02020603050405020304" pitchFamily="18" charset="0"/>
              </a:rPr>
              <a:t>When [God] summoned a famine on the land and broke all supply of bread, he had sent a man ahead of them, Joseph, who was sold as a slave. His feet were hurt with fetters; his neck was put in a collar of iron; until what he had said came to pass, the word of the LORD tested him. The king sent and released him; the ruler of the peoples set him free; he made him lord of his house and ruler of all his possessions, to bind his princes at his pleasure and to teach his elders wisdom.</a:t>
            </a:r>
            <a:endParaRPr lang="en-US" sz="4800" dirty="0">
              <a:latin typeface="+mj-lt"/>
            </a:endParaRPr>
          </a:p>
        </p:txBody>
      </p:sp>
    </p:spTree>
    <p:extLst>
      <p:ext uri="{BB962C8B-B14F-4D97-AF65-F5344CB8AC3E}">
        <p14:creationId xmlns:p14="http://schemas.microsoft.com/office/powerpoint/2010/main" val="840163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45:7</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just">
              <a:buNone/>
            </a:pPr>
            <a:r>
              <a:rPr lang="en-US" sz="3600" i="1" dirty="0"/>
              <a:t>“God sent me before you to preserve for you a remnant on earth, and to keep alive for you many survivors.”</a:t>
            </a:r>
          </a:p>
        </p:txBody>
      </p:sp>
    </p:spTree>
    <p:extLst>
      <p:ext uri="{BB962C8B-B14F-4D97-AF65-F5344CB8AC3E}">
        <p14:creationId xmlns:p14="http://schemas.microsoft.com/office/powerpoint/2010/main" val="4228244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50:20</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just">
              <a:buNone/>
            </a:pPr>
            <a:r>
              <a:rPr lang="en-US" sz="3600" i="1" dirty="0"/>
              <a:t>“As for you, you meant evil against me, but God meant it for good, to bring it about that many people should be kept alive, as they are today.” </a:t>
            </a:r>
          </a:p>
        </p:txBody>
      </p:sp>
    </p:spTree>
    <p:extLst>
      <p:ext uri="{BB962C8B-B14F-4D97-AF65-F5344CB8AC3E}">
        <p14:creationId xmlns:p14="http://schemas.microsoft.com/office/powerpoint/2010/main" val="3971155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PURPOSE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ctr">
              <a:buNone/>
            </a:pPr>
            <a:r>
              <a:rPr lang="en-US" sz="3600" dirty="0"/>
              <a:t>Knowing that God has a purpose </a:t>
            </a:r>
            <a:br>
              <a:rPr lang="en-US" sz="3600" dirty="0"/>
            </a:br>
            <a:r>
              <a:rPr lang="en-US" sz="3600" dirty="0"/>
              <a:t>will give us a greater trust in his providence.</a:t>
            </a:r>
          </a:p>
          <a:p>
            <a:pPr marL="0" indent="0" algn="ctr">
              <a:buNone/>
            </a:pPr>
            <a:endParaRPr lang="en-US" sz="3600" dirty="0"/>
          </a:p>
        </p:txBody>
      </p:sp>
    </p:spTree>
    <p:extLst>
      <p:ext uri="{BB962C8B-B14F-4D97-AF65-F5344CB8AC3E}">
        <p14:creationId xmlns:p14="http://schemas.microsoft.com/office/powerpoint/2010/main" val="3429239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PURPOSE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r>
              <a:rPr lang="en-US" sz="3600" dirty="0"/>
              <a:t>Romans 8:28</a:t>
            </a:r>
          </a:p>
          <a:p>
            <a:pPr marL="0" indent="0">
              <a:buNone/>
            </a:pPr>
            <a:r>
              <a:rPr lang="en-US" sz="3600" i="1" dirty="0"/>
              <a:t>And we know that for those who love God all things work together for good, for those who are called according to his purpose. </a:t>
            </a:r>
          </a:p>
        </p:txBody>
      </p:sp>
    </p:spTree>
    <p:extLst>
      <p:ext uri="{BB962C8B-B14F-4D97-AF65-F5344CB8AC3E}">
        <p14:creationId xmlns:p14="http://schemas.microsoft.com/office/powerpoint/2010/main" val="38978853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PURPOSE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ctr">
              <a:buNone/>
            </a:pPr>
            <a:r>
              <a:rPr lang="en-US" sz="3600" dirty="0"/>
              <a:t>God’s story does not have a tragic ending.</a:t>
            </a:r>
          </a:p>
          <a:p>
            <a:pPr marL="0" indent="0" algn="ctr">
              <a:buNone/>
            </a:pPr>
            <a:endParaRPr lang="en-US" sz="3600" dirty="0"/>
          </a:p>
        </p:txBody>
      </p:sp>
    </p:spTree>
    <p:extLst>
      <p:ext uri="{BB962C8B-B14F-4D97-AF65-F5344CB8AC3E}">
        <p14:creationId xmlns:p14="http://schemas.microsoft.com/office/powerpoint/2010/main" val="31499602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PROVIDENCE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marR="0" indent="0" algn="just">
              <a:lnSpc>
                <a:spcPct val="107000"/>
              </a:lnSpc>
              <a:spcBef>
                <a:spcPts val="0"/>
              </a:spcBef>
              <a:spcAft>
                <a:spcPts val="800"/>
              </a:spcAft>
              <a:buNone/>
            </a:pPr>
            <a:r>
              <a:rPr lang="en-US" sz="2400" i="1" dirty="0">
                <a:effectLst/>
                <a:latin typeface="+mj-lt"/>
                <a:ea typeface="Calibri" panose="020F0502020204030204" pitchFamily="34" charset="0"/>
                <a:cs typeface="Times New Roman" panose="02020603050405020304" pitchFamily="18" charset="0"/>
              </a:rPr>
              <a:t>(</a:t>
            </a:r>
            <a:r>
              <a:rPr lang="en-US" sz="2400" i="1" dirty="0" err="1">
                <a:effectLst/>
                <a:latin typeface="+mj-lt"/>
                <a:ea typeface="Calibri" panose="020F0502020204030204" pitchFamily="34" charset="0"/>
                <a:cs typeface="Times New Roman" panose="02020603050405020304" pitchFamily="18" charset="0"/>
              </a:rPr>
              <a:t>Heildelberg</a:t>
            </a:r>
            <a:r>
              <a:rPr lang="en-US" sz="2400" i="1" dirty="0">
                <a:effectLst/>
                <a:latin typeface="+mj-lt"/>
                <a:ea typeface="Calibri" panose="020F0502020204030204" pitchFamily="34" charset="0"/>
                <a:cs typeface="Times New Roman" panose="02020603050405020304" pitchFamily="18" charset="0"/>
              </a:rPr>
              <a:t> Catechism Question 27): </a:t>
            </a:r>
          </a:p>
          <a:p>
            <a:pPr marL="0" marR="0" indent="0" algn="just">
              <a:lnSpc>
                <a:spcPct val="107000"/>
              </a:lnSpc>
              <a:spcBef>
                <a:spcPts val="0"/>
              </a:spcBef>
              <a:spcAft>
                <a:spcPts val="800"/>
              </a:spcAft>
              <a:buNone/>
            </a:pPr>
            <a:r>
              <a:rPr lang="en-US" sz="2400" b="1" i="1" dirty="0">
                <a:effectLst/>
                <a:latin typeface="+mj-lt"/>
                <a:ea typeface="Calibri" panose="020F0502020204030204" pitchFamily="34" charset="0"/>
                <a:cs typeface="Times New Roman" panose="02020603050405020304" pitchFamily="18" charset="0"/>
              </a:rPr>
              <a:t>What do you understand by the providence of God? </a:t>
            </a:r>
          </a:p>
          <a:p>
            <a:pPr marL="0" marR="0" indent="0" algn="just">
              <a:lnSpc>
                <a:spcPct val="107000"/>
              </a:lnSpc>
              <a:spcBef>
                <a:spcPts val="0"/>
              </a:spcBef>
              <a:spcAft>
                <a:spcPts val="800"/>
              </a:spcAft>
              <a:buNone/>
            </a:pPr>
            <a:endParaRPr lang="en-US" sz="2400" i="1" dirty="0">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400" i="1" dirty="0">
                <a:effectLst/>
                <a:latin typeface="+mj-lt"/>
                <a:ea typeface="Calibri" panose="020F0502020204030204" pitchFamily="34" charset="0"/>
                <a:cs typeface="Times New Roman" panose="02020603050405020304" pitchFamily="18" charset="0"/>
              </a:rPr>
              <a:t>(Answer): The almighty and everywhere present power of God, whereby, as it were, by his hand, he still upholds heaven and earth, with all creatures, and so governs them that herbs and grass, rain and drought, fruitful and barren years, meat and drink, health and sickness, riches and poverty, yea, all things come not by chance, but by his fatherly hand.</a:t>
            </a:r>
          </a:p>
        </p:txBody>
      </p:sp>
    </p:spTree>
    <p:extLst>
      <p:ext uri="{BB962C8B-B14F-4D97-AF65-F5344CB8AC3E}">
        <p14:creationId xmlns:p14="http://schemas.microsoft.com/office/powerpoint/2010/main" val="3435353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PROVIDENCE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marR="0" indent="0" algn="just">
              <a:lnSpc>
                <a:spcPct val="107000"/>
              </a:lnSpc>
              <a:spcBef>
                <a:spcPts val="0"/>
              </a:spcBef>
              <a:spcAft>
                <a:spcPts val="800"/>
              </a:spcAft>
              <a:buNone/>
            </a:pPr>
            <a:r>
              <a:rPr lang="en-US" sz="2400" i="1" dirty="0">
                <a:effectLst/>
                <a:latin typeface="+mj-lt"/>
                <a:ea typeface="Calibri" panose="020F0502020204030204" pitchFamily="34" charset="0"/>
                <a:cs typeface="Times New Roman" panose="02020603050405020304" pitchFamily="18" charset="0"/>
              </a:rPr>
              <a:t>(</a:t>
            </a:r>
            <a:r>
              <a:rPr lang="en-US" sz="2400" i="1" dirty="0" err="1">
                <a:effectLst/>
                <a:latin typeface="+mj-lt"/>
                <a:ea typeface="Calibri" panose="020F0502020204030204" pitchFamily="34" charset="0"/>
                <a:cs typeface="Times New Roman" panose="02020603050405020304" pitchFamily="18" charset="0"/>
              </a:rPr>
              <a:t>Heildelberg</a:t>
            </a:r>
            <a:r>
              <a:rPr lang="en-US" sz="2400" i="1" dirty="0">
                <a:effectLst/>
                <a:latin typeface="+mj-lt"/>
                <a:ea typeface="Calibri" panose="020F0502020204030204" pitchFamily="34" charset="0"/>
                <a:cs typeface="Times New Roman" panose="02020603050405020304" pitchFamily="18" charset="0"/>
              </a:rPr>
              <a:t> Catechism Question 28): </a:t>
            </a:r>
          </a:p>
          <a:p>
            <a:pPr marL="0" marR="0" indent="0" algn="just">
              <a:lnSpc>
                <a:spcPct val="107000"/>
              </a:lnSpc>
              <a:spcBef>
                <a:spcPts val="0"/>
              </a:spcBef>
              <a:spcAft>
                <a:spcPts val="800"/>
              </a:spcAft>
              <a:buNone/>
            </a:pPr>
            <a:r>
              <a:rPr lang="en-US" sz="2400" b="1" i="1" dirty="0">
                <a:effectLst/>
                <a:latin typeface="+mj-lt"/>
                <a:ea typeface="Calibri" panose="020F0502020204030204" pitchFamily="34" charset="0"/>
                <a:cs typeface="Times New Roman" panose="02020603050405020304" pitchFamily="18" charset="0"/>
              </a:rPr>
              <a:t>How does the knowledge of God’s creation and providence help us?</a:t>
            </a:r>
          </a:p>
          <a:p>
            <a:pPr marL="0" marR="0" indent="0" algn="just">
              <a:lnSpc>
                <a:spcPct val="107000"/>
              </a:lnSpc>
              <a:spcBef>
                <a:spcPts val="0"/>
              </a:spcBef>
              <a:spcAft>
                <a:spcPts val="800"/>
              </a:spcAft>
              <a:buNone/>
            </a:pPr>
            <a:endParaRPr lang="en-US" sz="2400" i="1" dirty="0">
              <a:latin typeface="+mj-l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en-US" sz="2400" i="1" dirty="0">
                <a:effectLst/>
                <a:latin typeface="+mj-lt"/>
                <a:ea typeface="Calibri" panose="020F0502020204030204" pitchFamily="34" charset="0"/>
                <a:cs typeface="Times New Roman" panose="02020603050405020304" pitchFamily="18" charset="0"/>
              </a:rPr>
              <a:t>(Answer): That we may be patient in adversity, thankful in prosperity, and for what is future have good confidence in our faithful God and Father that no creature shall separate us from his love, since all creatures are so in his hand that without his will they can not so much as move.</a:t>
            </a:r>
            <a:endParaRPr lang="en-US" sz="2400" dirty="0">
              <a:effectLst/>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51968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PROVIDENCE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fontScale="77500" lnSpcReduction="20000"/>
          </a:bodyPr>
          <a:lstStyle/>
          <a:p>
            <a:pPr>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Times New Roman" panose="02020603050405020304" pitchFamily="18" charset="0"/>
              </a:rPr>
              <a:t>Acts 4:24-28</a:t>
            </a:r>
          </a:p>
          <a:p>
            <a:pPr marL="0" indent="0" algn="just">
              <a:lnSpc>
                <a:spcPct val="107000"/>
              </a:lnSpc>
              <a:spcBef>
                <a:spcPts val="0"/>
              </a:spcBef>
              <a:spcAft>
                <a:spcPts val="800"/>
              </a:spcAft>
              <a:buNone/>
            </a:pPr>
            <a:r>
              <a:rPr lang="en-US" sz="3600" i="1" dirty="0">
                <a:effectLst/>
                <a:latin typeface="Calibri" panose="020F0502020204030204" pitchFamily="34" charset="0"/>
                <a:ea typeface="Calibri" panose="020F0502020204030204" pitchFamily="34" charset="0"/>
                <a:cs typeface="Times New Roman" panose="02020603050405020304" pitchFamily="18" charset="0"/>
              </a:rPr>
              <a:t>And when they heard it, they lifted their voices together to God and said, “Sovereign Lord, who made the heaven and the earth and the sea and everything in them, who through the mouth of our father David, your servant, said by the Holy Spirit, “‘Why did the Gentiles rage, and the peoples plot in vain? The kings of the earth set themselves, and the rulers were gathered together, against the Lord and against his Anointed’— for truly in this city there were gathered together against your holy servant Jesus, whom you anointed, both Herod and Pontius Pilate, along with the Gentiles and the peoples of Israel, to do whatever your hand and your plan had predestined to take place.</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1973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PROVIDENCE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ctr">
              <a:lnSpc>
                <a:spcPct val="107000"/>
              </a:lnSpc>
              <a:spcBef>
                <a:spcPts val="0"/>
              </a:spcBef>
              <a:spcAft>
                <a:spcPts val="800"/>
              </a:spcAft>
              <a:buNone/>
            </a:pPr>
            <a:r>
              <a:rPr lang="en-US" sz="3600" dirty="0">
                <a:effectLst/>
                <a:latin typeface="+mj-lt"/>
                <a:ea typeface="Calibri" panose="020F0502020204030204" pitchFamily="34" charset="0"/>
                <a:cs typeface="Times New Roman" panose="02020603050405020304" pitchFamily="18" charset="0"/>
              </a:rPr>
              <a:t>God plans, purposes, and works </a:t>
            </a:r>
            <a:br>
              <a:rPr lang="en-US" sz="3600" dirty="0">
                <a:effectLst/>
                <a:latin typeface="+mj-lt"/>
                <a:ea typeface="Calibri" panose="020F0502020204030204" pitchFamily="34" charset="0"/>
                <a:cs typeface="Times New Roman" panose="02020603050405020304" pitchFamily="18" charset="0"/>
              </a:rPr>
            </a:br>
            <a:r>
              <a:rPr lang="en-US" sz="3600" dirty="0">
                <a:effectLst/>
                <a:latin typeface="+mj-lt"/>
                <a:ea typeface="Calibri" panose="020F0502020204030204" pitchFamily="34" charset="0"/>
                <a:cs typeface="Times New Roman" panose="02020603050405020304" pitchFamily="18" charset="0"/>
              </a:rPr>
              <a:t>all things together for our good, for his glory.</a:t>
            </a:r>
          </a:p>
          <a:p>
            <a:pPr marL="0" marR="0" indent="0" algn="just">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1120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9525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B0737-7F46-4E26-A109-E7D21283B2AD}"/>
              </a:ext>
            </a:extLst>
          </p:cNvPr>
          <p:cNvSpPr>
            <a:spLocks noGrp="1"/>
          </p:cNvSpPr>
          <p:nvPr>
            <p:ph type="title"/>
          </p:nvPr>
        </p:nvSpPr>
        <p:spPr/>
        <p:txBody>
          <a:bodyPr/>
          <a:lstStyle/>
          <a:p>
            <a:r>
              <a:rPr lang="en-US" dirty="0"/>
              <a:t>PROVIDENCE DEFINED</a:t>
            </a:r>
          </a:p>
        </p:txBody>
      </p:sp>
      <p:sp>
        <p:nvSpPr>
          <p:cNvPr id="3" name="Content Placeholder 2">
            <a:extLst>
              <a:ext uri="{FF2B5EF4-FFF2-40B4-BE49-F238E27FC236}">
                <a16:creationId xmlns:a16="http://schemas.microsoft.com/office/drawing/2014/main" id="{21558D91-EE0F-4F6D-8233-754BEF6D756F}"/>
              </a:ext>
            </a:extLst>
          </p:cNvPr>
          <p:cNvSpPr>
            <a:spLocks noGrp="1"/>
          </p:cNvSpPr>
          <p:nvPr>
            <p:ph idx="1"/>
          </p:nvPr>
        </p:nvSpPr>
        <p:spPr/>
        <p:txBody>
          <a:bodyPr/>
          <a:lstStyle/>
          <a:p>
            <a:pPr marL="0" indent="0" algn="ctr">
              <a:buNone/>
            </a:pPr>
            <a:r>
              <a:rPr lang="en-US" i="1" dirty="0"/>
              <a:t>“to supply what is needed; to give sustenance or support.”</a:t>
            </a:r>
          </a:p>
          <a:p>
            <a:pPr marL="0" indent="0" algn="ctr">
              <a:buNone/>
            </a:pPr>
            <a:endParaRPr lang="en-US" dirty="0"/>
          </a:p>
          <a:p>
            <a:pPr marL="0" indent="0" algn="just">
              <a:buNone/>
            </a:pPr>
            <a:r>
              <a:rPr lang="en-US" b="1" dirty="0"/>
              <a:t>God’s providence</a:t>
            </a:r>
            <a:r>
              <a:rPr lang="en-US" dirty="0"/>
              <a:t>: God sees and knows the future, having declared the end from the beginning, having decreed all that would come to pass. </a:t>
            </a:r>
            <a:r>
              <a:rPr lang="en-US"/>
              <a:t>According </a:t>
            </a:r>
            <a:r>
              <a:rPr lang="en-US" dirty="0"/>
              <a:t>to his will, establishes all that will ever happen.</a:t>
            </a:r>
          </a:p>
        </p:txBody>
      </p:sp>
    </p:spTree>
    <p:extLst>
      <p:ext uri="{BB962C8B-B14F-4D97-AF65-F5344CB8AC3E}">
        <p14:creationId xmlns:p14="http://schemas.microsoft.com/office/powerpoint/2010/main" val="3477076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37:3</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just">
              <a:buNone/>
            </a:pPr>
            <a:r>
              <a:rPr lang="en-US" sz="3600" i="1" dirty="0"/>
              <a:t>Now Israel loved Joseph more than any other of his sons, because he was the son of his old age. And he made him a robe of many colors. But when his brothers saw that their father loved him more than all his brothers, they hated him and could not speak peacefully to him.</a:t>
            </a:r>
          </a:p>
        </p:txBody>
      </p:sp>
    </p:spTree>
    <p:extLst>
      <p:ext uri="{BB962C8B-B14F-4D97-AF65-F5344CB8AC3E}">
        <p14:creationId xmlns:p14="http://schemas.microsoft.com/office/powerpoint/2010/main" val="2754341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37:23-34</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just">
              <a:buNone/>
            </a:pPr>
            <a:r>
              <a:rPr lang="en-US" sz="3600" i="1" dirty="0"/>
              <a:t>So when Joseph came to his brothers, they stripped him of his robe, the robe of many colors that he wore. And they took him and threw him into a pit. The pit was empty; there was no water in it.</a:t>
            </a:r>
          </a:p>
        </p:txBody>
      </p:sp>
    </p:spTree>
    <p:extLst>
      <p:ext uri="{BB962C8B-B14F-4D97-AF65-F5344CB8AC3E}">
        <p14:creationId xmlns:p14="http://schemas.microsoft.com/office/powerpoint/2010/main" val="3362816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37:28</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just">
              <a:buNone/>
            </a:pPr>
            <a:r>
              <a:rPr lang="en-US" sz="3600" i="1" dirty="0"/>
              <a:t>Then Midianite traders passed by. And they drew Joseph up and lifted him out of the pit, and sold him to the Ishmaelites for twenty shekels of silver. They took Joseph to Egypt.</a:t>
            </a:r>
          </a:p>
        </p:txBody>
      </p:sp>
    </p:spTree>
    <p:extLst>
      <p:ext uri="{BB962C8B-B14F-4D97-AF65-F5344CB8AC3E}">
        <p14:creationId xmlns:p14="http://schemas.microsoft.com/office/powerpoint/2010/main" val="3395361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39:1-3</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fontScale="92500"/>
          </a:bodyPr>
          <a:lstStyle/>
          <a:p>
            <a:pPr marL="0" indent="0" algn="just">
              <a:buNone/>
            </a:pPr>
            <a:r>
              <a:rPr lang="en-US" sz="3600" i="1" dirty="0"/>
              <a:t>Now Joseph had been brought down to Egypt, and Potiphar, an officer of Pharaoh, the captain of the guard, an Egyptian, had bought him from the Ishmaelites who had brought him down there. </a:t>
            </a:r>
            <a:r>
              <a:rPr lang="en-US" sz="3600" b="1" i="1" dirty="0">
                <a:solidFill>
                  <a:srgbClr val="FF0000"/>
                </a:solidFill>
              </a:rPr>
              <a:t>The LORD was with Joseph</a:t>
            </a:r>
            <a:r>
              <a:rPr lang="en-US" sz="3600" i="1" dirty="0"/>
              <a:t>, and he became a successful man, and he was in the house of his Egyptian master. His master saw that the </a:t>
            </a:r>
            <a:r>
              <a:rPr lang="en-US" sz="3600" b="1" i="1" dirty="0">
                <a:solidFill>
                  <a:srgbClr val="FF0000"/>
                </a:solidFill>
              </a:rPr>
              <a:t>LORD was with him and that the LORD caused all that he did to succeed in his hands.</a:t>
            </a:r>
          </a:p>
        </p:txBody>
      </p:sp>
    </p:spTree>
    <p:extLst>
      <p:ext uri="{BB962C8B-B14F-4D97-AF65-F5344CB8AC3E}">
        <p14:creationId xmlns:p14="http://schemas.microsoft.com/office/powerpoint/2010/main" val="3749701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dirty="0"/>
              <a:t>Genesis 39:20</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just">
              <a:buNone/>
            </a:pPr>
            <a:r>
              <a:rPr lang="en-US" sz="3600" i="1" dirty="0"/>
              <a:t>And Joseph's master took him and put him into the prison, the place where the king's prisoners were confined, and he was there in prison.</a:t>
            </a:r>
          </a:p>
        </p:txBody>
      </p:sp>
    </p:spTree>
    <p:extLst>
      <p:ext uri="{BB962C8B-B14F-4D97-AF65-F5344CB8AC3E}">
        <p14:creationId xmlns:p14="http://schemas.microsoft.com/office/powerpoint/2010/main" val="644730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p:txBody>
          <a:bodyPr/>
          <a:lstStyle/>
          <a:p>
            <a:r>
              <a:rPr lang="en-US" b="1" dirty="0"/>
              <a:t>GOD’S PRESENCE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p:txBody>
          <a:bodyPr>
            <a:normAutofit/>
          </a:bodyPr>
          <a:lstStyle/>
          <a:p>
            <a:pPr marL="0" indent="0" algn="ctr">
              <a:buNone/>
            </a:pPr>
            <a:r>
              <a:rPr lang="en-US" sz="3600" dirty="0"/>
              <a:t>We can trust in God’s providence when we recognize in his presence in our lives.</a:t>
            </a:r>
          </a:p>
        </p:txBody>
      </p:sp>
    </p:spTree>
    <p:extLst>
      <p:ext uri="{BB962C8B-B14F-4D97-AF65-F5344CB8AC3E}">
        <p14:creationId xmlns:p14="http://schemas.microsoft.com/office/powerpoint/2010/main" val="3053152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2192</TotalTime>
  <Words>1486</Words>
  <Application>Microsoft Office PowerPoint</Application>
  <PresentationFormat>Widescreen</PresentationFormat>
  <Paragraphs>75</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Century Gothic</vt:lpstr>
      <vt:lpstr>Office Theme</vt:lpstr>
      <vt:lpstr>Providence in the Pit Genesis 37-50; Romans 8:28</vt:lpstr>
      <vt:lpstr>Psalm 105:16-22</vt:lpstr>
      <vt:lpstr>PROVIDENCE DEFINED</vt:lpstr>
      <vt:lpstr>Genesis 37:3</vt:lpstr>
      <vt:lpstr>Genesis 37:23-34</vt:lpstr>
      <vt:lpstr>Genesis 37:28</vt:lpstr>
      <vt:lpstr>Genesis 39:1-3</vt:lpstr>
      <vt:lpstr>Genesis 39:20</vt:lpstr>
      <vt:lpstr>GOD’S PRESENCE</vt:lpstr>
      <vt:lpstr>GOD’S PRESENCE</vt:lpstr>
      <vt:lpstr>GOD’S PRESENCE</vt:lpstr>
      <vt:lpstr>Genesis 39:21-23</vt:lpstr>
      <vt:lpstr>Genesis 40:1-8</vt:lpstr>
      <vt:lpstr>Genesis 40:14, 23</vt:lpstr>
      <vt:lpstr>Genesis 41:14-16</vt:lpstr>
      <vt:lpstr>GOD’S PREPARATION</vt:lpstr>
      <vt:lpstr>GOD’S PREPARATION</vt:lpstr>
      <vt:lpstr>GOD’S PREPARATION</vt:lpstr>
      <vt:lpstr>GOD’S PREPARATION</vt:lpstr>
      <vt:lpstr>Genesis 45:7</vt:lpstr>
      <vt:lpstr>Genesis 50:20</vt:lpstr>
      <vt:lpstr>GOD’S PURPOSE</vt:lpstr>
      <vt:lpstr>GOD’S PURPOSE</vt:lpstr>
      <vt:lpstr>GOD’S PURPOSE</vt:lpstr>
      <vt:lpstr>GOD’S PROVIDENCE</vt:lpstr>
      <vt:lpstr>GOD’S PROVIDENCE</vt:lpstr>
      <vt:lpstr>GOD’S PROVIDENCE</vt:lpstr>
      <vt:lpstr>GOD’S PROVIDENCE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Scripture</dc:title>
  <dc:creator>Timothy Sheare</dc:creator>
  <cp:lastModifiedBy>Timothy Sheare</cp:lastModifiedBy>
  <cp:revision>33</cp:revision>
  <dcterms:created xsi:type="dcterms:W3CDTF">2020-07-29T19:04:05Z</dcterms:created>
  <dcterms:modified xsi:type="dcterms:W3CDTF">2020-10-11T12:34:16Z</dcterms:modified>
</cp:coreProperties>
</file>