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453" r:id="rId3"/>
    <p:sldId id="437" r:id="rId4"/>
    <p:sldId id="441" r:id="rId5"/>
    <p:sldId id="438" r:id="rId6"/>
    <p:sldId id="442" r:id="rId7"/>
    <p:sldId id="446" r:id="rId8"/>
    <p:sldId id="434" r:id="rId9"/>
    <p:sldId id="257" r:id="rId10"/>
    <p:sldId id="431" r:id="rId11"/>
    <p:sldId id="444" r:id="rId12"/>
    <p:sldId id="435" r:id="rId13"/>
    <p:sldId id="447" r:id="rId14"/>
    <p:sldId id="436" r:id="rId15"/>
    <p:sldId id="445" r:id="rId16"/>
    <p:sldId id="457" r:id="rId17"/>
    <p:sldId id="449" r:id="rId18"/>
    <p:sldId id="448" r:id="rId19"/>
    <p:sldId id="451" r:id="rId20"/>
    <p:sldId id="452" r:id="rId21"/>
    <p:sldId id="450" r:id="rId22"/>
    <p:sldId id="458" r:id="rId23"/>
    <p:sldId id="459" r:id="rId24"/>
    <p:sldId id="454" r:id="rId25"/>
    <p:sldId id="460" r:id="rId26"/>
    <p:sldId id="455" r:id="rId27"/>
    <p:sldId id="4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660"/>
  </p:normalViewPr>
  <p:slideViewPr>
    <p:cSldViewPr snapToGrid="0">
      <p:cViewPr varScale="1">
        <p:scale>
          <a:sx n="74" d="100"/>
          <a:sy n="74" d="100"/>
        </p:scale>
        <p:origin x="21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3576-F22B-4E20-8448-29AA31FB5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721FB-5AFB-4DC1-B4BD-91053FF20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7420A-0EFF-4C9E-999F-EC65DF2BEAE8}"/>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5" name="Footer Placeholder 4">
            <a:extLst>
              <a:ext uri="{FF2B5EF4-FFF2-40B4-BE49-F238E27FC236}">
                <a16:creationId xmlns:a16="http://schemas.microsoft.com/office/drawing/2014/main" id="{B8AA054E-39EF-457F-945C-CC88A2049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2725-C5C3-4498-9045-5F96287918DC}"/>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05034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07FE-1D4B-4E98-8E2A-4E6A8A2E5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92757-913B-4934-8C9E-7AF389839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46FD1-0A26-4A6A-9B70-E016BFE7DEBF}"/>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5" name="Footer Placeholder 4">
            <a:extLst>
              <a:ext uri="{FF2B5EF4-FFF2-40B4-BE49-F238E27FC236}">
                <a16:creationId xmlns:a16="http://schemas.microsoft.com/office/drawing/2014/main" id="{984324FE-6FF3-4A16-A0EE-94DDC6CAE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09223-3ABA-4EFF-ABD3-44FC1E3E25D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60885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A503F-2EF3-4239-9731-4C6998CF7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ADCDD-059E-41DD-AC89-804933A62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E5D07-C39E-480F-AB0A-9D1D5627E68A}"/>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5" name="Footer Placeholder 4">
            <a:extLst>
              <a:ext uri="{FF2B5EF4-FFF2-40B4-BE49-F238E27FC236}">
                <a16:creationId xmlns:a16="http://schemas.microsoft.com/office/drawing/2014/main" id="{E341EA02-0F6D-49E3-AABF-29F71B088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6E690-1A81-4E3D-91B8-43BBA4A8B14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41994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7089-03EB-43A2-A5DB-DDEA1F289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177CB-71A5-49AA-A224-05914A850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D1C5-9775-4848-AD58-5FE9EB0685F0}"/>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5" name="Footer Placeholder 4">
            <a:extLst>
              <a:ext uri="{FF2B5EF4-FFF2-40B4-BE49-F238E27FC236}">
                <a16:creationId xmlns:a16="http://schemas.microsoft.com/office/drawing/2014/main" id="{6093ECD3-6F59-432D-915B-834F13F8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D7E55-D9C0-4C18-9BD8-7A203E634E9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22288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AFCD-0F53-4F70-A332-07192A1F9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3AB341-2C65-4A0E-951D-5F8ACDAB7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D6B79-B295-4D9D-B744-2DEA749E271A}"/>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5" name="Footer Placeholder 4">
            <a:extLst>
              <a:ext uri="{FF2B5EF4-FFF2-40B4-BE49-F238E27FC236}">
                <a16:creationId xmlns:a16="http://schemas.microsoft.com/office/drawing/2014/main" id="{711A5131-3E31-45C0-B6F9-7B13610D3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7290-E57D-4F94-B34A-A0ED72FEAFF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66243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FE89-3883-4332-BCB8-B06223684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6270A-D63C-4BF7-A76B-DCDE0E648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1715B-AD5A-42EC-82E4-9D8E58C7B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28A8F-4380-4C30-BABE-22FFCBA6555E}"/>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6" name="Footer Placeholder 5">
            <a:extLst>
              <a:ext uri="{FF2B5EF4-FFF2-40B4-BE49-F238E27FC236}">
                <a16:creationId xmlns:a16="http://schemas.microsoft.com/office/drawing/2014/main" id="{865E5832-5D38-4A98-902D-F5BDFDA61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C12FD-C3AD-421F-98F6-640DBBF86725}"/>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2242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BB3E-3831-426A-A5A9-2ED5981DF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31239-1C63-47B4-B9C0-7817E275E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1B56C-EE55-43F7-BD81-5BC4C4A7B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B9477-A593-4289-90BF-B98BB3237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C4A03-CB5D-4014-9692-3F68DE618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C8CB2-25EA-44D8-BE6C-DC21E7F462E2}"/>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8" name="Footer Placeholder 7">
            <a:extLst>
              <a:ext uri="{FF2B5EF4-FFF2-40B4-BE49-F238E27FC236}">
                <a16:creationId xmlns:a16="http://schemas.microsoft.com/office/drawing/2014/main" id="{6F760949-DB4D-4EE7-9FB0-6F6D7AEA9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9445B-DD73-4EF0-A344-50932E4C4C2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7416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5702-7749-4187-955C-82830FBB3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D53BE-3721-48B6-8B0E-5280CD37F9F9}"/>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4" name="Footer Placeholder 3">
            <a:extLst>
              <a:ext uri="{FF2B5EF4-FFF2-40B4-BE49-F238E27FC236}">
                <a16:creationId xmlns:a16="http://schemas.microsoft.com/office/drawing/2014/main" id="{196BF10B-0806-4EAE-BB23-2153825556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B21B5-4F37-4CE1-A95F-1B2D6BA3857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8362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6F4D7-A3E4-44A0-B114-70F8FBDA3A94}"/>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3" name="Footer Placeholder 2">
            <a:extLst>
              <a:ext uri="{FF2B5EF4-FFF2-40B4-BE49-F238E27FC236}">
                <a16:creationId xmlns:a16="http://schemas.microsoft.com/office/drawing/2014/main" id="{82D61C3E-085F-482B-863E-053473EA5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5B7E0-7513-4EC0-8A96-281CAFCD9102}"/>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03470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1F2F-35C5-47ED-A5C0-100FF5F76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9F6E1-A52A-41DE-B046-BA1FD3DC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59776-B6E6-464B-B215-16EAE2F4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2CA20-040A-4FEF-A781-737020B8D589}"/>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6" name="Footer Placeholder 5">
            <a:extLst>
              <a:ext uri="{FF2B5EF4-FFF2-40B4-BE49-F238E27FC236}">
                <a16:creationId xmlns:a16="http://schemas.microsoft.com/office/drawing/2014/main" id="{DDEAD0F9-9A7F-47EE-8AE7-5896C3E9F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1094-36D2-407D-8A17-97C615553EA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7064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CECE-AE3E-4C74-B7B9-E5DCBC8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B4F98-5FFA-4257-B737-487490988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C188E-930A-47EA-930E-BFF448183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2D340-71EE-4877-8B7D-CDE4205ECA4F}"/>
              </a:ext>
            </a:extLst>
          </p:cNvPr>
          <p:cNvSpPr>
            <a:spLocks noGrp="1"/>
          </p:cNvSpPr>
          <p:nvPr>
            <p:ph type="dt" sz="half" idx="10"/>
          </p:nvPr>
        </p:nvSpPr>
        <p:spPr/>
        <p:txBody>
          <a:bodyPr/>
          <a:lstStyle/>
          <a:p>
            <a:fld id="{E2EFD999-DA64-423F-8022-84551C9A1189}" type="datetimeFigureOut">
              <a:rPr lang="en-US" smtClean="0"/>
              <a:t>10/24/2020</a:t>
            </a:fld>
            <a:endParaRPr lang="en-US"/>
          </a:p>
        </p:txBody>
      </p:sp>
      <p:sp>
        <p:nvSpPr>
          <p:cNvPr id="6" name="Footer Placeholder 5">
            <a:extLst>
              <a:ext uri="{FF2B5EF4-FFF2-40B4-BE49-F238E27FC236}">
                <a16:creationId xmlns:a16="http://schemas.microsoft.com/office/drawing/2014/main" id="{5475C305-8CB9-475E-B1E8-4772A2524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25DF8-953A-4A7E-BB16-C7FD72EE4EA7}"/>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59622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5BF2B-F239-4D1D-BD6F-696FF31F4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B91ED-CB13-47EC-B0E0-69063DE82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AB66D-4F55-4ED7-913C-71F1FCB9C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FD999-DA64-423F-8022-84551C9A1189}" type="datetimeFigureOut">
              <a:rPr lang="en-US" smtClean="0"/>
              <a:t>10/24/2020</a:t>
            </a:fld>
            <a:endParaRPr lang="en-US"/>
          </a:p>
        </p:txBody>
      </p:sp>
      <p:sp>
        <p:nvSpPr>
          <p:cNvPr id="5" name="Footer Placeholder 4">
            <a:extLst>
              <a:ext uri="{FF2B5EF4-FFF2-40B4-BE49-F238E27FC236}">
                <a16:creationId xmlns:a16="http://schemas.microsoft.com/office/drawing/2014/main" id="{6992EC6D-FD97-418A-B286-914AA9FA7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5B75EB-2E66-439B-9856-57D935CD7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55DA-CBC1-43E3-8442-AE401F3BE510}" type="slidenum">
              <a:rPr lang="en-US" smtClean="0"/>
              <a:t>‹#›</a:t>
            </a:fld>
            <a:endParaRPr lang="en-US"/>
          </a:p>
        </p:txBody>
      </p:sp>
    </p:spTree>
    <p:extLst>
      <p:ext uri="{BB962C8B-B14F-4D97-AF65-F5344CB8AC3E}">
        <p14:creationId xmlns:p14="http://schemas.microsoft.com/office/powerpoint/2010/main" val="366015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t Glass Panel">
            <a:extLst>
              <a:ext uri="{FF2B5EF4-FFF2-40B4-BE49-F238E27FC236}">
                <a16:creationId xmlns:a16="http://schemas.microsoft.com/office/drawing/2014/main" id="{064E338E-31CD-483A-880D-504474C9B030}"/>
              </a:ext>
            </a:extLst>
          </p:cNvPr>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2400" y="-635000"/>
            <a:ext cx="12344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8371AD-4914-41B0-B138-88B1421EC9A0}"/>
              </a:ext>
            </a:extLst>
          </p:cNvPr>
          <p:cNvSpPr/>
          <p:nvPr/>
        </p:nvSpPr>
        <p:spPr>
          <a:xfrm>
            <a:off x="-152400" y="-635000"/>
            <a:ext cx="12344400" cy="8229600"/>
          </a:xfrm>
          <a:prstGeom prst="rect">
            <a:avLst/>
          </a:prstGeom>
          <a:solidFill>
            <a:srgbClr val="00206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433060"/>
            <a:ext cx="6542314" cy="1143000"/>
          </a:xfrm>
        </p:spPr>
        <p:txBody>
          <a:bodyPr>
            <a:noAutofit/>
          </a:bodyPr>
          <a:lstStyle/>
          <a:p>
            <a:pPr algn="l"/>
            <a:r>
              <a:rPr lang="en-US" sz="4050" b="1" dirty="0">
                <a:solidFill>
                  <a:schemeClr val="bg1"/>
                </a:solidFill>
                <a:latin typeface="Century Gothic" panose="020B0502020202020204" pitchFamily="34" charset="0"/>
              </a:rPr>
              <a:t>It Pours, He Reigns</a:t>
            </a:r>
            <a:br>
              <a:rPr lang="en-US" sz="4050" dirty="0">
                <a:solidFill>
                  <a:schemeClr val="bg1"/>
                </a:solidFill>
                <a:latin typeface="Century Gothic" panose="020B0502020202020204" pitchFamily="34" charset="0"/>
              </a:rPr>
            </a:br>
            <a:r>
              <a:rPr lang="en-US" sz="3000" i="1" dirty="0">
                <a:solidFill>
                  <a:schemeClr val="bg1"/>
                </a:solidFill>
                <a:latin typeface="Century Gothic" panose="020B0502020202020204" pitchFamily="34" charset="0"/>
              </a:rPr>
              <a:t>Psalm 29</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29971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large mountain in the background&#10;&#10;Description automatically generated">
            <a:extLst>
              <a:ext uri="{FF2B5EF4-FFF2-40B4-BE49-F238E27FC236}">
                <a16:creationId xmlns:a16="http://schemas.microsoft.com/office/drawing/2014/main" id="{FA41DF02-1C2B-4A3B-9B62-D1F14D91370E}"/>
              </a:ext>
            </a:extLst>
          </p:cNvPr>
          <p:cNvPicPr>
            <a:picLocks noChangeAspect="1"/>
          </p:cNvPicPr>
          <p:nvPr/>
        </p:nvPicPr>
        <p:blipFill rotWithShape="1">
          <a:blip r:embed="rId2"/>
          <a:srcRect t="2192"/>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ED4B5E2-3721-4EF9-8B9F-BDDD4F09201D}"/>
              </a:ext>
            </a:extLst>
          </p:cNvPr>
          <p:cNvSpPr txBox="1"/>
          <p:nvPr/>
        </p:nvSpPr>
        <p:spPr>
          <a:xfrm>
            <a:off x="3381829" y="-1393371"/>
            <a:ext cx="1683657" cy="369332"/>
          </a:xfrm>
          <a:prstGeom prst="rect">
            <a:avLst/>
          </a:prstGeom>
          <a:noFill/>
        </p:spPr>
        <p:txBody>
          <a:bodyPr wrap="square" rtlCol="0">
            <a:spAutoFit/>
          </a:bodyPr>
          <a:lstStyle/>
          <a:p>
            <a:r>
              <a:rPr lang="en-US" dirty="0"/>
              <a:t>SIRION</a:t>
            </a:r>
          </a:p>
        </p:txBody>
      </p:sp>
      <p:sp>
        <p:nvSpPr>
          <p:cNvPr id="2" name="TextBox 1">
            <a:extLst>
              <a:ext uri="{FF2B5EF4-FFF2-40B4-BE49-F238E27FC236}">
                <a16:creationId xmlns:a16="http://schemas.microsoft.com/office/drawing/2014/main" id="{C6E76C44-3258-4E98-B8D0-64318EAEC6D5}"/>
              </a:ext>
            </a:extLst>
          </p:cNvPr>
          <p:cNvSpPr txBox="1"/>
          <p:nvPr/>
        </p:nvSpPr>
        <p:spPr>
          <a:xfrm>
            <a:off x="232228" y="137886"/>
            <a:ext cx="4669971" cy="830997"/>
          </a:xfrm>
          <a:prstGeom prst="rect">
            <a:avLst/>
          </a:prstGeom>
          <a:noFill/>
        </p:spPr>
        <p:txBody>
          <a:bodyPr wrap="square" rtlCol="0">
            <a:spAutoFit/>
          </a:bodyPr>
          <a:lstStyle/>
          <a:p>
            <a:r>
              <a:rPr lang="en-US" sz="4800" b="1" dirty="0"/>
              <a:t>MT. SIRION</a:t>
            </a:r>
          </a:p>
        </p:txBody>
      </p:sp>
    </p:spTree>
    <p:extLst>
      <p:ext uri="{BB962C8B-B14F-4D97-AF65-F5344CB8AC3E}">
        <p14:creationId xmlns:p14="http://schemas.microsoft.com/office/powerpoint/2010/main" val="336806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VOICE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b="1" i="1" dirty="0">
                <a:solidFill>
                  <a:srgbClr val="FF0000"/>
                </a:solidFill>
              </a:rPr>
              <a:t>The voice of the LORD </a:t>
            </a:r>
            <a:r>
              <a:rPr lang="en-US" i="1" dirty="0"/>
              <a:t>flashes forth flames of fire.</a:t>
            </a:r>
          </a:p>
          <a:p>
            <a:pPr marL="0" indent="0">
              <a:buNone/>
            </a:pPr>
            <a:r>
              <a:rPr lang="en-US" b="1" dirty="0"/>
              <a:t>Psalm 29:7</a:t>
            </a:r>
          </a:p>
        </p:txBody>
      </p:sp>
    </p:spTree>
    <p:extLst>
      <p:ext uri="{BB962C8B-B14F-4D97-AF65-F5344CB8AC3E}">
        <p14:creationId xmlns:p14="http://schemas.microsoft.com/office/powerpoint/2010/main" val="325686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Israel365: 40,000 Attend Priestly Blessing at Western Wall and Today's Top  Stories | Milled">
            <a:extLst>
              <a:ext uri="{FF2B5EF4-FFF2-40B4-BE49-F238E27FC236}">
                <a16:creationId xmlns:a16="http://schemas.microsoft.com/office/drawing/2014/main" id="{14340DA8-7C73-4257-96CA-E9BEBF4656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92" r="200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983582-72EC-47D1-B5EA-C2DE077CCD03}"/>
              </a:ext>
            </a:extLst>
          </p:cNvPr>
          <p:cNvSpPr txBox="1"/>
          <p:nvPr/>
        </p:nvSpPr>
        <p:spPr>
          <a:xfrm>
            <a:off x="232228" y="137886"/>
            <a:ext cx="4669971" cy="830997"/>
          </a:xfrm>
          <a:prstGeom prst="rect">
            <a:avLst/>
          </a:prstGeom>
          <a:noFill/>
        </p:spPr>
        <p:txBody>
          <a:bodyPr wrap="square" rtlCol="0">
            <a:spAutoFit/>
          </a:bodyPr>
          <a:lstStyle/>
          <a:p>
            <a:r>
              <a:rPr lang="en-US" sz="4800" b="1" dirty="0">
                <a:solidFill>
                  <a:schemeClr val="bg1"/>
                </a:solidFill>
              </a:rPr>
              <a:t>ISRAEL</a:t>
            </a:r>
          </a:p>
        </p:txBody>
      </p:sp>
    </p:spTree>
    <p:extLst>
      <p:ext uri="{BB962C8B-B14F-4D97-AF65-F5344CB8AC3E}">
        <p14:creationId xmlns:p14="http://schemas.microsoft.com/office/powerpoint/2010/main" val="361625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VOICE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b="1" i="1" dirty="0">
                <a:solidFill>
                  <a:srgbClr val="FF0000"/>
                </a:solidFill>
              </a:rPr>
              <a:t>The voice of the LORD </a:t>
            </a:r>
            <a:r>
              <a:rPr lang="en-US" i="1" dirty="0"/>
              <a:t>shakes the wilderness;</a:t>
            </a:r>
          </a:p>
          <a:p>
            <a:pPr marL="0" indent="0">
              <a:buNone/>
            </a:pPr>
            <a:r>
              <a:rPr lang="en-US" i="1" dirty="0"/>
              <a:t>the LORD shakes the wilderness of Kadesh.</a:t>
            </a:r>
          </a:p>
          <a:p>
            <a:pPr marL="0" indent="0">
              <a:buNone/>
            </a:pPr>
            <a:r>
              <a:rPr lang="en-US" b="1" dirty="0"/>
              <a:t>Psalm 29:8</a:t>
            </a:r>
          </a:p>
        </p:txBody>
      </p:sp>
    </p:spTree>
    <p:extLst>
      <p:ext uri="{BB962C8B-B14F-4D97-AF65-F5344CB8AC3E}">
        <p14:creationId xmlns:p14="http://schemas.microsoft.com/office/powerpoint/2010/main" val="352821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64C59FF3-69D9-4F6A-A921-428279A686CB}"/>
              </a:ext>
            </a:extLst>
          </p:cNvPr>
          <p:cNvPicPr>
            <a:picLocks noChangeAspect="1"/>
          </p:cNvPicPr>
          <p:nvPr/>
        </p:nvPicPr>
        <p:blipFill rotWithShape="1">
          <a:blip r:embed="rId2"/>
          <a:srcRect t="-6594" b="43046"/>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FFAB43CC-CCFD-4613-87E4-6602FA3D832B}"/>
              </a:ext>
            </a:extLst>
          </p:cNvPr>
          <p:cNvSpPr txBox="1"/>
          <p:nvPr/>
        </p:nvSpPr>
        <p:spPr>
          <a:xfrm>
            <a:off x="232228" y="137886"/>
            <a:ext cx="4669971" cy="830997"/>
          </a:xfrm>
          <a:prstGeom prst="rect">
            <a:avLst/>
          </a:prstGeom>
          <a:noFill/>
        </p:spPr>
        <p:txBody>
          <a:bodyPr wrap="square" rtlCol="0">
            <a:spAutoFit/>
          </a:bodyPr>
          <a:lstStyle/>
          <a:p>
            <a:r>
              <a:rPr lang="en-US" sz="4800" b="1" dirty="0"/>
              <a:t>KADESH</a:t>
            </a:r>
          </a:p>
        </p:txBody>
      </p:sp>
    </p:spTree>
    <p:extLst>
      <p:ext uri="{BB962C8B-B14F-4D97-AF65-F5344CB8AC3E}">
        <p14:creationId xmlns:p14="http://schemas.microsoft.com/office/powerpoint/2010/main" val="425118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VOICE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normAutofit lnSpcReduction="10000"/>
          </a:bodyPr>
          <a:lstStyle/>
          <a:p>
            <a:pPr marL="0" indent="0" algn="just">
              <a:buNone/>
            </a:pPr>
            <a:r>
              <a:rPr lang="en-US" i="1" dirty="0"/>
              <a:t>And </a:t>
            </a:r>
            <a:r>
              <a:rPr lang="en-US" b="1" i="1" dirty="0">
                <a:solidFill>
                  <a:srgbClr val="FF0000"/>
                </a:solidFill>
              </a:rPr>
              <a:t>Jesus cried out again with a loud voice </a:t>
            </a:r>
            <a:r>
              <a:rPr lang="en-US" i="1" dirty="0"/>
              <a:t>and yielded up his spirit. And behold, the curtain of the temple was torn in two, from top to bottom. And the earth shook, and the rocks were split. The tombs also were opened. And many bodies of the saints who had fallen asleep were raised, and coming out of the tombs after his resurrection they went into the holy city and appeared to many. When the centurion and those who were with him, keeping watch over Jesus, saw the earthquake and what took place, they were filled with awe and said, “Truly this was the Son of God!”</a:t>
            </a:r>
            <a:endParaRPr lang="en-US" b="1" dirty="0"/>
          </a:p>
          <a:p>
            <a:pPr marL="0" indent="0" algn="just">
              <a:buNone/>
            </a:pPr>
            <a:r>
              <a:rPr lang="en-US" b="1" dirty="0"/>
              <a:t>Matthew 27:50-54</a:t>
            </a:r>
          </a:p>
          <a:p>
            <a:pPr marL="0" indent="0">
              <a:buNone/>
            </a:pPr>
            <a:endParaRPr lang="en-US" b="1" dirty="0"/>
          </a:p>
        </p:txBody>
      </p:sp>
    </p:spTree>
    <p:extLst>
      <p:ext uri="{BB962C8B-B14F-4D97-AF65-F5344CB8AC3E}">
        <p14:creationId xmlns:p14="http://schemas.microsoft.com/office/powerpoint/2010/main" val="216680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6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VOICE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normAutofit/>
          </a:bodyPr>
          <a:lstStyle/>
          <a:p>
            <a:pPr marL="0" indent="0" algn="just">
              <a:buNone/>
            </a:pPr>
            <a:r>
              <a:rPr lang="en-US" i="1" dirty="0"/>
              <a:t>And he said, “Go out and stand on the mount before the LORD.” And behold, the LORD passed by, and a great and strong wind tore the mountains and broke in pieces the rocks before the LORD, but the LORD was not in the wind. And after the wind an earthquake, but the LORD was not in the earthquake. And after the earthquake a fire, but the LORD was not in the fire. </a:t>
            </a:r>
          </a:p>
          <a:p>
            <a:pPr marL="0" indent="0" algn="just">
              <a:buNone/>
            </a:pPr>
            <a:r>
              <a:rPr lang="en-US" i="1" dirty="0"/>
              <a:t>And after the fire </a:t>
            </a:r>
            <a:r>
              <a:rPr lang="en-US" b="1" i="1" dirty="0">
                <a:solidFill>
                  <a:srgbClr val="FF0000"/>
                </a:solidFill>
              </a:rPr>
              <a:t>the sound of a low whisper.</a:t>
            </a:r>
          </a:p>
          <a:p>
            <a:pPr marL="0" indent="0" algn="just">
              <a:buNone/>
            </a:pPr>
            <a:r>
              <a:rPr lang="en-US" b="1" dirty="0"/>
              <a:t>1Kings 19:11-12</a:t>
            </a:r>
          </a:p>
        </p:txBody>
      </p:sp>
    </p:spTree>
    <p:extLst>
      <p:ext uri="{BB962C8B-B14F-4D97-AF65-F5344CB8AC3E}">
        <p14:creationId xmlns:p14="http://schemas.microsoft.com/office/powerpoint/2010/main" val="8807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POSITION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i="1" dirty="0"/>
              <a:t>The LORD </a:t>
            </a:r>
            <a:r>
              <a:rPr lang="en-US" b="1" i="1" dirty="0">
                <a:solidFill>
                  <a:srgbClr val="FF0000"/>
                </a:solidFill>
              </a:rPr>
              <a:t>sits enthroned above </a:t>
            </a:r>
            <a:r>
              <a:rPr lang="en-US" i="1" dirty="0"/>
              <a:t>the flood;</a:t>
            </a:r>
          </a:p>
          <a:p>
            <a:pPr marL="0" indent="0">
              <a:buNone/>
            </a:pPr>
            <a:r>
              <a:rPr lang="en-US" i="1" dirty="0"/>
              <a:t>The LORD sits enthroned as King forever.</a:t>
            </a:r>
          </a:p>
          <a:p>
            <a:pPr marL="0" indent="0">
              <a:buNone/>
            </a:pPr>
            <a:r>
              <a:rPr lang="en-US" b="1" dirty="0"/>
              <a:t>Psalm 29:10</a:t>
            </a:r>
          </a:p>
        </p:txBody>
      </p:sp>
    </p:spTree>
    <p:extLst>
      <p:ext uri="{BB962C8B-B14F-4D97-AF65-F5344CB8AC3E}">
        <p14:creationId xmlns:p14="http://schemas.microsoft.com/office/powerpoint/2010/main" val="351464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STRENGTH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b="1" i="1" dirty="0">
                <a:solidFill>
                  <a:srgbClr val="FF0000"/>
                </a:solidFill>
              </a:rPr>
              <a:t>May the LORD give strength </a:t>
            </a:r>
            <a:r>
              <a:rPr lang="en-US" i="1" dirty="0"/>
              <a:t>to his people!</a:t>
            </a:r>
          </a:p>
          <a:p>
            <a:pPr marL="0" indent="0">
              <a:buNone/>
            </a:pPr>
            <a:r>
              <a:rPr lang="en-US" i="1" dirty="0"/>
              <a:t>May the LORD bless his people with peace!</a:t>
            </a:r>
          </a:p>
          <a:p>
            <a:pPr marL="0" indent="0">
              <a:buNone/>
            </a:pPr>
            <a:r>
              <a:rPr lang="en-US" b="1" dirty="0"/>
              <a:t>Psalm 29:11</a:t>
            </a:r>
          </a:p>
        </p:txBody>
      </p:sp>
    </p:spTree>
    <p:extLst>
      <p:ext uri="{BB962C8B-B14F-4D97-AF65-F5344CB8AC3E}">
        <p14:creationId xmlns:p14="http://schemas.microsoft.com/office/powerpoint/2010/main" val="420242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140D-5836-421C-9CD2-CA1A5B260393}"/>
              </a:ext>
            </a:extLst>
          </p:cNvPr>
          <p:cNvSpPr>
            <a:spLocks noGrp="1"/>
          </p:cNvSpPr>
          <p:nvPr>
            <p:ph type="title"/>
          </p:nvPr>
        </p:nvSpPr>
        <p:spPr/>
        <p:txBody>
          <a:bodyPr/>
          <a:lstStyle/>
          <a:p>
            <a:r>
              <a:rPr lang="en-US" dirty="0"/>
              <a:t>THE GLORY OF THE LORD</a:t>
            </a:r>
          </a:p>
        </p:txBody>
      </p:sp>
      <p:sp>
        <p:nvSpPr>
          <p:cNvPr id="3" name="Content Placeholder 2">
            <a:extLst>
              <a:ext uri="{FF2B5EF4-FFF2-40B4-BE49-F238E27FC236}">
                <a16:creationId xmlns:a16="http://schemas.microsoft.com/office/drawing/2014/main" id="{830258CC-C5F0-41A6-BFF8-285A453BD381}"/>
              </a:ext>
            </a:extLst>
          </p:cNvPr>
          <p:cNvSpPr>
            <a:spLocks noGrp="1"/>
          </p:cNvSpPr>
          <p:nvPr>
            <p:ph idx="1"/>
          </p:nvPr>
        </p:nvSpPr>
        <p:spPr/>
        <p:txBody>
          <a:bodyPr/>
          <a:lstStyle/>
          <a:p>
            <a:pPr marL="0" indent="0" algn="just">
              <a:buNone/>
            </a:pPr>
            <a:r>
              <a:rPr lang="en-US" i="1" dirty="0"/>
              <a:t>Ascribe to the LORD, O heavenly beings, ascribe to the LORD glory and strength. </a:t>
            </a:r>
          </a:p>
          <a:p>
            <a:pPr marL="0" indent="0" algn="just">
              <a:buNone/>
            </a:pPr>
            <a:r>
              <a:rPr lang="en-US" i="1" dirty="0"/>
              <a:t>Ascribe to the LORD the glory due his name; worship the LORD in the splendor of holiness. </a:t>
            </a:r>
          </a:p>
          <a:p>
            <a:pPr marL="0" indent="0">
              <a:buNone/>
            </a:pPr>
            <a:r>
              <a:rPr lang="en-US" b="1" dirty="0"/>
              <a:t>Psalm 29:1-2</a:t>
            </a:r>
          </a:p>
        </p:txBody>
      </p:sp>
    </p:spTree>
    <p:extLst>
      <p:ext uri="{BB962C8B-B14F-4D97-AF65-F5344CB8AC3E}">
        <p14:creationId xmlns:p14="http://schemas.microsoft.com/office/powerpoint/2010/main" val="1645300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GLORY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i="1" dirty="0"/>
              <a:t>The voice of the LORD makes the deer give birth and strips the forests bare, and in his temple all cry, “Glory!” </a:t>
            </a:r>
          </a:p>
          <a:p>
            <a:pPr marL="0" indent="0">
              <a:buNone/>
            </a:pPr>
            <a:r>
              <a:rPr lang="en-US" b="1" dirty="0"/>
              <a:t>Psalm 29:9</a:t>
            </a:r>
          </a:p>
        </p:txBody>
      </p:sp>
    </p:spTree>
    <p:extLst>
      <p:ext uri="{BB962C8B-B14F-4D97-AF65-F5344CB8AC3E}">
        <p14:creationId xmlns:p14="http://schemas.microsoft.com/office/powerpoint/2010/main" val="226219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52D9-6CE1-4E6F-9B84-C516BF2F79F7}"/>
              </a:ext>
            </a:extLst>
          </p:cNvPr>
          <p:cNvSpPr>
            <a:spLocks noGrp="1"/>
          </p:cNvSpPr>
          <p:nvPr>
            <p:ph type="title"/>
          </p:nvPr>
        </p:nvSpPr>
        <p:spPr/>
        <p:txBody>
          <a:bodyPr/>
          <a:lstStyle/>
          <a:p>
            <a:r>
              <a:rPr lang="en-US" b="1" dirty="0"/>
              <a:t>GOD IS SPEAKING</a:t>
            </a:r>
            <a:br>
              <a:rPr lang="en-US" dirty="0"/>
            </a:br>
            <a:endParaRPr lang="en-US" b="1" dirty="0">
              <a:solidFill>
                <a:srgbClr val="FF0000"/>
              </a:solidFill>
            </a:endParaRPr>
          </a:p>
        </p:txBody>
      </p:sp>
      <p:sp>
        <p:nvSpPr>
          <p:cNvPr id="3" name="Content Placeholder 2">
            <a:extLst>
              <a:ext uri="{FF2B5EF4-FFF2-40B4-BE49-F238E27FC236}">
                <a16:creationId xmlns:a16="http://schemas.microsoft.com/office/drawing/2014/main" id="{E3C2631A-26D4-4E69-B7D4-3DF1D4141DD3}"/>
              </a:ext>
            </a:extLst>
          </p:cNvPr>
          <p:cNvSpPr>
            <a:spLocks noGrp="1"/>
          </p:cNvSpPr>
          <p:nvPr>
            <p:ph idx="1"/>
          </p:nvPr>
        </p:nvSpPr>
        <p:spPr/>
        <p:txBody>
          <a:bodyPr>
            <a:normAutofit/>
          </a:bodyPr>
          <a:lstStyle/>
          <a:p>
            <a:pPr marL="0" indent="0" algn="ctr">
              <a:buNone/>
            </a:pPr>
            <a:endParaRPr lang="en-US" sz="3000" b="1" i="1" dirty="0">
              <a:latin typeface="+mj-lt"/>
            </a:endParaRPr>
          </a:p>
          <a:p>
            <a:pPr marL="0" indent="0" algn="ctr">
              <a:buNone/>
            </a:pPr>
            <a:endParaRPr lang="en-US" sz="3000" b="1" i="1" dirty="0">
              <a:latin typeface="+mj-lt"/>
            </a:endParaRPr>
          </a:p>
          <a:p>
            <a:pPr marL="0" indent="0" algn="ctr">
              <a:buNone/>
            </a:pPr>
            <a:r>
              <a:rPr lang="en-US" sz="3600" b="1" i="1" dirty="0">
                <a:solidFill>
                  <a:srgbClr val="FF0000"/>
                </a:solidFill>
                <a:latin typeface="+mj-lt"/>
              </a:rPr>
              <a:t>LISTEN FOR HIS VOICE!</a:t>
            </a:r>
            <a:endParaRPr lang="en-US" sz="3600" b="1" dirty="0">
              <a:solidFill>
                <a:srgbClr val="FF0000"/>
              </a:solidFill>
              <a:latin typeface="+mj-lt"/>
            </a:endParaRPr>
          </a:p>
        </p:txBody>
      </p:sp>
    </p:spTree>
    <p:extLst>
      <p:ext uri="{BB962C8B-B14F-4D97-AF65-F5344CB8AC3E}">
        <p14:creationId xmlns:p14="http://schemas.microsoft.com/office/powerpoint/2010/main" val="385460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52D9-6CE1-4E6F-9B84-C516BF2F79F7}"/>
              </a:ext>
            </a:extLst>
          </p:cNvPr>
          <p:cNvSpPr>
            <a:spLocks noGrp="1"/>
          </p:cNvSpPr>
          <p:nvPr>
            <p:ph type="title"/>
          </p:nvPr>
        </p:nvSpPr>
        <p:spPr/>
        <p:txBody>
          <a:bodyPr/>
          <a:lstStyle/>
          <a:p>
            <a:r>
              <a:rPr lang="en-US" b="1" dirty="0"/>
              <a:t>GOD IS SPEAKING</a:t>
            </a:r>
            <a:endParaRPr lang="en-US" b="1" dirty="0">
              <a:solidFill>
                <a:srgbClr val="FF0000"/>
              </a:solidFill>
            </a:endParaRPr>
          </a:p>
        </p:txBody>
      </p:sp>
      <p:sp>
        <p:nvSpPr>
          <p:cNvPr id="3" name="Content Placeholder 2">
            <a:extLst>
              <a:ext uri="{FF2B5EF4-FFF2-40B4-BE49-F238E27FC236}">
                <a16:creationId xmlns:a16="http://schemas.microsoft.com/office/drawing/2014/main" id="{E3C2631A-26D4-4E69-B7D4-3DF1D4141DD3}"/>
              </a:ext>
            </a:extLst>
          </p:cNvPr>
          <p:cNvSpPr>
            <a:spLocks noGrp="1"/>
          </p:cNvSpPr>
          <p:nvPr>
            <p:ph idx="1"/>
          </p:nvPr>
        </p:nvSpPr>
        <p:spPr/>
        <p:txBody>
          <a:bodyPr>
            <a:normAutofit fontScale="92500" lnSpcReduction="10000"/>
          </a:bodyPr>
          <a:lstStyle/>
          <a:p>
            <a:pPr marL="0" indent="0">
              <a:buNone/>
            </a:pPr>
            <a:r>
              <a:rPr lang="en-US" i="1" dirty="0"/>
              <a:t>So faith comes from hearing, and hearing through the word of Christ.</a:t>
            </a:r>
            <a:br>
              <a:rPr lang="en-US" i="1" dirty="0"/>
            </a:br>
            <a:r>
              <a:rPr lang="en-US" b="1" dirty="0"/>
              <a:t>Romans 10:17</a:t>
            </a:r>
          </a:p>
          <a:p>
            <a:pPr marL="0" indent="0">
              <a:buNone/>
            </a:pPr>
            <a:endParaRPr lang="en-US" b="1" dirty="0"/>
          </a:p>
          <a:p>
            <a:pPr marL="0" marR="0" indent="0" algn="l" rtl="0">
              <a:buNone/>
            </a:pPr>
            <a:r>
              <a:rPr lang="en-US" b="0" i="1" u="none" strike="noStrike" baseline="0" dirty="0">
                <a:latin typeface="+mj-lt"/>
              </a:rPr>
              <a:t>My sheep hear my voice, and I know them, and they follow me.</a:t>
            </a:r>
            <a:br>
              <a:rPr lang="en-US" b="0" i="0" u="none" strike="noStrike" baseline="0" dirty="0">
                <a:latin typeface="+mj-lt"/>
              </a:rPr>
            </a:br>
            <a:r>
              <a:rPr lang="en-US" b="1" i="0" u="none" strike="noStrike" baseline="0" dirty="0">
                <a:latin typeface="+mj-lt"/>
              </a:rPr>
              <a:t>John 10:27</a:t>
            </a:r>
          </a:p>
          <a:p>
            <a:pPr marL="0" marR="0" indent="0" algn="l" rtl="0">
              <a:buNone/>
            </a:pPr>
            <a:endParaRPr lang="en-US" sz="4800" b="1" dirty="0">
              <a:latin typeface="+mj-lt"/>
            </a:endParaRPr>
          </a:p>
          <a:p>
            <a:pPr marL="0" marR="0" indent="0" algn="l" rtl="0">
              <a:buNone/>
            </a:pPr>
            <a:r>
              <a:rPr lang="en-US" sz="3000" i="1" dirty="0">
                <a:latin typeface="+mj-lt"/>
              </a:rPr>
              <a:t>Give ear, and hear my voice; give attention, and hear my speech.</a:t>
            </a:r>
          </a:p>
          <a:p>
            <a:pPr marL="0" marR="0" indent="0" algn="l" rtl="0">
              <a:buNone/>
            </a:pPr>
            <a:r>
              <a:rPr lang="en-US" sz="3000" b="1" dirty="0">
                <a:latin typeface="+mj-lt"/>
              </a:rPr>
              <a:t>Isaiah 28:23</a:t>
            </a:r>
          </a:p>
        </p:txBody>
      </p:sp>
    </p:spTree>
    <p:extLst>
      <p:ext uri="{BB962C8B-B14F-4D97-AF65-F5344CB8AC3E}">
        <p14:creationId xmlns:p14="http://schemas.microsoft.com/office/powerpoint/2010/main" val="53624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52D9-6CE1-4E6F-9B84-C516BF2F79F7}"/>
              </a:ext>
            </a:extLst>
          </p:cNvPr>
          <p:cNvSpPr>
            <a:spLocks noGrp="1"/>
          </p:cNvSpPr>
          <p:nvPr>
            <p:ph type="title"/>
          </p:nvPr>
        </p:nvSpPr>
        <p:spPr/>
        <p:txBody>
          <a:bodyPr/>
          <a:lstStyle/>
          <a:p>
            <a:r>
              <a:rPr lang="en-US" b="1" dirty="0"/>
              <a:t>GOD IS STRONGER</a:t>
            </a:r>
            <a:br>
              <a:rPr lang="en-US" dirty="0"/>
            </a:br>
            <a:endParaRPr lang="en-US" b="1" dirty="0">
              <a:solidFill>
                <a:srgbClr val="FF0000"/>
              </a:solidFill>
            </a:endParaRPr>
          </a:p>
        </p:txBody>
      </p:sp>
      <p:sp>
        <p:nvSpPr>
          <p:cNvPr id="3" name="Content Placeholder 2">
            <a:extLst>
              <a:ext uri="{FF2B5EF4-FFF2-40B4-BE49-F238E27FC236}">
                <a16:creationId xmlns:a16="http://schemas.microsoft.com/office/drawing/2014/main" id="{E3C2631A-26D4-4E69-B7D4-3DF1D4141DD3}"/>
              </a:ext>
            </a:extLst>
          </p:cNvPr>
          <p:cNvSpPr>
            <a:spLocks noGrp="1"/>
          </p:cNvSpPr>
          <p:nvPr>
            <p:ph idx="1"/>
          </p:nvPr>
        </p:nvSpPr>
        <p:spPr/>
        <p:txBody>
          <a:bodyPr>
            <a:normAutofit/>
          </a:bodyPr>
          <a:lstStyle/>
          <a:p>
            <a:pPr marL="0" indent="0" algn="ctr">
              <a:buNone/>
            </a:pPr>
            <a:endParaRPr lang="en-US" sz="3000" b="1" i="1" dirty="0">
              <a:latin typeface="+mj-lt"/>
            </a:endParaRPr>
          </a:p>
          <a:p>
            <a:pPr marL="0" indent="0" algn="ctr">
              <a:buNone/>
            </a:pPr>
            <a:endParaRPr lang="en-US" sz="3000" b="1" i="1" dirty="0">
              <a:latin typeface="+mj-lt"/>
            </a:endParaRPr>
          </a:p>
          <a:p>
            <a:pPr marL="0" indent="0" algn="ctr">
              <a:buNone/>
            </a:pPr>
            <a:r>
              <a:rPr lang="en-US" sz="3600" b="1" i="1" dirty="0">
                <a:solidFill>
                  <a:srgbClr val="FF0000"/>
                </a:solidFill>
                <a:latin typeface="+mj-lt"/>
              </a:rPr>
              <a:t>FIND YOUR STRENGTH IN HIM!</a:t>
            </a:r>
            <a:endParaRPr lang="en-US" sz="3600" b="1" dirty="0">
              <a:solidFill>
                <a:srgbClr val="FF0000"/>
              </a:solidFill>
              <a:latin typeface="+mj-lt"/>
            </a:endParaRPr>
          </a:p>
        </p:txBody>
      </p:sp>
    </p:spTree>
    <p:extLst>
      <p:ext uri="{BB962C8B-B14F-4D97-AF65-F5344CB8AC3E}">
        <p14:creationId xmlns:p14="http://schemas.microsoft.com/office/powerpoint/2010/main" val="98469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52D9-6CE1-4E6F-9B84-C516BF2F79F7}"/>
              </a:ext>
            </a:extLst>
          </p:cNvPr>
          <p:cNvSpPr>
            <a:spLocks noGrp="1"/>
          </p:cNvSpPr>
          <p:nvPr>
            <p:ph type="title"/>
          </p:nvPr>
        </p:nvSpPr>
        <p:spPr/>
        <p:txBody>
          <a:bodyPr/>
          <a:lstStyle/>
          <a:p>
            <a:r>
              <a:rPr lang="en-US" b="1" dirty="0"/>
              <a:t>GOD IS STRONGER </a:t>
            </a:r>
            <a:endParaRPr lang="en-US" b="1" dirty="0">
              <a:solidFill>
                <a:srgbClr val="FF0000"/>
              </a:solidFill>
            </a:endParaRPr>
          </a:p>
        </p:txBody>
      </p:sp>
      <p:sp>
        <p:nvSpPr>
          <p:cNvPr id="3" name="Content Placeholder 2">
            <a:extLst>
              <a:ext uri="{FF2B5EF4-FFF2-40B4-BE49-F238E27FC236}">
                <a16:creationId xmlns:a16="http://schemas.microsoft.com/office/drawing/2014/main" id="{E3C2631A-26D4-4E69-B7D4-3DF1D4141DD3}"/>
              </a:ext>
            </a:extLst>
          </p:cNvPr>
          <p:cNvSpPr>
            <a:spLocks noGrp="1"/>
          </p:cNvSpPr>
          <p:nvPr>
            <p:ph idx="1"/>
          </p:nvPr>
        </p:nvSpPr>
        <p:spPr/>
        <p:txBody>
          <a:bodyPr>
            <a:normAutofit/>
          </a:bodyPr>
          <a:lstStyle/>
          <a:p>
            <a:pPr marL="0" indent="0" algn="just">
              <a:buNone/>
            </a:pPr>
            <a:r>
              <a:rPr lang="en-US" i="1" dirty="0"/>
              <a:t>From the throne came flashes of lightning, and rumblings and peals of thunder…</a:t>
            </a:r>
          </a:p>
          <a:p>
            <a:pPr marL="0" indent="0" algn="just">
              <a:buNone/>
            </a:pPr>
            <a:r>
              <a:rPr lang="en-US" i="1" dirty="0"/>
              <a:t>and day and night they never cease to say, “Holy, holy, holy, is the Lord God Almighty, who was and is and is to come… </a:t>
            </a:r>
          </a:p>
          <a:p>
            <a:pPr marL="0" indent="0" algn="just">
              <a:buNone/>
            </a:pPr>
            <a:r>
              <a:rPr lang="en-US" i="1" dirty="0"/>
              <a:t>They cast their crowns before the throne, saying, </a:t>
            </a:r>
          </a:p>
          <a:p>
            <a:pPr marL="0" indent="0" algn="just">
              <a:buNone/>
            </a:pPr>
            <a:r>
              <a:rPr lang="en-US" i="1" dirty="0"/>
              <a:t>“Worthy are you, our Lord and God, to receive glory and honor and power…”</a:t>
            </a:r>
          </a:p>
          <a:p>
            <a:pPr marL="0" indent="0" algn="just">
              <a:buNone/>
            </a:pPr>
            <a:r>
              <a:rPr lang="en-US" b="1" dirty="0"/>
              <a:t>Revelation 4:5-11</a:t>
            </a:r>
            <a:endParaRPr lang="en-US" sz="3000" b="1" dirty="0">
              <a:latin typeface="+mj-lt"/>
            </a:endParaRPr>
          </a:p>
        </p:txBody>
      </p:sp>
    </p:spTree>
    <p:extLst>
      <p:ext uri="{BB962C8B-B14F-4D97-AF65-F5344CB8AC3E}">
        <p14:creationId xmlns:p14="http://schemas.microsoft.com/office/powerpoint/2010/main" val="31235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52D9-6CE1-4E6F-9B84-C516BF2F79F7}"/>
              </a:ext>
            </a:extLst>
          </p:cNvPr>
          <p:cNvSpPr>
            <a:spLocks noGrp="1"/>
          </p:cNvSpPr>
          <p:nvPr>
            <p:ph type="title"/>
          </p:nvPr>
        </p:nvSpPr>
        <p:spPr/>
        <p:txBody>
          <a:bodyPr/>
          <a:lstStyle/>
          <a:p>
            <a:r>
              <a:rPr lang="en-US" b="1" dirty="0"/>
              <a:t>GOD IS SEATED ON THE THRONE</a:t>
            </a:r>
            <a:br>
              <a:rPr lang="en-US" dirty="0"/>
            </a:br>
            <a:endParaRPr lang="en-US" b="1" dirty="0">
              <a:solidFill>
                <a:srgbClr val="FF0000"/>
              </a:solidFill>
            </a:endParaRPr>
          </a:p>
        </p:txBody>
      </p:sp>
      <p:sp>
        <p:nvSpPr>
          <p:cNvPr id="3" name="Content Placeholder 2">
            <a:extLst>
              <a:ext uri="{FF2B5EF4-FFF2-40B4-BE49-F238E27FC236}">
                <a16:creationId xmlns:a16="http://schemas.microsoft.com/office/drawing/2014/main" id="{E3C2631A-26D4-4E69-B7D4-3DF1D4141DD3}"/>
              </a:ext>
            </a:extLst>
          </p:cNvPr>
          <p:cNvSpPr>
            <a:spLocks noGrp="1"/>
          </p:cNvSpPr>
          <p:nvPr>
            <p:ph idx="1"/>
          </p:nvPr>
        </p:nvSpPr>
        <p:spPr/>
        <p:txBody>
          <a:bodyPr>
            <a:normAutofit/>
          </a:bodyPr>
          <a:lstStyle/>
          <a:p>
            <a:pPr marL="0" indent="0" algn="ctr">
              <a:buNone/>
            </a:pPr>
            <a:endParaRPr lang="en-US" sz="3000" b="1" i="1" dirty="0">
              <a:latin typeface="+mj-lt"/>
            </a:endParaRPr>
          </a:p>
          <a:p>
            <a:pPr marL="0" indent="0" algn="ctr">
              <a:buNone/>
            </a:pPr>
            <a:endParaRPr lang="en-US" sz="3000" b="1" i="1" dirty="0">
              <a:latin typeface="+mj-lt"/>
            </a:endParaRPr>
          </a:p>
          <a:p>
            <a:pPr marL="0" indent="0" algn="ctr">
              <a:buNone/>
            </a:pPr>
            <a:r>
              <a:rPr lang="en-US" sz="3600" b="1" i="1" dirty="0">
                <a:solidFill>
                  <a:srgbClr val="FF0000"/>
                </a:solidFill>
                <a:latin typeface="+mj-lt"/>
              </a:rPr>
              <a:t>WORSHIP HIM!</a:t>
            </a:r>
            <a:endParaRPr lang="en-US" sz="3600" b="1" dirty="0">
              <a:solidFill>
                <a:srgbClr val="FF0000"/>
              </a:solidFill>
              <a:latin typeface="+mj-lt"/>
            </a:endParaRPr>
          </a:p>
        </p:txBody>
      </p:sp>
    </p:spTree>
    <p:extLst>
      <p:ext uri="{BB962C8B-B14F-4D97-AF65-F5344CB8AC3E}">
        <p14:creationId xmlns:p14="http://schemas.microsoft.com/office/powerpoint/2010/main" val="70324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52D9-6CE1-4E6F-9B84-C516BF2F79F7}"/>
              </a:ext>
            </a:extLst>
          </p:cNvPr>
          <p:cNvSpPr>
            <a:spLocks noGrp="1"/>
          </p:cNvSpPr>
          <p:nvPr>
            <p:ph type="title"/>
          </p:nvPr>
        </p:nvSpPr>
        <p:spPr/>
        <p:txBody>
          <a:bodyPr/>
          <a:lstStyle/>
          <a:p>
            <a:r>
              <a:rPr lang="en-US" b="1" dirty="0"/>
              <a:t>GOD IS SEATED ON THE THRONE </a:t>
            </a:r>
            <a:endParaRPr lang="en-US" b="1" dirty="0">
              <a:solidFill>
                <a:srgbClr val="FF0000"/>
              </a:solidFill>
            </a:endParaRPr>
          </a:p>
        </p:txBody>
      </p:sp>
      <p:sp>
        <p:nvSpPr>
          <p:cNvPr id="3" name="Content Placeholder 2">
            <a:extLst>
              <a:ext uri="{FF2B5EF4-FFF2-40B4-BE49-F238E27FC236}">
                <a16:creationId xmlns:a16="http://schemas.microsoft.com/office/drawing/2014/main" id="{E3C2631A-26D4-4E69-B7D4-3DF1D4141DD3}"/>
              </a:ext>
            </a:extLst>
          </p:cNvPr>
          <p:cNvSpPr>
            <a:spLocks noGrp="1"/>
          </p:cNvSpPr>
          <p:nvPr>
            <p:ph idx="1"/>
          </p:nvPr>
        </p:nvSpPr>
        <p:spPr>
          <a:xfrm>
            <a:off x="838200" y="1825625"/>
            <a:ext cx="10515600" cy="4667250"/>
          </a:xfrm>
        </p:spPr>
        <p:txBody>
          <a:bodyPr>
            <a:normAutofit fontScale="92500" lnSpcReduction="20000"/>
          </a:bodyPr>
          <a:lstStyle/>
          <a:p>
            <a:pPr marL="0" indent="0" algn="just">
              <a:buNone/>
            </a:pPr>
            <a:r>
              <a:rPr lang="en-US" i="1" dirty="0"/>
              <a:t>A great multitude that no one could number…standing before the throne and before the Lamb, clothed in white robes, with palm branches in their hands, and crying out with a loud voice, “Salvation belongs to our God who sits on the throne, and to the Lamb… They have washed their robes and made them white in the blood of the Lamb.</a:t>
            </a:r>
          </a:p>
          <a:p>
            <a:pPr marL="0" indent="0" algn="just">
              <a:buNone/>
            </a:pPr>
            <a:r>
              <a:rPr lang="en-US" i="1" dirty="0"/>
              <a:t>Therefore they are before the throne of God, and serve him day and night in his temple; and he who sits on the throne will shelter them with his presence. They shall hunger no more, neither thirst anymore; the sun shall not strike them, nor any scorching heat. For the Lamb in the midst of the throne will be their shepherd, and he will guide them to springs of living water, and God will wipe away every tear from their eyes.”</a:t>
            </a:r>
          </a:p>
          <a:p>
            <a:pPr marL="0" indent="0" algn="just">
              <a:buNone/>
            </a:pPr>
            <a:r>
              <a:rPr lang="en-US" b="1" dirty="0"/>
              <a:t>Revelation 7:9-17</a:t>
            </a:r>
            <a:endParaRPr lang="en-US" sz="3000" b="1" dirty="0">
              <a:latin typeface="+mj-lt"/>
            </a:endParaRPr>
          </a:p>
        </p:txBody>
      </p:sp>
    </p:spTree>
    <p:extLst>
      <p:ext uri="{BB962C8B-B14F-4D97-AF65-F5344CB8AC3E}">
        <p14:creationId xmlns:p14="http://schemas.microsoft.com/office/powerpoint/2010/main" val="3515353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t Glass Panel">
            <a:extLst>
              <a:ext uri="{FF2B5EF4-FFF2-40B4-BE49-F238E27FC236}">
                <a16:creationId xmlns:a16="http://schemas.microsoft.com/office/drawing/2014/main" id="{064E338E-31CD-483A-880D-504474C9B030}"/>
              </a:ext>
            </a:extLst>
          </p:cNvPr>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2400" y="-635000"/>
            <a:ext cx="12344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8371AD-4914-41B0-B138-88B1421EC9A0}"/>
              </a:ext>
            </a:extLst>
          </p:cNvPr>
          <p:cNvSpPr/>
          <p:nvPr/>
        </p:nvSpPr>
        <p:spPr>
          <a:xfrm>
            <a:off x="-152400" y="-635000"/>
            <a:ext cx="12344400" cy="8229600"/>
          </a:xfrm>
          <a:prstGeom prst="rect">
            <a:avLst/>
          </a:prstGeom>
          <a:solidFill>
            <a:srgbClr val="00206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433060"/>
            <a:ext cx="6542314" cy="1143000"/>
          </a:xfrm>
        </p:spPr>
        <p:txBody>
          <a:bodyPr>
            <a:noAutofit/>
          </a:bodyPr>
          <a:lstStyle/>
          <a:p>
            <a:pPr algn="l"/>
            <a:r>
              <a:rPr lang="en-US" sz="4050" b="1" dirty="0">
                <a:solidFill>
                  <a:schemeClr val="bg1"/>
                </a:solidFill>
                <a:latin typeface="Century Gothic" panose="020B0502020202020204" pitchFamily="34" charset="0"/>
              </a:rPr>
              <a:t>It Pours, He Reigns</a:t>
            </a:r>
            <a:br>
              <a:rPr lang="en-US" sz="4050" dirty="0">
                <a:solidFill>
                  <a:schemeClr val="bg1"/>
                </a:solidFill>
                <a:latin typeface="Century Gothic" panose="020B0502020202020204" pitchFamily="34" charset="0"/>
              </a:rPr>
            </a:br>
            <a:r>
              <a:rPr lang="en-US" sz="3000" i="1" dirty="0">
                <a:solidFill>
                  <a:schemeClr val="bg1"/>
                </a:solidFill>
                <a:latin typeface="Century Gothic" panose="020B0502020202020204" pitchFamily="34" charset="0"/>
              </a:rPr>
              <a:t>Psalm 29</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29971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64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0B51-C485-4739-8DEC-3D6FA79D1BA7}"/>
              </a:ext>
            </a:extLst>
          </p:cNvPr>
          <p:cNvSpPr>
            <a:spLocks noGrp="1"/>
          </p:cNvSpPr>
          <p:nvPr>
            <p:ph type="title"/>
          </p:nvPr>
        </p:nvSpPr>
        <p:spPr/>
        <p:txBody>
          <a:bodyPr/>
          <a:lstStyle/>
          <a:p>
            <a:r>
              <a:rPr lang="en-US" dirty="0"/>
              <a:t>REVELATION 4:6-11</a:t>
            </a:r>
          </a:p>
        </p:txBody>
      </p:sp>
      <p:sp>
        <p:nvSpPr>
          <p:cNvPr id="3" name="Content Placeholder 2">
            <a:extLst>
              <a:ext uri="{FF2B5EF4-FFF2-40B4-BE49-F238E27FC236}">
                <a16:creationId xmlns:a16="http://schemas.microsoft.com/office/drawing/2014/main" id="{5ADBD287-E22A-414B-A63E-19018E3935DF}"/>
              </a:ext>
            </a:extLst>
          </p:cNvPr>
          <p:cNvSpPr>
            <a:spLocks noGrp="1"/>
          </p:cNvSpPr>
          <p:nvPr>
            <p:ph idx="1"/>
          </p:nvPr>
        </p:nvSpPr>
        <p:spPr/>
        <p:txBody>
          <a:bodyPr>
            <a:normAutofit lnSpcReduction="10000"/>
          </a:bodyPr>
          <a:lstStyle/>
          <a:p>
            <a:pPr marL="0" indent="0" algn="just">
              <a:buNone/>
            </a:pPr>
            <a:r>
              <a:rPr lang="en-US" i="1" dirty="0"/>
              <a:t>And around the throne, on each side of the throne, are four living creatures…And the four living creatures, each of them with six wings, are full of eyes all around and within, and day and night they never cease to say, “Holy, holy, holy, is the Lord God Almighty, who was and is and is to come…”</a:t>
            </a:r>
          </a:p>
          <a:p>
            <a:pPr marL="0" indent="0" algn="just">
              <a:buNone/>
            </a:pPr>
            <a:r>
              <a:rPr lang="en-US" i="1" dirty="0"/>
              <a:t>And whenever the living creatures give glory and honor and thanks to him who is seated on the throne, who lives forever and ever, the twenty-four elders fall down before him…saying, “Worthy are you, our Lord and God, to receive glory and honor and power, for you created all things, and by your will they existed and were created.”</a:t>
            </a:r>
          </a:p>
        </p:txBody>
      </p:sp>
    </p:spTree>
    <p:extLst>
      <p:ext uri="{BB962C8B-B14F-4D97-AF65-F5344CB8AC3E}">
        <p14:creationId xmlns:p14="http://schemas.microsoft.com/office/powerpoint/2010/main" val="209584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p of Israel and Judah in the Days of the Kings">
            <a:extLst>
              <a:ext uri="{FF2B5EF4-FFF2-40B4-BE49-F238E27FC236}">
                <a16:creationId xmlns:a16="http://schemas.microsoft.com/office/drawing/2014/main" id="{6882B8EB-1520-47A1-87D3-B89F56590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65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938F88-8790-486E-9A24-BCE6A86947B2}"/>
              </a:ext>
            </a:extLst>
          </p:cNvPr>
          <p:cNvSpPr txBox="1"/>
          <p:nvPr/>
        </p:nvSpPr>
        <p:spPr>
          <a:xfrm>
            <a:off x="4630881" y="287478"/>
            <a:ext cx="3664928" cy="1815882"/>
          </a:xfrm>
          <a:prstGeom prst="rect">
            <a:avLst/>
          </a:prstGeom>
          <a:noFill/>
          <a:ln w="76200">
            <a:solidFill>
              <a:schemeClr val="accent6">
                <a:lumMod val="75000"/>
              </a:schemeClr>
            </a:solidFill>
          </a:ln>
        </p:spPr>
        <p:txBody>
          <a:bodyPr wrap="square" rtlCol="0">
            <a:spAutoFit/>
          </a:bodyPr>
          <a:lstStyle/>
          <a:p>
            <a:pPr algn="ctr">
              <a:lnSpc>
                <a:spcPct val="250000"/>
              </a:lnSpc>
            </a:pPr>
            <a:r>
              <a:rPr lang="en-US" sz="3200" dirty="0"/>
              <a:t>MT LEBANON</a:t>
            </a:r>
          </a:p>
          <a:p>
            <a:endParaRPr lang="en-US" sz="3200" dirty="0"/>
          </a:p>
        </p:txBody>
      </p:sp>
      <p:sp>
        <p:nvSpPr>
          <p:cNvPr id="2" name="TextBox 1">
            <a:extLst>
              <a:ext uri="{FF2B5EF4-FFF2-40B4-BE49-F238E27FC236}">
                <a16:creationId xmlns:a16="http://schemas.microsoft.com/office/drawing/2014/main" id="{161578E1-7EB9-4DED-9474-730CB150ED9D}"/>
              </a:ext>
            </a:extLst>
          </p:cNvPr>
          <p:cNvSpPr txBox="1"/>
          <p:nvPr/>
        </p:nvSpPr>
        <p:spPr>
          <a:xfrm>
            <a:off x="4630881" y="2465145"/>
            <a:ext cx="3664928" cy="1815882"/>
          </a:xfrm>
          <a:prstGeom prst="rect">
            <a:avLst/>
          </a:prstGeom>
          <a:noFill/>
          <a:ln w="76200">
            <a:solidFill>
              <a:srgbClr val="00B0F0"/>
            </a:solidFill>
          </a:ln>
        </p:spPr>
        <p:txBody>
          <a:bodyPr wrap="square" rtlCol="0">
            <a:spAutoFit/>
          </a:bodyPr>
          <a:lstStyle/>
          <a:p>
            <a:pPr algn="ctr">
              <a:lnSpc>
                <a:spcPct val="250000"/>
              </a:lnSpc>
            </a:pPr>
            <a:r>
              <a:rPr lang="en-US" sz="3200" dirty="0"/>
              <a:t>MT SIRION</a:t>
            </a:r>
          </a:p>
          <a:p>
            <a:endParaRPr lang="en-US" sz="3200" dirty="0"/>
          </a:p>
        </p:txBody>
      </p:sp>
      <p:cxnSp>
        <p:nvCxnSpPr>
          <p:cNvPr id="10" name="Straight Arrow Connector 9">
            <a:extLst>
              <a:ext uri="{FF2B5EF4-FFF2-40B4-BE49-F238E27FC236}">
                <a16:creationId xmlns:a16="http://schemas.microsoft.com/office/drawing/2014/main" id="{673409F2-0A59-4F64-99F4-A0A6C906BD11}"/>
              </a:ext>
            </a:extLst>
          </p:cNvPr>
          <p:cNvCxnSpPr>
            <a:cxnSpLocks/>
          </p:cNvCxnSpPr>
          <p:nvPr/>
        </p:nvCxnSpPr>
        <p:spPr>
          <a:xfrm flipH="1" flipV="1">
            <a:off x="3667991" y="198579"/>
            <a:ext cx="962890" cy="8889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47E5DFA-9528-4159-88C0-87719761353B}"/>
              </a:ext>
            </a:extLst>
          </p:cNvPr>
          <p:cNvCxnSpPr/>
          <p:nvPr/>
        </p:nvCxnSpPr>
        <p:spPr>
          <a:xfrm flipH="1" flipV="1">
            <a:off x="3917373" y="654627"/>
            <a:ext cx="713508" cy="172161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4EBB263-3772-4182-9FA8-212B8A38A23D}"/>
              </a:ext>
            </a:extLst>
          </p:cNvPr>
          <p:cNvCxnSpPr/>
          <p:nvPr/>
        </p:nvCxnSpPr>
        <p:spPr>
          <a:xfrm flipH="1">
            <a:off x="1278082" y="4553913"/>
            <a:ext cx="3352799" cy="1930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D1FF996-E45F-477F-8979-7569B8825950}"/>
              </a:ext>
            </a:extLst>
          </p:cNvPr>
          <p:cNvSpPr/>
          <p:nvPr/>
        </p:nvSpPr>
        <p:spPr>
          <a:xfrm>
            <a:off x="726353" y="6328064"/>
            <a:ext cx="551729" cy="4779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042001-D5DB-40FC-8392-6A1A64ED8FA3}"/>
              </a:ext>
            </a:extLst>
          </p:cNvPr>
          <p:cNvSpPr/>
          <p:nvPr/>
        </p:nvSpPr>
        <p:spPr>
          <a:xfrm>
            <a:off x="3525983" y="249381"/>
            <a:ext cx="581890" cy="5818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005CADA-4FBD-48DC-990D-26A81B6AA652}"/>
              </a:ext>
            </a:extLst>
          </p:cNvPr>
          <p:cNvSpPr/>
          <p:nvPr/>
        </p:nvSpPr>
        <p:spPr>
          <a:xfrm>
            <a:off x="2959100" y="-9238"/>
            <a:ext cx="746163" cy="51722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C298A3B-1243-482B-8713-48BA35D7B7AD}"/>
              </a:ext>
            </a:extLst>
          </p:cNvPr>
          <p:cNvSpPr/>
          <p:nvPr/>
        </p:nvSpPr>
        <p:spPr>
          <a:xfrm>
            <a:off x="4465637" y="6412352"/>
            <a:ext cx="4823836" cy="319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57C7009-000C-4779-BACF-2F6BBF277199}"/>
              </a:ext>
            </a:extLst>
          </p:cNvPr>
          <p:cNvSpPr txBox="1"/>
          <p:nvPr/>
        </p:nvSpPr>
        <p:spPr>
          <a:xfrm>
            <a:off x="8383010" y="595254"/>
            <a:ext cx="3664928" cy="1200329"/>
          </a:xfrm>
          <a:prstGeom prst="rect">
            <a:avLst/>
          </a:prstGeom>
          <a:noFill/>
        </p:spPr>
        <p:txBody>
          <a:bodyPr wrap="square" rtlCol="0">
            <a:spAutoFit/>
          </a:bodyPr>
          <a:lstStyle/>
          <a:p>
            <a:pPr algn="just"/>
            <a:r>
              <a:rPr lang="en-US" sz="1800" b="0" i="1" u="none" strike="noStrike" baseline="0" dirty="0">
                <a:solidFill>
                  <a:srgbClr val="292F33"/>
                </a:solidFill>
                <a:latin typeface="+mj-lt"/>
              </a:rPr>
              <a:t>The voice of the LORD breaks the cedars; the LORD breaks the cedars of Lebanon. </a:t>
            </a:r>
          </a:p>
          <a:p>
            <a:pPr algn="just"/>
            <a:r>
              <a:rPr lang="en-US" sz="1800" b="1" i="1" u="none" strike="noStrike" baseline="0" dirty="0">
                <a:solidFill>
                  <a:srgbClr val="292F33"/>
                </a:solidFill>
                <a:latin typeface="+mj-lt"/>
              </a:rPr>
              <a:t>Psalm 29:5</a:t>
            </a:r>
            <a:endParaRPr lang="en-US" b="1" i="1" dirty="0">
              <a:latin typeface="+mj-lt"/>
            </a:endParaRPr>
          </a:p>
        </p:txBody>
      </p:sp>
      <p:sp>
        <p:nvSpPr>
          <p:cNvPr id="22" name="TextBox 21">
            <a:extLst>
              <a:ext uri="{FF2B5EF4-FFF2-40B4-BE49-F238E27FC236}">
                <a16:creationId xmlns:a16="http://schemas.microsoft.com/office/drawing/2014/main" id="{50911ADA-B7DB-4AC6-B25F-2F7F73A5DF7E}"/>
              </a:ext>
            </a:extLst>
          </p:cNvPr>
          <p:cNvSpPr txBox="1"/>
          <p:nvPr/>
        </p:nvSpPr>
        <p:spPr>
          <a:xfrm>
            <a:off x="8383010" y="2772921"/>
            <a:ext cx="3664928" cy="1200329"/>
          </a:xfrm>
          <a:prstGeom prst="rect">
            <a:avLst/>
          </a:prstGeom>
          <a:noFill/>
        </p:spPr>
        <p:txBody>
          <a:bodyPr wrap="square" rtlCol="0">
            <a:spAutoFit/>
          </a:bodyPr>
          <a:lstStyle/>
          <a:p>
            <a:pPr algn="just"/>
            <a:r>
              <a:rPr lang="en-US" sz="1800" b="0" i="1" u="none" strike="noStrike" baseline="0" dirty="0">
                <a:solidFill>
                  <a:srgbClr val="292F33"/>
                </a:solidFill>
                <a:latin typeface="+mj-lt"/>
              </a:rPr>
              <a:t>He makes Lebanon to skip like a calf, and </a:t>
            </a:r>
            <a:r>
              <a:rPr lang="en-US" sz="1800" b="0" i="1" u="none" strike="noStrike" baseline="0" dirty="0" err="1">
                <a:solidFill>
                  <a:srgbClr val="292F33"/>
                </a:solidFill>
                <a:latin typeface="+mj-lt"/>
              </a:rPr>
              <a:t>Sirion</a:t>
            </a:r>
            <a:r>
              <a:rPr lang="en-US" sz="1800" b="0" i="1" u="none" strike="noStrike" baseline="0" dirty="0">
                <a:solidFill>
                  <a:srgbClr val="292F33"/>
                </a:solidFill>
                <a:latin typeface="+mj-lt"/>
              </a:rPr>
              <a:t> like a young wild ox. </a:t>
            </a:r>
          </a:p>
          <a:p>
            <a:pPr algn="just"/>
            <a:r>
              <a:rPr lang="en-US" b="1" i="1" dirty="0">
                <a:solidFill>
                  <a:srgbClr val="292F33"/>
                </a:solidFill>
                <a:latin typeface="+mj-lt"/>
              </a:rPr>
              <a:t>Psalm 29:6</a:t>
            </a:r>
            <a:endParaRPr lang="en-US" b="1" i="1" dirty="0">
              <a:latin typeface="+mj-lt"/>
            </a:endParaRPr>
          </a:p>
        </p:txBody>
      </p:sp>
      <p:sp>
        <p:nvSpPr>
          <p:cNvPr id="24" name="TextBox 23">
            <a:extLst>
              <a:ext uri="{FF2B5EF4-FFF2-40B4-BE49-F238E27FC236}">
                <a16:creationId xmlns:a16="http://schemas.microsoft.com/office/drawing/2014/main" id="{AC5D0C7A-6930-4178-A220-806D019D0915}"/>
              </a:ext>
            </a:extLst>
          </p:cNvPr>
          <p:cNvSpPr txBox="1"/>
          <p:nvPr/>
        </p:nvSpPr>
        <p:spPr>
          <a:xfrm>
            <a:off x="8383010" y="5146155"/>
            <a:ext cx="3664928" cy="923330"/>
          </a:xfrm>
          <a:prstGeom prst="rect">
            <a:avLst/>
          </a:prstGeom>
          <a:noFill/>
        </p:spPr>
        <p:txBody>
          <a:bodyPr wrap="square" rtlCol="0">
            <a:spAutoFit/>
          </a:bodyPr>
          <a:lstStyle/>
          <a:p>
            <a:pPr algn="just"/>
            <a:r>
              <a:rPr lang="en-US" sz="1800" b="0" i="1" u="none" strike="noStrike" baseline="0" dirty="0">
                <a:solidFill>
                  <a:srgbClr val="292F33"/>
                </a:solidFill>
                <a:latin typeface="+mj-lt"/>
              </a:rPr>
              <a:t>The LORD shakes the wilderness of Kadesh. </a:t>
            </a:r>
          </a:p>
          <a:p>
            <a:pPr algn="just"/>
            <a:r>
              <a:rPr lang="en-US" b="1" i="1" dirty="0">
                <a:solidFill>
                  <a:srgbClr val="292F33"/>
                </a:solidFill>
                <a:latin typeface="+mj-lt"/>
              </a:rPr>
              <a:t>Psalm 29:8</a:t>
            </a:r>
            <a:endParaRPr lang="en-US" b="1" i="1" dirty="0">
              <a:latin typeface="+mj-lt"/>
            </a:endParaRPr>
          </a:p>
        </p:txBody>
      </p:sp>
      <p:sp>
        <p:nvSpPr>
          <p:cNvPr id="3" name="TextBox 2">
            <a:extLst>
              <a:ext uri="{FF2B5EF4-FFF2-40B4-BE49-F238E27FC236}">
                <a16:creationId xmlns:a16="http://schemas.microsoft.com/office/drawing/2014/main" id="{FE17CC1F-09D2-4865-9142-4B2B15DE42DD}"/>
              </a:ext>
            </a:extLst>
          </p:cNvPr>
          <p:cNvSpPr txBox="1"/>
          <p:nvPr/>
        </p:nvSpPr>
        <p:spPr>
          <a:xfrm>
            <a:off x="4630881" y="4642813"/>
            <a:ext cx="3664928" cy="1815882"/>
          </a:xfrm>
          <a:prstGeom prst="rect">
            <a:avLst/>
          </a:prstGeom>
          <a:noFill/>
          <a:ln w="76200">
            <a:solidFill>
              <a:srgbClr val="FF0000"/>
            </a:solidFill>
          </a:ln>
        </p:spPr>
        <p:txBody>
          <a:bodyPr wrap="square" rtlCol="0">
            <a:spAutoFit/>
          </a:bodyPr>
          <a:lstStyle/>
          <a:p>
            <a:pPr algn="ctr">
              <a:lnSpc>
                <a:spcPct val="250000"/>
              </a:lnSpc>
            </a:pPr>
            <a:r>
              <a:rPr lang="en-US" sz="3200" dirty="0"/>
              <a:t>KADESH</a:t>
            </a:r>
          </a:p>
          <a:p>
            <a:endParaRPr lang="en-US" sz="3200" dirty="0"/>
          </a:p>
        </p:txBody>
      </p:sp>
      <p:sp>
        <p:nvSpPr>
          <p:cNvPr id="27" name="TextBox 26">
            <a:extLst>
              <a:ext uri="{FF2B5EF4-FFF2-40B4-BE49-F238E27FC236}">
                <a16:creationId xmlns:a16="http://schemas.microsoft.com/office/drawing/2014/main" id="{31052DD5-B6F7-4C4F-872A-1E69637DDD0D}"/>
              </a:ext>
            </a:extLst>
          </p:cNvPr>
          <p:cNvSpPr txBox="1"/>
          <p:nvPr/>
        </p:nvSpPr>
        <p:spPr>
          <a:xfrm>
            <a:off x="4630881" y="3429000"/>
            <a:ext cx="3664928" cy="369332"/>
          </a:xfrm>
          <a:prstGeom prst="rect">
            <a:avLst/>
          </a:prstGeom>
          <a:noFill/>
        </p:spPr>
        <p:txBody>
          <a:bodyPr wrap="square" rtlCol="0">
            <a:spAutoFit/>
          </a:bodyPr>
          <a:lstStyle/>
          <a:p>
            <a:pPr algn="ctr"/>
            <a:r>
              <a:rPr lang="en-US" dirty="0"/>
              <a:t>aka Mt Hermon</a:t>
            </a:r>
          </a:p>
        </p:txBody>
      </p:sp>
    </p:spTree>
    <p:extLst>
      <p:ext uri="{BB962C8B-B14F-4D97-AF65-F5344CB8AC3E}">
        <p14:creationId xmlns:p14="http://schemas.microsoft.com/office/powerpoint/2010/main" val="354406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VOICE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b="1" i="1" dirty="0">
                <a:solidFill>
                  <a:srgbClr val="FF0000"/>
                </a:solidFill>
              </a:rPr>
              <a:t>The voice of the LORD </a:t>
            </a:r>
            <a:r>
              <a:rPr lang="en-US" i="1" dirty="0"/>
              <a:t>is over many waters;</a:t>
            </a:r>
          </a:p>
          <a:p>
            <a:pPr marL="0" indent="0">
              <a:buNone/>
            </a:pPr>
            <a:r>
              <a:rPr lang="en-US" i="1" dirty="0"/>
              <a:t>The God of glory thunders, the LORD, over many waters.</a:t>
            </a:r>
          </a:p>
          <a:p>
            <a:pPr marL="0" indent="0">
              <a:buNone/>
            </a:pPr>
            <a:r>
              <a:rPr lang="en-US" b="1" dirty="0"/>
              <a:t>Psalm 29:3</a:t>
            </a:r>
          </a:p>
        </p:txBody>
      </p:sp>
    </p:spTree>
    <p:extLst>
      <p:ext uri="{BB962C8B-B14F-4D97-AF65-F5344CB8AC3E}">
        <p14:creationId xmlns:p14="http://schemas.microsoft.com/office/powerpoint/2010/main" val="78083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VOICE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b="1" i="1" dirty="0">
                <a:solidFill>
                  <a:srgbClr val="FF0000"/>
                </a:solidFill>
              </a:rPr>
              <a:t>The voice of the LORD </a:t>
            </a:r>
            <a:r>
              <a:rPr lang="en-US" i="1" dirty="0"/>
              <a:t>is powerful;</a:t>
            </a:r>
          </a:p>
          <a:p>
            <a:pPr marL="0" indent="0">
              <a:buNone/>
            </a:pPr>
            <a:r>
              <a:rPr lang="en-US" b="1" i="1" dirty="0">
                <a:solidFill>
                  <a:srgbClr val="FF0000"/>
                </a:solidFill>
              </a:rPr>
              <a:t>The voice of the LORD </a:t>
            </a:r>
            <a:r>
              <a:rPr lang="en-US" i="1" dirty="0"/>
              <a:t>is full of majesty.</a:t>
            </a:r>
          </a:p>
          <a:p>
            <a:pPr marL="0" indent="0">
              <a:buNone/>
            </a:pPr>
            <a:r>
              <a:rPr lang="en-US" b="1" dirty="0"/>
              <a:t>Psalm 29:4</a:t>
            </a:r>
          </a:p>
        </p:txBody>
      </p:sp>
    </p:spTree>
    <p:extLst>
      <p:ext uri="{BB962C8B-B14F-4D97-AF65-F5344CB8AC3E}">
        <p14:creationId xmlns:p14="http://schemas.microsoft.com/office/powerpoint/2010/main" val="420785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DC5-778E-41E1-A7F0-E65EDB99E7A6}"/>
              </a:ext>
            </a:extLst>
          </p:cNvPr>
          <p:cNvSpPr>
            <a:spLocks noGrp="1"/>
          </p:cNvSpPr>
          <p:nvPr>
            <p:ph type="title"/>
          </p:nvPr>
        </p:nvSpPr>
        <p:spPr/>
        <p:txBody>
          <a:bodyPr/>
          <a:lstStyle/>
          <a:p>
            <a:r>
              <a:rPr lang="en-US" dirty="0"/>
              <a:t>THE VOICE OF THE LORD</a:t>
            </a:r>
          </a:p>
        </p:txBody>
      </p:sp>
      <p:sp>
        <p:nvSpPr>
          <p:cNvPr id="3" name="Content Placeholder 2">
            <a:extLst>
              <a:ext uri="{FF2B5EF4-FFF2-40B4-BE49-F238E27FC236}">
                <a16:creationId xmlns:a16="http://schemas.microsoft.com/office/drawing/2014/main" id="{B28BAF63-C123-446F-843E-0D0CBA21571A}"/>
              </a:ext>
            </a:extLst>
          </p:cNvPr>
          <p:cNvSpPr>
            <a:spLocks noGrp="1"/>
          </p:cNvSpPr>
          <p:nvPr>
            <p:ph idx="1"/>
          </p:nvPr>
        </p:nvSpPr>
        <p:spPr/>
        <p:txBody>
          <a:bodyPr/>
          <a:lstStyle/>
          <a:p>
            <a:pPr marL="0" indent="0">
              <a:buNone/>
            </a:pPr>
            <a:r>
              <a:rPr lang="en-US" b="1" i="1" dirty="0">
                <a:solidFill>
                  <a:srgbClr val="FF0000"/>
                </a:solidFill>
              </a:rPr>
              <a:t>The voice of the LORD </a:t>
            </a:r>
            <a:r>
              <a:rPr lang="en-US" i="1" dirty="0"/>
              <a:t>breaks the cedars;</a:t>
            </a:r>
          </a:p>
          <a:p>
            <a:pPr marL="0" indent="0">
              <a:buNone/>
            </a:pPr>
            <a:r>
              <a:rPr lang="en-US" i="1" dirty="0"/>
              <a:t>The LORD breaks the cedars of Lebanon.</a:t>
            </a:r>
          </a:p>
          <a:p>
            <a:pPr marL="0" indent="0">
              <a:buNone/>
            </a:pPr>
            <a:r>
              <a:rPr lang="en-US" i="1" dirty="0"/>
              <a:t>He makes Lebanon to skip like a calf, </a:t>
            </a:r>
          </a:p>
          <a:p>
            <a:pPr marL="0" indent="0">
              <a:buNone/>
            </a:pPr>
            <a:r>
              <a:rPr lang="en-US" i="1" dirty="0"/>
              <a:t>and </a:t>
            </a:r>
            <a:r>
              <a:rPr lang="en-US" i="1" dirty="0" err="1"/>
              <a:t>Sirion</a:t>
            </a:r>
            <a:r>
              <a:rPr lang="en-US" i="1" dirty="0"/>
              <a:t> like a young wild ox. </a:t>
            </a:r>
          </a:p>
          <a:p>
            <a:pPr marL="0" indent="0">
              <a:buNone/>
            </a:pPr>
            <a:r>
              <a:rPr lang="en-US" b="1" dirty="0"/>
              <a:t>Psalm 29:5-6</a:t>
            </a:r>
          </a:p>
        </p:txBody>
      </p:sp>
    </p:spTree>
    <p:extLst>
      <p:ext uri="{BB962C8B-B14F-4D97-AF65-F5344CB8AC3E}">
        <p14:creationId xmlns:p14="http://schemas.microsoft.com/office/powerpoint/2010/main" val="28493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10 Sacred Trees - Landscape Architects Network | Cedar trees, Tree,  Lebanon tree">
            <a:extLst>
              <a:ext uri="{FF2B5EF4-FFF2-40B4-BE49-F238E27FC236}">
                <a16:creationId xmlns:a16="http://schemas.microsoft.com/office/drawing/2014/main" id="{6538106E-C663-440A-B304-F7F72C471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9240"/>
            <a:ext cx="12192000" cy="99364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452F6C-10E2-4ED6-AE72-D3B1C2088E07}"/>
              </a:ext>
            </a:extLst>
          </p:cNvPr>
          <p:cNvSpPr txBox="1"/>
          <p:nvPr/>
        </p:nvSpPr>
        <p:spPr>
          <a:xfrm>
            <a:off x="232228" y="137886"/>
            <a:ext cx="4669971" cy="1569660"/>
          </a:xfrm>
          <a:prstGeom prst="rect">
            <a:avLst/>
          </a:prstGeom>
          <a:noFill/>
        </p:spPr>
        <p:txBody>
          <a:bodyPr wrap="square" rtlCol="0">
            <a:spAutoFit/>
          </a:bodyPr>
          <a:lstStyle/>
          <a:p>
            <a:r>
              <a:rPr lang="en-US" sz="4800" b="1" dirty="0"/>
              <a:t>LEBANON</a:t>
            </a:r>
          </a:p>
          <a:p>
            <a:r>
              <a:rPr lang="en-US" sz="4800" b="1" dirty="0"/>
              <a:t>CEDAR</a:t>
            </a:r>
          </a:p>
        </p:txBody>
      </p:sp>
    </p:spTree>
    <p:extLst>
      <p:ext uri="{BB962C8B-B14F-4D97-AF65-F5344CB8AC3E}">
        <p14:creationId xmlns:p14="http://schemas.microsoft.com/office/powerpoint/2010/main" val="2671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field with a mountain in the background&#10;&#10;Description automatically generated">
            <a:extLst>
              <a:ext uri="{FF2B5EF4-FFF2-40B4-BE49-F238E27FC236}">
                <a16:creationId xmlns:a16="http://schemas.microsoft.com/office/drawing/2014/main" id="{0F0EE35B-A3DC-47CD-8D15-5CB0CE1C0702}"/>
              </a:ext>
            </a:extLst>
          </p:cNvPr>
          <p:cNvPicPr>
            <a:picLocks noChangeAspect="1"/>
          </p:cNvPicPr>
          <p:nvPr/>
        </p:nvPicPr>
        <p:blipFill rotWithShape="1">
          <a:blip r:embed="rId2"/>
          <a:srcRect t="15110"/>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C31AD16-0FF4-4D41-8243-E456828A3FD8}"/>
              </a:ext>
            </a:extLst>
          </p:cNvPr>
          <p:cNvSpPr txBox="1"/>
          <p:nvPr/>
        </p:nvSpPr>
        <p:spPr>
          <a:xfrm>
            <a:off x="232228" y="137886"/>
            <a:ext cx="4669971" cy="830997"/>
          </a:xfrm>
          <a:prstGeom prst="rect">
            <a:avLst/>
          </a:prstGeom>
          <a:noFill/>
        </p:spPr>
        <p:txBody>
          <a:bodyPr wrap="square" rtlCol="0">
            <a:spAutoFit/>
          </a:bodyPr>
          <a:lstStyle/>
          <a:p>
            <a:r>
              <a:rPr lang="en-US" sz="4800" b="1" dirty="0"/>
              <a:t>MT. LEBANON</a:t>
            </a:r>
          </a:p>
        </p:txBody>
      </p:sp>
    </p:spTree>
    <p:extLst>
      <p:ext uri="{BB962C8B-B14F-4D97-AF65-F5344CB8AC3E}">
        <p14:creationId xmlns:p14="http://schemas.microsoft.com/office/powerpoint/2010/main" val="840163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1056</Words>
  <Application>Microsoft Office PowerPoint</Application>
  <PresentationFormat>Widescreen</PresentationFormat>
  <Paragraphs>94</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Century Gothic</vt:lpstr>
      <vt:lpstr>Office Theme</vt:lpstr>
      <vt:lpstr>It Pours, He Reigns Psalm 29</vt:lpstr>
      <vt:lpstr>THE GLORY OF THE LORD</vt:lpstr>
      <vt:lpstr>REVELATION 4:6-11</vt:lpstr>
      <vt:lpstr>PowerPoint Presentation</vt:lpstr>
      <vt:lpstr>THE VOICE OF THE LORD</vt:lpstr>
      <vt:lpstr>THE VOICE OF THE LORD</vt:lpstr>
      <vt:lpstr>THE VOICE OF THE LORD</vt:lpstr>
      <vt:lpstr>PowerPoint Presentation</vt:lpstr>
      <vt:lpstr>PowerPoint Presentation</vt:lpstr>
      <vt:lpstr>PowerPoint Presentation</vt:lpstr>
      <vt:lpstr>THE VOICE OF THE LORD</vt:lpstr>
      <vt:lpstr>PowerPoint Presentation</vt:lpstr>
      <vt:lpstr>THE VOICE OF THE LORD</vt:lpstr>
      <vt:lpstr>PowerPoint Presentation</vt:lpstr>
      <vt:lpstr>THE VOICE OF THE LORD</vt:lpstr>
      <vt:lpstr>PowerPoint Presentation</vt:lpstr>
      <vt:lpstr>THE VOICE OF THE LORD</vt:lpstr>
      <vt:lpstr>THE POSITION OF THE LORD</vt:lpstr>
      <vt:lpstr>THE STRENGTH OF THE LORD</vt:lpstr>
      <vt:lpstr>THE GLORY OF THE LORD</vt:lpstr>
      <vt:lpstr>GOD IS SPEAKING </vt:lpstr>
      <vt:lpstr>GOD IS SPEAKING</vt:lpstr>
      <vt:lpstr>GOD IS STRONGER </vt:lpstr>
      <vt:lpstr>GOD IS STRONGER </vt:lpstr>
      <vt:lpstr>GOD IS SEATED ON THE THRONE </vt:lpstr>
      <vt:lpstr>GOD IS SEATED ON THE THRONE </vt:lpstr>
      <vt:lpstr>It Pours, He Reigns Psalm 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Psalm 29</dc:title>
  <dc:creator>Timothy Sheare</dc:creator>
  <cp:lastModifiedBy>Timothy Sheare</cp:lastModifiedBy>
  <cp:revision>17</cp:revision>
  <dcterms:created xsi:type="dcterms:W3CDTF">2020-10-23T17:45:34Z</dcterms:created>
  <dcterms:modified xsi:type="dcterms:W3CDTF">2020-10-24T17:15:46Z</dcterms:modified>
</cp:coreProperties>
</file>