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430" r:id="rId2"/>
    <p:sldId id="431" r:id="rId3"/>
    <p:sldId id="295" r:id="rId4"/>
    <p:sldId id="444" r:id="rId5"/>
    <p:sldId id="432" r:id="rId6"/>
    <p:sldId id="257" r:id="rId7"/>
    <p:sldId id="433" r:id="rId8"/>
    <p:sldId id="434" r:id="rId9"/>
    <p:sldId id="435" r:id="rId10"/>
    <p:sldId id="445" r:id="rId11"/>
    <p:sldId id="436" r:id="rId12"/>
    <p:sldId id="446" r:id="rId13"/>
    <p:sldId id="437" r:id="rId14"/>
    <p:sldId id="439" r:id="rId15"/>
    <p:sldId id="440" r:id="rId16"/>
    <p:sldId id="441" r:id="rId17"/>
    <p:sldId id="442" r:id="rId18"/>
    <p:sldId id="443" r:id="rId19"/>
    <p:sldId id="447" r:id="rId20"/>
  </p:sldIdLst>
  <p:sldSz cx="12192000" cy="6858000"/>
  <p:notesSz cx="6950075" cy="92360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980" autoAdjust="0"/>
    <p:restoredTop sz="94660"/>
  </p:normalViewPr>
  <p:slideViewPr>
    <p:cSldViewPr snapToGrid="0">
      <p:cViewPr varScale="1">
        <p:scale>
          <a:sx n="72" d="100"/>
          <a:sy n="72" d="100"/>
        </p:scale>
        <p:origin x="576"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503576-F22B-4E20-8448-29AA31FB5DC3}"/>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065721FB-5AFB-4DC1-B4BD-91053FF20DB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E547420A-0EFF-4C9E-999F-EC65DF2BEAE8}"/>
              </a:ext>
            </a:extLst>
          </p:cNvPr>
          <p:cNvSpPr>
            <a:spLocks noGrp="1"/>
          </p:cNvSpPr>
          <p:nvPr>
            <p:ph type="dt" sz="half" idx="10"/>
          </p:nvPr>
        </p:nvSpPr>
        <p:spPr/>
        <p:txBody>
          <a:bodyPr/>
          <a:lstStyle/>
          <a:p>
            <a:fld id="{E2EFD999-DA64-423F-8022-84551C9A1189}" type="datetimeFigureOut">
              <a:rPr lang="en-US" smtClean="0"/>
              <a:t>9/27/2020</a:t>
            </a:fld>
            <a:endParaRPr lang="en-US"/>
          </a:p>
        </p:txBody>
      </p:sp>
      <p:sp>
        <p:nvSpPr>
          <p:cNvPr id="5" name="Footer Placeholder 4">
            <a:extLst>
              <a:ext uri="{FF2B5EF4-FFF2-40B4-BE49-F238E27FC236}">
                <a16:creationId xmlns:a16="http://schemas.microsoft.com/office/drawing/2014/main" id="{B8AA054E-39EF-457F-945C-CC88A2049E8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0F02725-C5C3-4498-9045-5F96287918DC}"/>
              </a:ext>
            </a:extLst>
          </p:cNvPr>
          <p:cNvSpPr>
            <a:spLocks noGrp="1"/>
          </p:cNvSpPr>
          <p:nvPr>
            <p:ph type="sldNum" sz="quarter" idx="12"/>
          </p:nvPr>
        </p:nvSpPr>
        <p:spPr/>
        <p:txBody>
          <a:bodyPr/>
          <a:lstStyle/>
          <a:p>
            <a:fld id="{62F855DA-CBC1-43E3-8442-AE401F3BE510}" type="slidenum">
              <a:rPr lang="en-US" smtClean="0"/>
              <a:t>‹#›</a:t>
            </a:fld>
            <a:endParaRPr lang="en-US"/>
          </a:p>
        </p:txBody>
      </p:sp>
    </p:spTree>
    <p:extLst>
      <p:ext uri="{BB962C8B-B14F-4D97-AF65-F5344CB8AC3E}">
        <p14:creationId xmlns:p14="http://schemas.microsoft.com/office/powerpoint/2010/main" val="105034639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CC07FE-1D4B-4E98-8E2A-4E6A8A2E58B1}"/>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D1292757-913B-4934-8C9E-7AF389839A8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EC46FD1-0A26-4A6A-9B70-E016BFE7DEBF}"/>
              </a:ext>
            </a:extLst>
          </p:cNvPr>
          <p:cNvSpPr>
            <a:spLocks noGrp="1"/>
          </p:cNvSpPr>
          <p:nvPr>
            <p:ph type="dt" sz="half" idx="10"/>
          </p:nvPr>
        </p:nvSpPr>
        <p:spPr/>
        <p:txBody>
          <a:bodyPr/>
          <a:lstStyle/>
          <a:p>
            <a:fld id="{E2EFD999-DA64-423F-8022-84551C9A1189}" type="datetimeFigureOut">
              <a:rPr lang="en-US" smtClean="0"/>
              <a:t>9/27/2020</a:t>
            </a:fld>
            <a:endParaRPr lang="en-US"/>
          </a:p>
        </p:txBody>
      </p:sp>
      <p:sp>
        <p:nvSpPr>
          <p:cNvPr id="5" name="Footer Placeholder 4">
            <a:extLst>
              <a:ext uri="{FF2B5EF4-FFF2-40B4-BE49-F238E27FC236}">
                <a16:creationId xmlns:a16="http://schemas.microsoft.com/office/drawing/2014/main" id="{984324FE-6FF3-4A16-A0EE-94DDC6CAEEF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8109223-3ABA-4EFF-ABD3-44FC1E3E25D3}"/>
              </a:ext>
            </a:extLst>
          </p:cNvPr>
          <p:cNvSpPr>
            <a:spLocks noGrp="1"/>
          </p:cNvSpPr>
          <p:nvPr>
            <p:ph type="sldNum" sz="quarter" idx="12"/>
          </p:nvPr>
        </p:nvSpPr>
        <p:spPr/>
        <p:txBody>
          <a:bodyPr/>
          <a:lstStyle/>
          <a:p>
            <a:fld id="{62F855DA-CBC1-43E3-8442-AE401F3BE510}" type="slidenum">
              <a:rPr lang="en-US" smtClean="0"/>
              <a:t>‹#›</a:t>
            </a:fld>
            <a:endParaRPr lang="en-US"/>
          </a:p>
        </p:txBody>
      </p:sp>
    </p:spTree>
    <p:extLst>
      <p:ext uri="{BB962C8B-B14F-4D97-AF65-F5344CB8AC3E}">
        <p14:creationId xmlns:p14="http://schemas.microsoft.com/office/powerpoint/2010/main" val="60885775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C7BA503F-2EF3-4239-9731-4C6998CF7AEE}"/>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FCDADCDD-059E-41DD-AC89-804933A6240C}"/>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30E5D07-C39E-480F-AB0A-9D1D5627E68A}"/>
              </a:ext>
            </a:extLst>
          </p:cNvPr>
          <p:cNvSpPr>
            <a:spLocks noGrp="1"/>
          </p:cNvSpPr>
          <p:nvPr>
            <p:ph type="dt" sz="half" idx="10"/>
          </p:nvPr>
        </p:nvSpPr>
        <p:spPr/>
        <p:txBody>
          <a:bodyPr/>
          <a:lstStyle/>
          <a:p>
            <a:fld id="{E2EFD999-DA64-423F-8022-84551C9A1189}" type="datetimeFigureOut">
              <a:rPr lang="en-US" smtClean="0"/>
              <a:t>9/27/2020</a:t>
            </a:fld>
            <a:endParaRPr lang="en-US"/>
          </a:p>
        </p:txBody>
      </p:sp>
      <p:sp>
        <p:nvSpPr>
          <p:cNvPr id="5" name="Footer Placeholder 4">
            <a:extLst>
              <a:ext uri="{FF2B5EF4-FFF2-40B4-BE49-F238E27FC236}">
                <a16:creationId xmlns:a16="http://schemas.microsoft.com/office/drawing/2014/main" id="{E341EA02-0F6D-49E3-AABF-29F71B08830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0B6E690-1A81-4E3D-91B8-43BBA4A8B14F}"/>
              </a:ext>
            </a:extLst>
          </p:cNvPr>
          <p:cNvSpPr>
            <a:spLocks noGrp="1"/>
          </p:cNvSpPr>
          <p:nvPr>
            <p:ph type="sldNum" sz="quarter" idx="12"/>
          </p:nvPr>
        </p:nvSpPr>
        <p:spPr/>
        <p:txBody>
          <a:bodyPr/>
          <a:lstStyle/>
          <a:p>
            <a:fld id="{62F855DA-CBC1-43E3-8442-AE401F3BE510}" type="slidenum">
              <a:rPr lang="en-US" smtClean="0"/>
              <a:t>‹#›</a:t>
            </a:fld>
            <a:endParaRPr lang="en-US"/>
          </a:p>
        </p:txBody>
      </p:sp>
    </p:spTree>
    <p:extLst>
      <p:ext uri="{BB962C8B-B14F-4D97-AF65-F5344CB8AC3E}">
        <p14:creationId xmlns:p14="http://schemas.microsoft.com/office/powerpoint/2010/main" val="41994285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917089-03EB-43A2-A5DB-DDEA1F28958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F7177CB-71A5-49AA-A224-05914A850ED6}"/>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BD0D1C5-9775-4848-AD58-5FE9EB0685F0}"/>
              </a:ext>
            </a:extLst>
          </p:cNvPr>
          <p:cNvSpPr>
            <a:spLocks noGrp="1"/>
          </p:cNvSpPr>
          <p:nvPr>
            <p:ph type="dt" sz="half" idx="10"/>
          </p:nvPr>
        </p:nvSpPr>
        <p:spPr/>
        <p:txBody>
          <a:bodyPr/>
          <a:lstStyle/>
          <a:p>
            <a:fld id="{E2EFD999-DA64-423F-8022-84551C9A1189}" type="datetimeFigureOut">
              <a:rPr lang="en-US" smtClean="0"/>
              <a:t>9/27/2020</a:t>
            </a:fld>
            <a:endParaRPr lang="en-US"/>
          </a:p>
        </p:txBody>
      </p:sp>
      <p:sp>
        <p:nvSpPr>
          <p:cNvPr id="5" name="Footer Placeholder 4">
            <a:extLst>
              <a:ext uri="{FF2B5EF4-FFF2-40B4-BE49-F238E27FC236}">
                <a16:creationId xmlns:a16="http://schemas.microsoft.com/office/drawing/2014/main" id="{6093ECD3-6F59-432D-915B-834F13F86C4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9CD7E55-D9C0-4C18-9BD8-7A203E634E93}"/>
              </a:ext>
            </a:extLst>
          </p:cNvPr>
          <p:cNvSpPr>
            <a:spLocks noGrp="1"/>
          </p:cNvSpPr>
          <p:nvPr>
            <p:ph type="sldNum" sz="quarter" idx="12"/>
          </p:nvPr>
        </p:nvSpPr>
        <p:spPr/>
        <p:txBody>
          <a:bodyPr/>
          <a:lstStyle/>
          <a:p>
            <a:fld id="{62F855DA-CBC1-43E3-8442-AE401F3BE510}" type="slidenum">
              <a:rPr lang="en-US" smtClean="0"/>
              <a:t>‹#›</a:t>
            </a:fld>
            <a:endParaRPr lang="en-US"/>
          </a:p>
        </p:txBody>
      </p:sp>
    </p:spTree>
    <p:extLst>
      <p:ext uri="{BB962C8B-B14F-4D97-AF65-F5344CB8AC3E}">
        <p14:creationId xmlns:p14="http://schemas.microsoft.com/office/powerpoint/2010/main" val="32228891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06AFCD-0F53-4F70-A332-07192A1F96F7}"/>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DD3AB341-2C65-4A0E-951D-5F8ACDAB7E24}"/>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41CD6B79-B295-4D9D-B744-2DEA749E271A}"/>
              </a:ext>
            </a:extLst>
          </p:cNvPr>
          <p:cNvSpPr>
            <a:spLocks noGrp="1"/>
          </p:cNvSpPr>
          <p:nvPr>
            <p:ph type="dt" sz="half" idx="10"/>
          </p:nvPr>
        </p:nvSpPr>
        <p:spPr/>
        <p:txBody>
          <a:bodyPr/>
          <a:lstStyle/>
          <a:p>
            <a:fld id="{E2EFD999-DA64-423F-8022-84551C9A1189}" type="datetimeFigureOut">
              <a:rPr lang="en-US" smtClean="0"/>
              <a:t>9/27/2020</a:t>
            </a:fld>
            <a:endParaRPr lang="en-US"/>
          </a:p>
        </p:txBody>
      </p:sp>
      <p:sp>
        <p:nvSpPr>
          <p:cNvPr id="5" name="Footer Placeholder 4">
            <a:extLst>
              <a:ext uri="{FF2B5EF4-FFF2-40B4-BE49-F238E27FC236}">
                <a16:creationId xmlns:a16="http://schemas.microsoft.com/office/drawing/2014/main" id="{711A5131-3E31-45C0-B6F9-7B13610D396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2867290-E57D-4F94-B34A-A0ED72FEAFFE}"/>
              </a:ext>
            </a:extLst>
          </p:cNvPr>
          <p:cNvSpPr>
            <a:spLocks noGrp="1"/>
          </p:cNvSpPr>
          <p:nvPr>
            <p:ph type="sldNum" sz="quarter" idx="12"/>
          </p:nvPr>
        </p:nvSpPr>
        <p:spPr/>
        <p:txBody>
          <a:bodyPr/>
          <a:lstStyle/>
          <a:p>
            <a:fld id="{62F855DA-CBC1-43E3-8442-AE401F3BE510}" type="slidenum">
              <a:rPr lang="en-US" smtClean="0"/>
              <a:t>‹#›</a:t>
            </a:fld>
            <a:endParaRPr lang="en-US"/>
          </a:p>
        </p:txBody>
      </p:sp>
    </p:spTree>
    <p:extLst>
      <p:ext uri="{BB962C8B-B14F-4D97-AF65-F5344CB8AC3E}">
        <p14:creationId xmlns:p14="http://schemas.microsoft.com/office/powerpoint/2010/main" val="266243938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C7FE89-3883-4332-BCB8-B062236846A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086270A-D63C-4BF7-A76B-DCDE0E6489EA}"/>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C751715B-AD5A-42EC-82E4-9D8E58C7B4C5}"/>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3F728A8F-4380-4C30-BABE-22FFCBA6555E}"/>
              </a:ext>
            </a:extLst>
          </p:cNvPr>
          <p:cNvSpPr>
            <a:spLocks noGrp="1"/>
          </p:cNvSpPr>
          <p:nvPr>
            <p:ph type="dt" sz="half" idx="10"/>
          </p:nvPr>
        </p:nvSpPr>
        <p:spPr/>
        <p:txBody>
          <a:bodyPr/>
          <a:lstStyle/>
          <a:p>
            <a:fld id="{E2EFD999-DA64-423F-8022-84551C9A1189}" type="datetimeFigureOut">
              <a:rPr lang="en-US" smtClean="0"/>
              <a:t>9/27/2020</a:t>
            </a:fld>
            <a:endParaRPr lang="en-US"/>
          </a:p>
        </p:txBody>
      </p:sp>
      <p:sp>
        <p:nvSpPr>
          <p:cNvPr id="6" name="Footer Placeholder 5">
            <a:extLst>
              <a:ext uri="{FF2B5EF4-FFF2-40B4-BE49-F238E27FC236}">
                <a16:creationId xmlns:a16="http://schemas.microsoft.com/office/drawing/2014/main" id="{865E5832-5D38-4A98-902D-F5BDFDA61FB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C0C12FD-C3AD-421F-98F6-640DBBF86725}"/>
              </a:ext>
            </a:extLst>
          </p:cNvPr>
          <p:cNvSpPr>
            <a:spLocks noGrp="1"/>
          </p:cNvSpPr>
          <p:nvPr>
            <p:ph type="sldNum" sz="quarter" idx="12"/>
          </p:nvPr>
        </p:nvSpPr>
        <p:spPr/>
        <p:txBody>
          <a:bodyPr/>
          <a:lstStyle/>
          <a:p>
            <a:fld id="{62F855DA-CBC1-43E3-8442-AE401F3BE510}" type="slidenum">
              <a:rPr lang="en-US" smtClean="0"/>
              <a:t>‹#›</a:t>
            </a:fld>
            <a:endParaRPr lang="en-US"/>
          </a:p>
        </p:txBody>
      </p:sp>
    </p:spTree>
    <p:extLst>
      <p:ext uri="{BB962C8B-B14F-4D97-AF65-F5344CB8AC3E}">
        <p14:creationId xmlns:p14="http://schemas.microsoft.com/office/powerpoint/2010/main" val="142242477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04BB3E-3831-426A-A5A9-2ED5981DFB00}"/>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4F531239-1C63-47B4-B9C0-7817E275E0B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05C1B56C-EE55-43F7-BD81-5BC4C4A7B7B2}"/>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CDFB9477-A593-4289-90BF-B98BB32377A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DF0C4A03-CB5D-4014-9692-3F68DE6188A1}"/>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1A5C8CB2-25EA-44D8-BE6C-DC21E7F462E2}"/>
              </a:ext>
            </a:extLst>
          </p:cNvPr>
          <p:cNvSpPr>
            <a:spLocks noGrp="1"/>
          </p:cNvSpPr>
          <p:nvPr>
            <p:ph type="dt" sz="half" idx="10"/>
          </p:nvPr>
        </p:nvSpPr>
        <p:spPr/>
        <p:txBody>
          <a:bodyPr/>
          <a:lstStyle/>
          <a:p>
            <a:fld id="{E2EFD999-DA64-423F-8022-84551C9A1189}" type="datetimeFigureOut">
              <a:rPr lang="en-US" smtClean="0"/>
              <a:t>9/27/2020</a:t>
            </a:fld>
            <a:endParaRPr lang="en-US"/>
          </a:p>
        </p:txBody>
      </p:sp>
      <p:sp>
        <p:nvSpPr>
          <p:cNvPr id="8" name="Footer Placeholder 7">
            <a:extLst>
              <a:ext uri="{FF2B5EF4-FFF2-40B4-BE49-F238E27FC236}">
                <a16:creationId xmlns:a16="http://schemas.microsoft.com/office/drawing/2014/main" id="{6F760949-DB4D-4EE7-9FB0-6F6D7AEA9B45}"/>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6C39445B-DD73-4EF0-A344-50932E4C4C2F}"/>
              </a:ext>
            </a:extLst>
          </p:cNvPr>
          <p:cNvSpPr>
            <a:spLocks noGrp="1"/>
          </p:cNvSpPr>
          <p:nvPr>
            <p:ph type="sldNum" sz="quarter" idx="12"/>
          </p:nvPr>
        </p:nvSpPr>
        <p:spPr/>
        <p:txBody>
          <a:bodyPr/>
          <a:lstStyle/>
          <a:p>
            <a:fld id="{62F855DA-CBC1-43E3-8442-AE401F3BE510}" type="slidenum">
              <a:rPr lang="en-US" smtClean="0"/>
              <a:t>‹#›</a:t>
            </a:fld>
            <a:endParaRPr lang="en-US"/>
          </a:p>
        </p:txBody>
      </p:sp>
    </p:spTree>
    <p:extLst>
      <p:ext uri="{BB962C8B-B14F-4D97-AF65-F5344CB8AC3E}">
        <p14:creationId xmlns:p14="http://schemas.microsoft.com/office/powerpoint/2010/main" val="14741625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265702-7749-4187-955C-82830FBB397C}"/>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58ED53BE-3721-48B6-8B0E-5280CD37F9F9}"/>
              </a:ext>
            </a:extLst>
          </p:cNvPr>
          <p:cNvSpPr>
            <a:spLocks noGrp="1"/>
          </p:cNvSpPr>
          <p:nvPr>
            <p:ph type="dt" sz="half" idx="10"/>
          </p:nvPr>
        </p:nvSpPr>
        <p:spPr/>
        <p:txBody>
          <a:bodyPr/>
          <a:lstStyle/>
          <a:p>
            <a:fld id="{E2EFD999-DA64-423F-8022-84551C9A1189}" type="datetimeFigureOut">
              <a:rPr lang="en-US" smtClean="0"/>
              <a:t>9/27/2020</a:t>
            </a:fld>
            <a:endParaRPr lang="en-US"/>
          </a:p>
        </p:txBody>
      </p:sp>
      <p:sp>
        <p:nvSpPr>
          <p:cNvPr id="4" name="Footer Placeholder 3">
            <a:extLst>
              <a:ext uri="{FF2B5EF4-FFF2-40B4-BE49-F238E27FC236}">
                <a16:creationId xmlns:a16="http://schemas.microsoft.com/office/drawing/2014/main" id="{196BF10B-0806-4EAE-BB23-215382555622}"/>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836B21B5-4F37-4CE1-A95F-1B2D6BA3857E}"/>
              </a:ext>
            </a:extLst>
          </p:cNvPr>
          <p:cNvSpPr>
            <a:spLocks noGrp="1"/>
          </p:cNvSpPr>
          <p:nvPr>
            <p:ph type="sldNum" sz="quarter" idx="12"/>
          </p:nvPr>
        </p:nvSpPr>
        <p:spPr/>
        <p:txBody>
          <a:bodyPr/>
          <a:lstStyle/>
          <a:p>
            <a:fld id="{62F855DA-CBC1-43E3-8442-AE401F3BE510}" type="slidenum">
              <a:rPr lang="en-US" smtClean="0"/>
              <a:t>‹#›</a:t>
            </a:fld>
            <a:endParaRPr lang="en-US"/>
          </a:p>
        </p:txBody>
      </p:sp>
    </p:spTree>
    <p:extLst>
      <p:ext uri="{BB962C8B-B14F-4D97-AF65-F5344CB8AC3E}">
        <p14:creationId xmlns:p14="http://schemas.microsoft.com/office/powerpoint/2010/main" val="18362127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EA26F4D7-A3E4-44A0-B114-70F8FBDA3A94}"/>
              </a:ext>
            </a:extLst>
          </p:cNvPr>
          <p:cNvSpPr>
            <a:spLocks noGrp="1"/>
          </p:cNvSpPr>
          <p:nvPr>
            <p:ph type="dt" sz="half" idx="10"/>
          </p:nvPr>
        </p:nvSpPr>
        <p:spPr/>
        <p:txBody>
          <a:bodyPr/>
          <a:lstStyle/>
          <a:p>
            <a:fld id="{E2EFD999-DA64-423F-8022-84551C9A1189}" type="datetimeFigureOut">
              <a:rPr lang="en-US" smtClean="0"/>
              <a:t>9/27/2020</a:t>
            </a:fld>
            <a:endParaRPr lang="en-US"/>
          </a:p>
        </p:txBody>
      </p:sp>
      <p:sp>
        <p:nvSpPr>
          <p:cNvPr id="3" name="Footer Placeholder 2">
            <a:extLst>
              <a:ext uri="{FF2B5EF4-FFF2-40B4-BE49-F238E27FC236}">
                <a16:creationId xmlns:a16="http://schemas.microsoft.com/office/drawing/2014/main" id="{82D61C3E-085F-482B-863E-053473EA5B47}"/>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CF45B7E0-7513-4EC0-8A96-281CAFCD9102}"/>
              </a:ext>
            </a:extLst>
          </p:cNvPr>
          <p:cNvSpPr>
            <a:spLocks noGrp="1"/>
          </p:cNvSpPr>
          <p:nvPr>
            <p:ph type="sldNum" sz="quarter" idx="12"/>
          </p:nvPr>
        </p:nvSpPr>
        <p:spPr/>
        <p:txBody>
          <a:bodyPr/>
          <a:lstStyle/>
          <a:p>
            <a:fld id="{62F855DA-CBC1-43E3-8442-AE401F3BE510}" type="slidenum">
              <a:rPr lang="en-US" smtClean="0"/>
              <a:t>‹#›</a:t>
            </a:fld>
            <a:endParaRPr lang="en-US"/>
          </a:p>
        </p:txBody>
      </p:sp>
    </p:spTree>
    <p:extLst>
      <p:ext uri="{BB962C8B-B14F-4D97-AF65-F5344CB8AC3E}">
        <p14:creationId xmlns:p14="http://schemas.microsoft.com/office/powerpoint/2010/main" val="30347098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731F2F-35C5-47ED-A5C0-100FF5F7692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3CA9F6E1-A52A-41DE-B046-BA1FD3DCB44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C2E59776-B6E6-464B-B215-16EAE2F4CCD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B92CA20-040A-4FEF-A781-737020B8D589}"/>
              </a:ext>
            </a:extLst>
          </p:cNvPr>
          <p:cNvSpPr>
            <a:spLocks noGrp="1"/>
          </p:cNvSpPr>
          <p:nvPr>
            <p:ph type="dt" sz="half" idx="10"/>
          </p:nvPr>
        </p:nvSpPr>
        <p:spPr/>
        <p:txBody>
          <a:bodyPr/>
          <a:lstStyle/>
          <a:p>
            <a:fld id="{E2EFD999-DA64-423F-8022-84551C9A1189}" type="datetimeFigureOut">
              <a:rPr lang="en-US" smtClean="0"/>
              <a:t>9/27/2020</a:t>
            </a:fld>
            <a:endParaRPr lang="en-US"/>
          </a:p>
        </p:txBody>
      </p:sp>
      <p:sp>
        <p:nvSpPr>
          <p:cNvPr id="6" name="Footer Placeholder 5">
            <a:extLst>
              <a:ext uri="{FF2B5EF4-FFF2-40B4-BE49-F238E27FC236}">
                <a16:creationId xmlns:a16="http://schemas.microsoft.com/office/drawing/2014/main" id="{DDEAD0F9-9A7F-47EE-8AE7-5896C3E9F0F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BC51094-36D2-407D-8A17-97C615553EAE}"/>
              </a:ext>
            </a:extLst>
          </p:cNvPr>
          <p:cNvSpPr>
            <a:spLocks noGrp="1"/>
          </p:cNvSpPr>
          <p:nvPr>
            <p:ph type="sldNum" sz="quarter" idx="12"/>
          </p:nvPr>
        </p:nvSpPr>
        <p:spPr/>
        <p:txBody>
          <a:bodyPr/>
          <a:lstStyle/>
          <a:p>
            <a:fld id="{62F855DA-CBC1-43E3-8442-AE401F3BE510}" type="slidenum">
              <a:rPr lang="en-US" smtClean="0"/>
              <a:t>‹#›</a:t>
            </a:fld>
            <a:endParaRPr lang="en-US"/>
          </a:p>
        </p:txBody>
      </p:sp>
    </p:spTree>
    <p:extLst>
      <p:ext uri="{BB962C8B-B14F-4D97-AF65-F5344CB8AC3E}">
        <p14:creationId xmlns:p14="http://schemas.microsoft.com/office/powerpoint/2010/main" val="7064285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FFCECE-AE3E-4C74-B7B9-E5DCBC8B100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78CB4F98-5FFA-4257-B737-4874909882B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5C5C188E-930A-47EA-930E-BFF448183BF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962D340-71EE-4877-8B7D-CDE4205ECA4F}"/>
              </a:ext>
            </a:extLst>
          </p:cNvPr>
          <p:cNvSpPr>
            <a:spLocks noGrp="1"/>
          </p:cNvSpPr>
          <p:nvPr>
            <p:ph type="dt" sz="half" idx="10"/>
          </p:nvPr>
        </p:nvSpPr>
        <p:spPr/>
        <p:txBody>
          <a:bodyPr/>
          <a:lstStyle/>
          <a:p>
            <a:fld id="{E2EFD999-DA64-423F-8022-84551C9A1189}" type="datetimeFigureOut">
              <a:rPr lang="en-US" smtClean="0"/>
              <a:t>9/27/2020</a:t>
            </a:fld>
            <a:endParaRPr lang="en-US"/>
          </a:p>
        </p:txBody>
      </p:sp>
      <p:sp>
        <p:nvSpPr>
          <p:cNvPr id="6" name="Footer Placeholder 5">
            <a:extLst>
              <a:ext uri="{FF2B5EF4-FFF2-40B4-BE49-F238E27FC236}">
                <a16:creationId xmlns:a16="http://schemas.microsoft.com/office/drawing/2014/main" id="{5475C305-8CB9-475E-B1E8-4772A25249F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6925DF8-953A-4A7E-BB16-C7FD72EE4EA7}"/>
              </a:ext>
            </a:extLst>
          </p:cNvPr>
          <p:cNvSpPr>
            <a:spLocks noGrp="1"/>
          </p:cNvSpPr>
          <p:nvPr>
            <p:ph type="sldNum" sz="quarter" idx="12"/>
          </p:nvPr>
        </p:nvSpPr>
        <p:spPr/>
        <p:txBody>
          <a:bodyPr/>
          <a:lstStyle/>
          <a:p>
            <a:fld id="{62F855DA-CBC1-43E3-8442-AE401F3BE510}" type="slidenum">
              <a:rPr lang="en-US" smtClean="0"/>
              <a:t>‹#›</a:t>
            </a:fld>
            <a:endParaRPr lang="en-US"/>
          </a:p>
        </p:txBody>
      </p:sp>
    </p:spTree>
    <p:extLst>
      <p:ext uri="{BB962C8B-B14F-4D97-AF65-F5344CB8AC3E}">
        <p14:creationId xmlns:p14="http://schemas.microsoft.com/office/powerpoint/2010/main" val="259622992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A25BF2B-F239-4D1D-BD6F-696FF31F45A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C9DB91ED-CB13-47EC-B0E0-69063DE82F9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A2AB66D-4F55-4ED7-913C-71F1FCB9C37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2EFD999-DA64-423F-8022-84551C9A1189}" type="datetimeFigureOut">
              <a:rPr lang="en-US" smtClean="0"/>
              <a:t>9/27/2020</a:t>
            </a:fld>
            <a:endParaRPr lang="en-US"/>
          </a:p>
        </p:txBody>
      </p:sp>
      <p:sp>
        <p:nvSpPr>
          <p:cNvPr id="5" name="Footer Placeholder 4">
            <a:extLst>
              <a:ext uri="{FF2B5EF4-FFF2-40B4-BE49-F238E27FC236}">
                <a16:creationId xmlns:a16="http://schemas.microsoft.com/office/drawing/2014/main" id="{6992EC6D-FD97-418A-B286-914AA9FA741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595B75EB-2E66-439B-9856-57D935CD750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2F855DA-CBC1-43E3-8442-AE401F3BE510}" type="slidenum">
              <a:rPr lang="en-US" smtClean="0"/>
              <a:t>‹#›</a:t>
            </a:fld>
            <a:endParaRPr lang="en-US"/>
          </a:p>
        </p:txBody>
      </p:sp>
    </p:spTree>
    <p:extLst>
      <p:ext uri="{BB962C8B-B14F-4D97-AF65-F5344CB8AC3E}">
        <p14:creationId xmlns:p14="http://schemas.microsoft.com/office/powerpoint/2010/main" val="366015377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9" name="TextBox 8">
            <a:extLst>
              <a:ext uri="{FF2B5EF4-FFF2-40B4-BE49-F238E27FC236}">
                <a16:creationId xmlns:a16="http://schemas.microsoft.com/office/drawing/2014/main" id="{B09EC3B5-61EF-400B-A5AE-EB703C9FFD14}"/>
              </a:ext>
            </a:extLst>
          </p:cNvPr>
          <p:cNvSpPr txBox="1"/>
          <p:nvPr/>
        </p:nvSpPr>
        <p:spPr>
          <a:xfrm>
            <a:off x="7304808" y="4779818"/>
            <a:ext cx="4488873" cy="461665"/>
          </a:xfrm>
          <a:prstGeom prst="rect">
            <a:avLst/>
          </a:prstGeom>
          <a:noFill/>
        </p:spPr>
        <p:txBody>
          <a:bodyPr wrap="square" rtlCol="0">
            <a:spAutoFit/>
          </a:bodyPr>
          <a:lstStyle/>
          <a:p>
            <a:pPr algn="ctr"/>
            <a:r>
              <a:rPr lang="en-US" sz="2400" b="1" i="1" dirty="0">
                <a:solidFill>
                  <a:schemeClr val="tx2">
                    <a:lumMod val="50000"/>
                  </a:schemeClr>
                </a:solidFill>
                <a:latin typeface="Helvetica" panose="020B0604020202020204" pitchFamily="34" charset="0"/>
                <a:cs typeface="Helvetica" panose="020B0604020202020204" pitchFamily="34" charset="0"/>
              </a:rPr>
              <a:t>Let Biblical Justice Roll!</a:t>
            </a:r>
          </a:p>
        </p:txBody>
      </p:sp>
    </p:spTree>
    <p:extLst>
      <p:ext uri="{BB962C8B-B14F-4D97-AF65-F5344CB8AC3E}">
        <p14:creationId xmlns:p14="http://schemas.microsoft.com/office/powerpoint/2010/main" val="27570143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296095-349F-4BBB-9834-73F41C604907}"/>
              </a:ext>
            </a:extLst>
          </p:cNvPr>
          <p:cNvSpPr>
            <a:spLocks noGrp="1"/>
          </p:cNvSpPr>
          <p:nvPr>
            <p:ph type="title"/>
          </p:nvPr>
        </p:nvSpPr>
        <p:spPr>
          <a:xfrm>
            <a:off x="705679" y="371062"/>
            <a:ext cx="10515600" cy="1319626"/>
          </a:xfrm>
        </p:spPr>
        <p:txBody>
          <a:bodyPr>
            <a:normAutofit/>
          </a:bodyPr>
          <a:lstStyle/>
          <a:p>
            <a:r>
              <a:rPr lang="en-US" sz="4000" b="1" u="sng" dirty="0"/>
              <a:t>Is God Concerned About Justice?</a:t>
            </a:r>
          </a:p>
        </p:txBody>
      </p:sp>
      <p:sp>
        <p:nvSpPr>
          <p:cNvPr id="3" name="Content Placeholder 2">
            <a:extLst>
              <a:ext uri="{FF2B5EF4-FFF2-40B4-BE49-F238E27FC236}">
                <a16:creationId xmlns:a16="http://schemas.microsoft.com/office/drawing/2014/main" id="{9ED405C3-9496-4000-AE6B-09AD87D763DE}"/>
              </a:ext>
            </a:extLst>
          </p:cNvPr>
          <p:cNvSpPr>
            <a:spLocks noGrp="1"/>
          </p:cNvSpPr>
          <p:nvPr>
            <p:ph idx="1"/>
          </p:nvPr>
        </p:nvSpPr>
        <p:spPr>
          <a:xfrm>
            <a:off x="838200" y="1690688"/>
            <a:ext cx="10515600" cy="2311469"/>
          </a:xfrm>
        </p:spPr>
        <p:txBody>
          <a:bodyPr>
            <a:normAutofit/>
          </a:bodyPr>
          <a:lstStyle/>
          <a:p>
            <a:pPr>
              <a:buFont typeface="Wingdings" panose="05000000000000000000" pitchFamily="2" charset="2"/>
              <a:buChar char="Ø"/>
            </a:pPr>
            <a:r>
              <a:rPr lang="en-US" sz="3600" dirty="0"/>
              <a:t> Yes, absolutely!</a:t>
            </a:r>
          </a:p>
          <a:p>
            <a:pPr>
              <a:buFont typeface="Wingdings" panose="05000000000000000000" pitchFamily="2" charset="2"/>
              <a:buChar char="Ø"/>
            </a:pPr>
            <a:r>
              <a:rPr lang="en-US" sz="3600" dirty="0">
                <a:latin typeface="Abadi" panose="020B0604020104020204" pitchFamily="34" charset="0"/>
              </a:rPr>
              <a:t> </a:t>
            </a:r>
            <a:r>
              <a:rPr lang="en-US" sz="3600" dirty="0"/>
              <a:t>God is just and demands righteous justice.</a:t>
            </a:r>
            <a:endParaRPr lang="en-US" dirty="0"/>
          </a:p>
        </p:txBody>
      </p:sp>
    </p:spTree>
    <p:extLst>
      <p:ext uri="{BB962C8B-B14F-4D97-AF65-F5344CB8AC3E}">
        <p14:creationId xmlns:p14="http://schemas.microsoft.com/office/powerpoint/2010/main" val="226329074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296095-349F-4BBB-9834-73F41C604907}"/>
              </a:ext>
            </a:extLst>
          </p:cNvPr>
          <p:cNvSpPr>
            <a:spLocks noGrp="1"/>
          </p:cNvSpPr>
          <p:nvPr>
            <p:ph type="title"/>
          </p:nvPr>
        </p:nvSpPr>
        <p:spPr>
          <a:xfrm>
            <a:off x="705679" y="371062"/>
            <a:ext cx="10515600" cy="1319626"/>
          </a:xfrm>
        </p:spPr>
        <p:txBody>
          <a:bodyPr>
            <a:normAutofit/>
          </a:bodyPr>
          <a:lstStyle/>
          <a:p>
            <a:r>
              <a:rPr lang="en-US" sz="4000" b="1" u="sng" dirty="0"/>
              <a:t>Amos 5</a:t>
            </a:r>
          </a:p>
        </p:txBody>
      </p:sp>
      <p:sp>
        <p:nvSpPr>
          <p:cNvPr id="3" name="Content Placeholder 2">
            <a:extLst>
              <a:ext uri="{FF2B5EF4-FFF2-40B4-BE49-F238E27FC236}">
                <a16:creationId xmlns:a16="http://schemas.microsoft.com/office/drawing/2014/main" id="{9ED405C3-9496-4000-AE6B-09AD87D763DE}"/>
              </a:ext>
            </a:extLst>
          </p:cNvPr>
          <p:cNvSpPr>
            <a:spLocks noGrp="1"/>
          </p:cNvSpPr>
          <p:nvPr>
            <p:ph idx="1"/>
          </p:nvPr>
        </p:nvSpPr>
        <p:spPr>
          <a:xfrm>
            <a:off x="838200" y="1690688"/>
            <a:ext cx="10515600" cy="4127016"/>
          </a:xfrm>
        </p:spPr>
        <p:txBody>
          <a:bodyPr>
            <a:normAutofit/>
          </a:bodyPr>
          <a:lstStyle/>
          <a:p>
            <a:pPr marL="0" indent="0">
              <a:buNone/>
            </a:pPr>
            <a:endParaRPr lang="en-US" sz="3600" dirty="0"/>
          </a:p>
        </p:txBody>
      </p:sp>
    </p:spTree>
    <p:extLst>
      <p:ext uri="{BB962C8B-B14F-4D97-AF65-F5344CB8AC3E}">
        <p14:creationId xmlns:p14="http://schemas.microsoft.com/office/powerpoint/2010/main" val="239246960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296095-349F-4BBB-9834-73F41C604907}"/>
              </a:ext>
            </a:extLst>
          </p:cNvPr>
          <p:cNvSpPr>
            <a:spLocks noGrp="1"/>
          </p:cNvSpPr>
          <p:nvPr>
            <p:ph type="title"/>
          </p:nvPr>
        </p:nvSpPr>
        <p:spPr>
          <a:xfrm>
            <a:off x="705679" y="371062"/>
            <a:ext cx="10515600" cy="1319626"/>
          </a:xfrm>
        </p:spPr>
        <p:txBody>
          <a:bodyPr>
            <a:normAutofit/>
          </a:bodyPr>
          <a:lstStyle/>
          <a:p>
            <a:r>
              <a:rPr lang="en-US" sz="4000" b="1" u="sng" dirty="0"/>
              <a:t>Amos 5</a:t>
            </a:r>
          </a:p>
        </p:txBody>
      </p:sp>
      <p:sp>
        <p:nvSpPr>
          <p:cNvPr id="3" name="Content Placeholder 2">
            <a:extLst>
              <a:ext uri="{FF2B5EF4-FFF2-40B4-BE49-F238E27FC236}">
                <a16:creationId xmlns:a16="http://schemas.microsoft.com/office/drawing/2014/main" id="{9ED405C3-9496-4000-AE6B-09AD87D763DE}"/>
              </a:ext>
            </a:extLst>
          </p:cNvPr>
          <p:cNvSpPr>
            <a:spLocks noGrp="1"/>
          </p:cNvSpPr>
          <p:nvPr>
            <p:ph idx="1"/>
          </p:nvPr>
        </p:nvSpPr>
        <p:spPr>
          <a:xfrm>
            <a:off x="838200" y="1690688"/>
            <a:ext cx="10515600" cy="4127016"/>
          </a:xfrm>
        </p:spPr>
        <p:txBody>
          <a:bodyPr>
            <a:normAutofit/>
          </a:bodyPr>
          <a:lstStyle/>
          <a:p>
            <a:pPr>
              <a:buFont typeface="Wingdings" panose="05000000000000000000" pitchFamily="2" charset="2"/>
              <a:buChar char="Ø"/>
            </a:pPr>
            <a:r>
              <a:rPr lang="en-US" sz="3600" dirty="0"/>
              <a:t> Theme of Amos is the justice of God</a:t>
            </a:r>
          </a:p>
          <a:p>
            <a:pPr>
              <a:buFont typeface="Wingdings" panose="05000000000000000000" pitchFamily="2" charset="2"/>
              <a:buChar char="Ø"/>
            </a:pPr>
            <a:r>
              <a:rPr lang="en-US" sz="3600" dirty="0"/>
              <a:t> Israel wanted God to judge their oppressors – the Assyrians.</a:t>
            </a:r>
          </a:p>
          <a:p>
            <a:pPr>
              <a:buFont typeface="Wingdings" panose="05000000000000000000" pitchFamily="2" charset="2"/>
              <a:buChar char="Ø"/>
            </a:pPr>
            <a:r>
              <a:rPr lang="en-US" sz="3600" dirty="0"/>
              <a:t> Amos  prophesied that God would judge Israel.</a:t>
            </a:r>
          </a:p>
        </p:txBody>
      </p:sp>
    </p:spTree>
    <p:extLst>
      <p:ext uri="{BB962C8B-B14F-4D97-AF65-F5344CB8AC3E}">
        <p14:creationId xmlns:p14="http://schemas.microsoft.com/office/powerpoint/2010/main" val="361981204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296095-349F-4BBB-9834-73F41C604907}"/>
              </a:ext>
            </a:extLst>
          </p:cNvPr>
          <p:cNvSpPr>
            <a:spLocks noGrp="1"/>
          </p:cNvSpPr>
          <p:nvPr>
            <p:ph type="title"/>
          </p:nvPr>
        </p:nvSpPr>
        <p:spPr>
          <a:xfrm>
            <a:off x="632791" y="5208104"/>
            <a:ext cx="10323444" cy="1113183"/>
          </a:xfrm>
        </p:spPr>
        <p:txBody>
          <a:bodyPr>
            <a:normAutofit/>
          </a:bodyPr>
          <a:lstStyle/>
          <a:p>
            <a:r>
              <a:rPr lang="en-US" sz="3100" b="1" dirty="0"/>
              <a:t>Amos 5:21-24</a:t>
            </a:r>
            <a:br>
              <a:rPr lang="en-US" sz="4000" b="1" u="sng" dirty="0"/>
            </a:br>
            <a:endParaRPr lang="en-US" sz="4000" b="1" u="sng" dirty="0"/>
          </a:p>
        </p:txBody>
      </p:sp>
      <p:sp>
        <p:nvSpPr>
          <p:cNvPr id="3" name="Content Placeholder 2">
            <a:extLst>
              <a:ext uri="{FF2B5EF4-FFF2-40B4-BE49-F238E27FC236}">
                <a16:creationId xmlns:a16="http://schemas.microsoft.com/office/drawing/2014/main" id="{9ED405C3-9496-4000-AE6B-09AD87D763DE}"/>
              </a:ext>
            </a:extLst>
          </p:cNvPr>
          <p:cNvSpPr>
            <a:spLocks noGrp="1"/>
          </p:cNvSpPr>
          <p:nvPr>
            <p:ph idx="1"/>
          </p:nvPr>
        </p:nvSpPr>
        <p:spPr>
          <a:xfrm>
            <a:off x="632791" y="172279"/>
            <a:ext cx="10926417" cy="5035825"/>
          </a:xfrm>
        </p:spPr>
        <p:txBody>
          <a:bodyPr>
            <a:normAutofit/>
          </a:bodyPr>
          <a:lstStyle/>
          <a:p>
            <a:pPr marL="0" indent="0">
              <a:buNone/>
            </a:pPr>
            <a:r>
              <a:rPr lang="en-US" sz="3600" dirty="0"/>
              <a:t>I hate, I despise your feasts, and I take no delight in your solemn assemblies. 22 Even though you offer me your burnt offerings and grain offerings, I will not accept them; and the peace offerings of your fattened animals, I will not look upon them. 23 Take away from me the noise of your songs; to the melody of your harps I will not listen. 24 But let justice roll down like waters, and righteousness like an ever-flowing stream.</a:t>
            </a:r>
          </a:p>
          <a:p>
            <a:pPr marL="0" indent="0">
              <a:buNone/>
            </a:pPr>
            <a:endParaRPr lang="en-US" sz="3600" dirty="0"/>
          </a:p>
        </p:txBody>
      </p:sp>
    </p:spTree>
    <p:extLst>
      <p:ext uri="{BB962C8B-B14F-4D97-AF65-F5344CB8AC3E}">
        <p14:creationId xmlns:p14="http://schemas.microsoft.com/office/powerpoint/2010/main" val="130398202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296095-349F-4BBB-9834-73F41C604907}"/>
              </a:ext>
            </a:extLst>
          </p:cNvPr>
          <p:cNvSpPr>
            <a:spLocks noGrp="1"/>
          </p:cNvSpPr>
          <p:nvPr>
            <p:ph type="title"/>
          </p:nvPr>
        </p:nvSpPr>
        <p:spPr>
          <a:xfrm>
            <a:off x="705679" y="92766"/>
            <a:ext cx="10515600" cy="1205948"/>
          </a:xfrm>
        </p:spPr>
        <p:txBody>
          <a:bodyPr>
            <a:normAutofit/>
          </a:bodyPr>
          <a:lstStyle/>
          <a:p>
            <a:r>
              <a:rPr lang="en-US" sz="4000" b="1" u="sng" dirty="0"/>
              <a:t>The Injustices of Amos 5</a:t>
            </a:r>
          </a:p>
        </p:txBody>
      </p:sp>
      <p:sp>
        <p:nvSpPr>
          <p:cNvPr id="3" name="Content Placeholder 2">
            <a:extLst>
              <a:ext uri="{FF2B5EF4-FFF2-40B4-BE49-F238E27FC236}">
                <a16:creationId xmlns:a16="http://schemas.microsoft.com/office/drawing/2014/main" id="{9ED405C3-9496-4000-AE6B-09AD87D763DE}"/>
              </a:ext>
            </a:extLst>
          </p:cNvPr>
          <p:cNvSpPr>
            <a:spLocks noGrp="1"/>
          </p:cNvSpPr>
          <p:nvPr>
            <p:ph idx="1"/>
          </p:nvPr>
        </p:nvSpPr>
        <p:spPr>
          <a:xfrm>
            <a:off x="838200" y="1298714"/>
            <a:ext cx="10515600" cy="5300869"/>
          </a:xfrm>
        </p:spPr>
        <p:txBody>
          <a:bodyPr>
            <a:normAutofit lnSpcReduction="10000"/>
          </a:bodyPr>
          <a:lstStyle/>
          <a:p>
            <a:pPr marL="742950" indent="-742950">
              <a:buFont typeface="+mj-lt"/>
              <a:buAutoNum type="arabicParenR"/>
            </a:pPr>
            <a:r>
              <a:rPr lang="en-US" sz="3600" dirty="0"/>
              <a:t>The people hated those who upheld true justice in the courts. </a:t>
            </a:r>
          </a:p>
          <a:p>
            <a:pPr marL="0" indent="0">
              <a:buNone/>
            </a:pPr>
            <a:endParaRPr lang="en-US" sz="3600" dirty="0"/>
          </a:p>
          <a:p>
            <a:pPr marL="0" indent="0">
              <a:buNone/>
            </a:pPr>
            <a:endParaRPr lang="en-US" sz="3600" i="1" dirty="0"/>
          </a:p>
          <a:p>
            <a:pPr marL="0" indent="0">
              <a:buNone/>
            </a:pPr>
            <a:r>
              <a:rPr lang="en-US" sz="3300" i="1" dirty="0"/>
              <a:t>They hate him who reproves in the gate, and they abhor him who speaks the truth.  </a:t>
            </a:r>
            <a:r>
              <a:rPr lang="en-US" sz="3300" dirty="0"/>
              <a:t>(ESV)</a:t>
            </a:r>
          </a:p>
          <a:p>
            <a:pPr marL="0" indent="0">
              <a:buNone/>
            </a:pPr>
            <a:r>
              <a:rPr lang="en-US" sz="3300" i="1" dirty="0"/>
              <a:t>There are those who hate the one who upholds justice in court and detest the one who tells the truth</a:t>
            </a:r>
            <a:r>
              <a:rPr lang="en-US" sz="3300" dirty="0"/>
              <a:t>. (NIV) </a:t>
            </a:r>
          </a:p>
          <a:p>
            <a:pPr marL="0" indent="0">
              <a:buNone/>
            </a:pPr>
            <a:r>
              <a:rPr lang="en-US" b="1" dirty="0"/>
              <a:t>Amos 5:10</a:t>
            </a:r>
          </a:p>
        </p:txBody>
      </p:sp>
    </p:spTree>
    <p:extLst>
      <p:ext uri="{BB962C8B-B14F-4D97-AF65-F5344CB8AC3E}">
        <p14:creationId xmlns:p14="http://schemas.microsoft.com/office/powerpoint/2010/main" val="356033502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296095-349F-4BBB-9834-73F41C604907}"/>
              </a:ext>
            </a:extLst>
          </p:cNvPr>
          <p:cNvSpPr>
            <a:spLocks noGrp="1"/>
          </p:cNvSpPr>
          <p:nvPr>
            <p:ph type="title"/>
          </p:nvPr>
        </p:nvSpPr>
        <p:spPr>
          <a:xfrm>
            <a:off x="705679" y="92766"/>
            <a:ext cx="10515600" cy="1205948"/>
          </a:xfrm>
        </p:spPr>
        <p:txBody>
          <a:bodyPr>
            <a:normAutofit/>
          </a:bodyPr>
          <a:lstStyle/>
          <a:p>
            <a:r>
              <a:rPr lang="en-US" sz="4000" b="1" u="sng" dirty="0"/>
              <a:t>The Injustices of Amos 5</a:t>
            </a:r>
          </a:p>
        </p:txBody>
      </p:sp>
      <p:sp>
        <p:nvSpPr>
          <p:cNvPr id="3" name="Content Placeholder 2">
            <a:extLst>
              <a:ext uri="{FF2B5EF4-FFF2-40B4-BE49-F238E27FC236}">
                <a16:creationId xmlns:a16="http://schemas.microsoft.com/office/drawing/2014/main" id="{9ED405C3-9496-4000-AE6B-09AD87D763DE}"/>
              </a:ext>
            </a:extLst>
          </p:cNvPr>
          <p:cNvSpPr>
            <a:spLocks noGrp="1"/>
          </p:cNvSpPr>
          <p:nvPr>
            <p:ph idx="1"/>
          </p:nvPr>
        </p:nvSpPr>
        <p:spPr>
          <a:xfrm>
            <a:off x="838200" y="1298714"/>
            <a:ext cx="10515600" cy="5300869"/>
          </a:xfrm>
        </p:spPr>
        <p:txBody>
          <a:bodyPr>
            <a:normAutofit/>
          </a:bodyPr>
          <a:lstStyle/>
          <a:p>
            <a:pPr marL="742950" indent="-742950">
              <a:buFont typeface="+mj-lt"/>
              <a:buAutoNum type="arabicParenR" startAt="2"/>
            </a:pPr>
            <a:r>
              <a:rPr lang="en-US" sz="3600" dirty="0"/>
              <a:t>They were overtaxing the poor for the benefit of the wealthy. </a:t>
            </a:r>
          </a:p>
          <a:p>
            <a:pPr marL="0" indent="0">
              <a:buNone/>
            </a:pPr>
            <a:endParaRPr lang="en-US" sz="3600" i="1" dirty="0"/>
          </a:p>
          <a:p>
            <a:pPr marL="0" indent="0">
              <a:buNone/>
            </a:pPr>
            <a:endParaRPr lang="en-US" sz="3300" i="1" dirty="0"/>
          </a:p>
          <a:p>
            <a:pPr marL="0" indent="0">
              <a:buNone/>
            </a:pPr>
            <a:endParaRPr lang="en-US" sz="3300" i="1" dirty="0"/>
          </a:p>
          <a:p>
            <a:pPr marL="0" indent="0">
              <a:buNone/>
            </a:pPr>
            <a:r>
              <a:rPr lang="en-US" sz="3300" i="1" dirty="0"/>
              <a:t>You levy a straw tax on the poor and impose a tax on their grain. Therefore, though you have built stone mansions, you will not live in them…</a:t>
            </a:r>
          </a:p>
          <a:p>
            <a:pPr marL="0" indent="0">
              <a:buNone/>
            </a:pPr>
            <a:r>
              <a:rPr lang="en-US" b="1" dirty="0"/>
              <a:t>Amos 5:11</a:t>
            </a:r>
          </a:p>
        </p:txBody>
      </p:sp>
    </p:spTree>
    <p:extLst>
      <p:ext uri="{BB962C8B-B14F-4D97-AF65-F5344CB8AC3E}">
        <p14:creationId xmlns:p14="http://schemas.microsoft.com/office/powerpoint/2010/main" val="371364473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296095-349F-4BBB-9834-73F41C604907}"/>
              </a:ext>
            </a:extLst>
          </p:cNvPr>
          <p:cNvSpPr>
            <a:spLocks noGrp="1"/>
          </p:cNvSpPr>
          <p:nvPr>
            <p:ph type="title"/>
          </p:nvPr>
        </p:nvSpPr>
        <p:spPr>
          <a:xfrm>
            <a:off x="705679" y="92766"/>
            <a:ext cx="10515600" cy="1205948"/>
          </a:xfrm>
        </p:spPr>
        <p:txBody>
          <a:bodyPr>
            <a:normAutofit/>
          </a:bodyPr>
          <a:lstStyle/>
          <a:p>
            <a:r>
              <a:rPr lang="en-US" sz="4000" b="1" u="sng" dirty="0"/>
              <a:t>What the Injustice was ‘not’:</a:t>
            </a:r>
          </a:p>
        </p:txBody>
      </p:sp>
      <p:sp>
        <p:nvSpPr>
          <p:cNvPr id="3" name="Content Placeholder 2">
            <a:extLst>
              <a:ext uri="{FF2B5EF4-FFF2-40B4-BE49-F238E27FC236}">
                <a16:creationId xmlns:a16="http://schemas.microsoft.com/office/drawing/2014/main" id="{9ED405C3-9496-4000-AE6B-09AD87D763DE}"/>
              </a:ext>
            </a:extLst>
          </p:cNvPr>
          <p:cNvSpPr>
            <a:spLocks noGrp="1"/>
          </p:cNvSpPr>
          <p:nvPr>
            <p:ph idx="1"/>
          </p:nvPr>
        </p:nvSpPr>
        <p:spPr>
          <a:xfrm>
            <a:off x="838200" y="1298714"/>
            <a:ext cx="10515600" cy="5300869"/>
          </a:xfrm>
        </p:spPr>
        <p:txBody>
          <a:bodyPr>
            <a:normAutofit/>
          </a:bodyPr>
          <a:lstStyle/>
          <a:p>
            <a:pPr marL="742950" indent="-742950">
              <a:buFont typeface="+mj-lt"/>
              <a:buAutoNum type="arabicParenR"/>
            </a:pPr>
            <a:r>
              <a:rPr lang="en-US" sz="3600" dirty="0"/>
              <a:t>It was not the disparity,</a:t>
            </a:r>
          </a:p>
          <a:p>
            <a:pPr marL="742950" indent="-742950">
              <a:buFont typeface="+mj-lt"/>
              <a:buAutoNum type="arabicParenR"/>
            </a:pPr>
            <a:endParaRPr lang="en-US" sz="3600" i="1" dirty="0"/>
          </a:p>
          <a:p>
            <a:pPr marL="0" indent="0">
              <a:buNone/>
            </a:pPr>
            <a:endParaRPr lang="en-US" sz="3300" i="1" dirty="0"/>
          </a:p>
          <a:p>
            <a:pPr marL="0" indent="0">
              <a:buNone/>
            </a:pPr>
            <a:endParaRPr lang="en-US" sz="3300" i="1" dirty="0"/>
          </a:p>
        </p:txBody>
      </p:sp>
    </p:spTree>
    <p:extLst>
      <p:ext uri="{BB962C8B-B14F-4D97-AF65-F5344CB8AC3E}">
        <p14:creationId xmlns:p14="http://schemas.microsoft.com/office/powerpoint/2010/main" val="421627749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296095-349F-4BBB-9834-73F41C604907}"/>
              </a:ext>
            </a:extLst>
          </p:cNvPr>
          <p:cNvSpPr>
            <a:spLocks noGrp="1"/>
          </p:cNvSpPr>
          <p:nvPr>
            <p:ph type="title"/>
          </p:nvPr>
        </p:nvSpPr>
        <p:spPr>
          <a:xfrm>
            <a:off x="705679" y="92766"/>
            <a:ext cx="10515600" cy="1205948"/>
          </a:xfrm>
        </p:spPr>
        <p:txBody>
          <a:bodyPr>
            <a:normAutofit/>
          </a:bodyPr>
          <a:lstStyle/>
          <a:p>
            <a:r>
              <a:rPr lang="en-US" sz="4000" b="1" u="sng" dirty="0"/>
              <a:t>What the Injustice was ‘not’:</a:t>
            </a:r>
          </a:p>
        </p:txBody>
      </p:sp>
      <p:sp>
        <p:nvSpPr>
          <p:cNvPr id="3" name="Content Placeholder 2">
            <a:extLst>
              <a:ext uri="{FF2B5EF4-FFF2-40B4-BE49-F238E27FC236}">
                <a16:creationId xmlns:a16="http://schemas.microsoft.com/office/drawing/2014/main" id="{9ED405C3-9496-4000-AE6B-09AD87D763DE}"/>
              </a:ext>
            </a:extLst>
          </p:cNvPr>
          <p:cNvSpPr>
            <a:spLocks noGrp="1"/>
          </p:cNvSpPr>
          <p:nvPr>
            <p:ph idx="1"/>
          </p:nvPr>
        </p:nvSpPr>
        <p:spPr>
          <a:xfrm>
            <a:off x="838200" y="1298714"/>
            <a:ext cx="10515600" cy="5300869"/>
          </a:xfrm>
        </p:spPr>
        <p:txBody>
          <a:bodyPr>
            <a:normAutofit/>
          </a:bodyPr>
          <a:lstStyle/>
          <a:p>
            <a:pPr marL="742950" indent="-742950">
              <a:buFont typeface="+mj-lt"/>
              <a:buAutoNum type="arabicParenR"/>
            </a:pPr>
            <a:r>
              <a:rPr lang="en-US" sz="3600" dirty="0"/>
              <a:t>It was not the disparity.</a:t>
            </a:r>
          </a:p>
          <a:p>
            <a:pPr marL="742950" indent="-742950">
              <a:buFont typeface="+mj-lt"/>
              <a:buAutoNum type="arabicParenR"/>
            </a:pPr>
            <a:r>
              <a:rPr lang="en-US" sz="3600" dirty="0"/>
              <a:t>It was not the fact that the poor were poor.</a:t>
            </a:r>
          </a:p>
          <a:p>
            <a:pPr marL="742950" indent="-742950">
              <a:buFont typeface="+mj-lt"/>
              <a:buAutoNum type="arabicParenR"/>
            </a:pPr>
            <a:endParaRPr lang="en-US" sz="3600" i="1" dirty="0"/>
          </a:p>
          <a:p>
            <a:pPr marL="0" indent="0">
              <a:buNone/>
            </a:pPr>
            <a:endParaRPr lang="en-US" sz="3300" i="1" dirty="0"/>
          </a:p>
          <a:p>
            <a:pPr marL="0" indent="0">
              <a:buNone/>
            </a:pPr>
            <a:endParaRPr lang="en-US" sz="3300" i="1" dirty="0"/>
          </a:p>
        </p:txBody>
      </p:sp>
    </p:spTree>
    <p:extLst>
      <p:ext uri="{BB962C8B-B14F-4D97-AF65-F5344CB8AC3E}">
        <p14:creationId xmlns:p14="http://schemas.microsoft.com/office/powerpoint/2010/main" val="270310395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296095-349F-4BBB-9834-73F41C604907}"/>
              </a:ext>
            </a:extLst>
          </p:cNvPr>
          <p:cNvSpPr>
            <a:spLocks noGrp="1"/>
          </p:cNvSpPr>
          <p:nvPr>
            <p:ph type="title"/>
          </p:nvPr>
        </p:nvSpPr>
        <p:spPr>
          <a:xfrm>
            <a:off x="705679" y="92766"/>
            <a:ext cx="10515600" cy="1205948"/>
          </a:xfrm>
        </p:spPr>
        <p:txBody>
          <a:bodyPr>
            <a:normAutofit/>
          </a:bodyPr>
          <a:lstStyle/>
          <a:p>
            <a:r>
              <a:rPr lang="en-US" sz="4000" b="1" u="sng" dirty="0"/>
              <a:t>The Injustices of Amos 5</a:t>
            </a:r>
          </a:p>
        </p:txBody>
      </p:sp>
      <p:sp>
        <p:nvSpPr>
          <p:cNvPr id="3" name="Content Placeholder 2">
            <a:extLst>
              <a:ext uri="{FF2B5EF4-FFF2-40B4-BE49-F238E27FC236}">
                <a16:creationId xmlns:a16="http://schemas.microsoft.com/office/drawing/2014/main" id="{9ED405C3-9496-4000-AE6B-09AD87D763DE}"/>
              </a:ext>
            </a:extLst>
          </p:cNvPr>
          <p:cNvSpPr>
            <a:spLocks noGrp="1"/>
          </p:cNvSpPr>
          <p:nvPr>
            <p:ph idx="1"/>
          </p:nvPr>
        </p:nvSpPr>
        <p:spPr>
          <a:xfrm>
            <a:off x="838200" y="1298714"/>
            <a:ext cx="10515600" cy="5300869"/>
          </a:xfrm>
        </p:spPr>
        <p:txBody>
          <a:bodyPr>
            <a:normAutofit/>
          </a:bodyPr>
          <a:lstStyle/>
          <a:p>
            <a:pPr marL="742950" indent="-742950">
              <a:buFont typeface="+mj-lt"/>
              <a:buAutoNum type="arabicParenR" startAt="3"/>
            </a:pPr>
            <a:r>
              <a:rPr lang="en-US" sz="3600" dirty="0"/>
              <a:t>The poor were being deprived of justice in the courts due to bribes. </a:t>
            </a:r>
            <a:endParaRPr lang="en-US" sz="3600" i="1" dirty="0"/>
          </a:p>
          <a:p>
            <a:pPr marL="0" indent="0">
              <a:buNone/>
            </a:pPr>
            <a:endParaRPr lang="en-US" sz="3300" i="1" dirty="0"/>
          </a:p>
          <a:p>
            <a:pPr marL="0" indent="0">
              <a:buNone/>
            </a:pPr>
            <a:endParaRPr lang="en-US" sz="3300" i="1" dirty="0"/>
          </a:p>
          <a:p>
            <a:pPr marL="0" indent="0">
              <a:buNone/>
            </a:pPr>
            <a:r>
              <a:rPr lang="en-US" sz="3300" i="1" dirty="0"/>
              <a:t>For I know how many are your transgressions and how great are your sins - you who afflict the righteous, who take a bribe, and turn aside the needy in the gate.</a:t>
            </a:r>
          </a:p>
          <a:p>
            <a:pPr marL="0" indent="0">
              <a:buNone/>
            </a:pPr>
            <a:r>
              <a:rPr lang="en-US" b="1" dirty="0"/>
              <a:t>Amos 5:12</a:t>
            </a:r>
          </a:p>
        </p:txBody>
      </p:sp>
    </p:spTree>
    <p:extLst>
      <p:ext uri="{BB962C8B-B14F-4D97-AF65-F5344CB8AC3E}">
        <p14:creationId xmlns:p14="http://schemas.microsoft.com/office/powerpoint/2010/main" val="14619168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296095-349F-4BBB-9834-73F41C604907}"/>
              </a:ext>
            </a:extLst>
          </p:cNvPr>
          <p:cNvSpPr>
            <a:spLocks noGrp="1"/>
          </p:cNvSpPr>
          <p:nvPr>
            <p:ph type="title"/>
          </p:nvPr>
        </p:nvSpPr>
        <p:spPr>
          <a:xfrm>
            <a:off x="705679" y="92766"/>
            <a:ext cx="10515600" cy="1205948"/>
          </a:xfrm>
        </p:spPr>
        <p:txBody>
          <a:bodyPr>
            <a:normAutofit/>
          </a:bodyPr>
          <a:lstStyle/>
          <a:p>
            <a:r>
              <a:rPr lang="en-US" sz="4000" b="1" u="sng" dirty="0"/>
              <a:t>Truths to Apply</a:t>
            </a:r>
          </a:p>
        </p:txBody>
      </p:sp>
      <p:sp>
        <p:nvSpPr>
          <p:cNvPr id="3" name="Content Placeholder 2">
            <a:extLst>
              <a:ext uri="{FF2B5EF4-FFF2-40B4-BE49-F238E27FC236}">
                <a16:creationId xmlns:a16="http://schemas.microsoft.com/office/drawing/2014/main" id="{9ED405C3-9496-4000-AE6B-09AD87D763DE}"/>
              </a:ext>
            </a:extLst>
          </p:cNvPr>
          <p:cNvSpPr>
            <a:spLocks noGrp="1"/>
          </p:cNvSpPr>
          <p:nvPr>
            <p:ph idx="1"/>
          </p:nvPr>
        </p:nvSpPr>
        <p:spPr>
          <a:xfrm>
            <a:off x="838200" y="1298714"/>
            <a:ext cx="10515600" cy="5300869"/>
          </a:xfrm>
        </p:spPr>
        <p:txBody>
          <a:bodyPr>
            <a:normAutofit/>
          </a:bodyPr>
          <a:lstStyle/>
          <a:p>
            <a:pPr marL="742950" indent="-742950">
              <a:buFont typeface="+mj-lt"/>
              <a:buAutoNum type="arabicParenR"/>
            </a:pPr>
            <a:r>
              <a:rPr lang="en-US" sz="3600" dirty="0"/>
              <a:t>The justice of ‘social justice’ is </a:t>
            </a:r>
            <a:r>
              <a:rPr lang="en-US" sz="3600" u="sng" dirty="0"/>
              <a:t>not</a:t>
            </a:r>
            <a:r>
              <a:rPr lang="en-US" sz="3600" dirty="0"/>
              <a:t> the same as the biblical justice of God.</a:t>
            </a:r>
          </a:p>
          <a:p>
            <a:pPr marL="742950" indent="-742950">
              <a:buFont typeface="+mj-lt"/>
              <a:buAutoNum type="arabicParenR"/>
            </a:pPr>
            <a:r>
              <a:rPr lang="en-US" sz="3600" dirty="0"/>
              <a:t>That distinction is not a reason to ignore the plight of those in need.</a:t>
            </a:r>
          </a:p>
          <a:p>
            <a:pPr marL="742950" indent="-742950">
              <a:buFont typeface="+mj-lt"/>
              <a:buAutoNum type="arabicParenR"/>
            </a:pPr>
            <a:r>
              <a:rPr lang="en-US" sz="3600" dirty="0"/>
              <a:t>The church is called to serve and minister to the needy in Jesus’ name.</a:t>
            </a:r>
          </a:p>
          <a:p>
            <a:pPr marL="742950" indent="-742950">
              <a:buFont typeface="+mj-lt"/>
              <a:buAutoNum type="arabicParenR"/>
            </a:pPr>
            <a:endParaRPr lang="en-US" sz="3600" i="1" dirty="0"/>
          </a:p>
          <a:p>
            <a:pPr marL="0" indent="0">
              <a:buNone/>
            </a:pPr>
            <a:endParaRPr lang="en-US" sz="3300" i="1" dirty="0"/>
          </a:p>
          <a:p>
            <a:pPr marL="0" indent="0">
              <a:buNone/>
            </a:pPr>
            <a:endParaRPr lang="en-US" sz="3300" i="1" dirty="0"/>
          </a:p>
        </p:txBody>
      </p:sp>
    </p:spTree>
    <p:extLst>
      <p:ext uri="{BB962C8B-B14F-4D97-AF65-F5344CB8AC3E}">
        <p14:creationId xmlns:p14="http://schemas.microsoft.com/office/powerpoint/2010/main" val="31948428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DE8B60-F4A2-4C84-B906-1A4A2061D103}"/>
              </a:ext>
            </a:extLst>
          </p:cNvPr>
          <p:cNvSpPr>
            <a:spLocks noGrp="1"/>
          </p:cNvSpPr>
          <p:nvPr>
            <p:ph type="title"/>
          </p:nvPr>
        </p:nvSpPr>
        <p:spPr>
          <a:xfrm>
            <a:off x="963994" y="5631970"/>
            <a:ext cx="4171122" cy="630749"/>
          </a:xfrm>
        </p:spPr>
        <p:txBody>
          <a:bodyPr>
            <a:normAutofit fontScale="90000"/>
          </a:bodyPr>
          <a:lstStyle/>
          <a:p>
            <a:r>
              <a:rPr lang="en-US" sz="4000" dirty="0">
                <a:latin typeface="+mn-lt"/>
              </a:rPr>
              <a:t>Michael  Novak</a:t>
            </a:r>
          </a:p>
        </p:txBody>
      </p:sp>
      <p:sp>
        <p:nvSpPr>
          <p:cNvPr id="3" name="Content Placeholder 2">
            <a:extLst>
              <a:ext uri="{FF2B5EF4-FFF2-40B4-BE49-F238E27FC236}">
                <a16:creationId xmlns:a16="http://schemas.microsoft.com/office/drawing/2014/main" id="{FA5BDC02-046F-42D5-80CA-FEC281E0EB0A}"/>
              </a:ext>
            </a:extLst>
          </p:cNvPr>
          <p:cNvSpPr>
            <a:spLocks noGrp="1"/>
          </p:cNvSpPr>
          <p:nvPr>
            <p:ph idx="1"/>
          </p:nvPr>
        </p:nvSpPr>
        <p:spPr>
          <a:xfrm>
            <a:off x="5844209" y="398946"/>
            <a:ext cx="5672133" cy="5736811"/>
          </a:xfrm>
        </p:spPr>
        <p:txBody>
          <a:bodyPr>
            <a:normAutofit fontScale="70000" lnSpcReduction="20000"/>
          </a:bodyPr>
          <a:lstStyle/>
          <a:p>
            <a:pPr marL="0" indent="0" algn="ctr">
              <a:buNone/>
            </a:pPr>
            <a:r>
              <a:rPr lang="en-US" sz="4000" dirty="0">
                <a:latin typeface="Century Gothic" panose="020B0502020202020204" pitchFamily="34" charset="0"/>
              </a:rPr>
              <a:t>The trouble with social justice begins with the very meaning of the term. Whole books have been written about social justice without ever offering a definition.  It is allowed to float in the air as if everyone will recognize an instance of it when it appears.  This vagueness seems indispensable.  The minute one begins to define social justice, one runs into embarrassing intellectual difficulties.  It becomes, most often, a term of art whose operational meaning is, “We need a law against that.”</a:t>
            </a:r>
          </a:p>
        </p:txBody>
      </p:sp>
      <p:pic>
        <p:nvPicPr>
          <p:cNvPr id="7" name="Picture 6">
            <a:extLst>
              <a:ext uri="{FF2B5EF4-FFF2-40B4-BE49-F238E27FC236}">
                <a16:creationId xmlns:a16="http://schemas.microsoft.com/office/drawing/2014/main" id="{71D0C511-31FD-44A8-BEC5-0AB5210B9D6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83771" y="398946"/>
            <a:ext cx="4663440" cy="5143500"/>
          </a:xfrm>
          <a:prstGeom prst="rect">
            <a:avLst/>
          </a:prstGeom>
        </p:spPr>
      </p:pic>
    </p:spTree>
    <p:extLst>
      <p:ext uri="{BB962C8B-B14F-4D97-AF65-F5344CB8AC3E}">
        <p14:creationId xmlns:p14="http://schemas.microsoft.com/office/powerpoint/2010/main" val="294785223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DE8B60-F4A2-4C84-B906-1A4A2061D103}"/>
              </a:ext>
            </a:extLst>
          </p:cNvPr>
          <p:cNvSpPr>
            <a:spLocks noGrp="1"/>
          </p:cNvSpPr>
          <p:nvPr>
            <p:ph type="title"/>
          </p:nvPr>
        </p:nvSpPr>
        <p:spPr>
          <a:xfrm>
            <a:off x="675657" y="3935895"/>
            <a:ext cx="4171122" cy="630749"/>
          </a:xfrm>
        </p:spPr>
        <p:txBody>
          <a:bodyPr>
            <a:normAutofit fontScale="90000"/>
          </a:bodyPr>
          <a:lstStyle/>
          <a:p>
            <a:endParaRPr lang="en-US" sz="4000" i="1" dirty="0">
              <a:latin typeface="+mn-lt"/>
            </a:endParaRPr>
          </a:p>
        </p:txBody>
      </p:sp>
      <p:sp>
        <p:nvSpPr>
          <p:cNvPr id="3" name="Content Placeholder 2">
            <a:extLst>
              <a:ext uri="{FF2B5EF4-FFF2-40B4-BE49-F238E27FC236}">
                <a16:creationId xmlns:a16="http://schemas.microsoft.com/office/drawing/2014/main" id="{FA5BDC02-046F-42D5-80CA-FEC281E0EB0A}"/>
              </a:ext>
            </a:extLst>
          </p:cNvPr>
          <p:cNvSpPr>
            <a:spLocks noGrp="1"/>
          </p:cNvSpPr>
          <p:nvPr>
            <p:ph idx="1"/>
          </p:nvPr>
        </p:nvSpPr>
        <p:spPr>
          <a:xfrm>
            <a:off x="1875182" y="1258957"/>
            <a:ext cx="8441635" cy="2676938"/>
          </a:xfrm>
        </p:spPr>
        <p:txBody>
          <a:bodyPr>
            <a:normAutofit/>
          </a:bodyPr>
          <a:lstStyle/>
          <a:p>
            <a:pPr marL="0" indent="0" algn="ctr">
              <a:buNone/>
            </a:pPr>
            <a:r>
              <a:rPr lang="en-US" sz="4000" dirty="0">
                <a:latin typeface="Century Gothic" panose="020B0502020202020204" pitchFamily="34" charset="0"/>
              </a:rPr>
              <a:t>The focus of social justice is </a:t>
            </a:r>
            <a:r>
              <a:rPr lang="en-US" sz="4000" u="sng" dirty="0">
                <a:latin typeface="Century Gothic" panose="020B0502020202020204" pitchFamily="34" charset="0"/>
              </a:rPr>
              <a:t>not</a:t>
            </a:r>
            <a:r>
              <a:rPr lang="en-US" sz="4000" dirty="0">
                <a:latin typeface="Century Gothic" panose="020B0502020202020204" pitchFamily="34" charset="0"/>
              </a:rPr>
              <a:t> virtue, it is power. </a:t>
            </a:r>
          </a:p>
        </p:txBody>
      </p:sp>
    </p:spTree>
    <p:extLst>
      <p:ext uri="{BB962C8B-B14F-4D97-AF65-F5344CB8AC3E}">
        <p14:creationId xmlns:p14="http://schemas.microsoft.com/office/powerpoint/2010/main" val="399956478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DE8B60-F4A2-4C84-B906-1A4A2061D103}"/>
              </a:ext>
            </a:extLst>
          </p:cNvPr>
          <p:cNvSpPr>
            <a:spLocks noGrp="1"/>
          </p:cNvSpPr>
          <p:nvPr>
            <p:ph type="title"/>
          </p:nvPr>
        </p:nvSpPr>
        <p:spPr>
          <a:xfrm>
            <a:off x="675657" y="3935895"/>
            <a:ext cx="4171122" cy="630749"/>
          </a:xfrm>
        </p:spPr>
        <p:txBody>
          <a:bodyPr>
            <a:normAutofit fontScale="90000"/>
          </a:bodyPr>
          <a:lstStyle/>
          <a:p>
            <a:r>
              <a:rPr lang="en-US" sz="4000" i="1" dirty="0">
                <a:latin typeface="+mn-lt"/>
              </a:rPr>
              <a:t>William H Young</a:t>
            </a:r>
          </a:p>
        </p:txBody>
      </p:sp>
      <p:sp>
        <p:nvSpPr>
          <p:cNvPr id="3" name="Content Placeholder 2">
            <a:extLst>
              <a:ext uri="{FF2B5EF4-FFF2-40B4-BE49-F238E27FC236}">
                <a16:creationId xmlns:a16="http://schemas.microsoft.com/office/drawing/2014/main" id="{FA5BDC02-046F-42D5-80CA-FEC281E0EB0A}"/>
              </a:ext>
            </a:extLst>
          </p:cNvPr>
          <p:cNvSpPr>
            <a:spLocks noGrp="1"/>
          </p:cNvSpPr>
          <p:nvPr>
            <p:ph idx="1"/>
          </p:nvPr>
        </p:nvSpPr>
        <p:spPr>
          <a:xfrm>
            <a:off x="318053" y="1258957"/>
            <a:ext cx="11198290" cy="2676938"/>
          </a:xfrm>
        </p:spPr>
        <p:txBody>
          <a:bodyPr>
            <a:normAutofit/>
          </a:bodyPr>
          <a:lstStyle/>
          <a:p>
            <a:pPr marL="0" indent="0" algn="ctr">
              <a:buNone/>
            </a:pPr>
            <a:r>
              <a:rPr lang="en-US" sz="4000" dirty="0">
                <a:latin typeface="Century Gothic" panose="020B0502020202020204" pitchFamily="34" charset="0"/>
              </a:rPr>
              <a:t>“the core concept of social justice is the redistribution of resources and advantages to the disadvantaged, to achieve social and economic equality.”</a:t>
            </a:r>
          </a:p>
        </p:txBody>
      </p:sp>
    </p:spTree>
    <p:extLst>
      <p:ext uri="{BB962C8B-B14F-4D97-AF65-F5344CB8AC3E}">
        <p14:creationId xmlns:p14="http://schemas.microsoft.com/office/powerpoint/2010/main" val="57117917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DE8B60-F4A2-4C84-B906-1A4A2061D103}"/>
              </a:ext>
            </a:extLst>
          </p:cNvPr>
          <p:cNvSpPr>
            <a:spLocks noGrp="1"/>
          </p:cNvSpPr>
          <p:nvPr>
            <p:ph type="title"/>
          </p:nvPr>
        </p:nvSpPr>
        <p:spPr>
          <a:xfrm>
            <a:off x="1271381" y="5584991"/>
            <a:ext cx="4171122" cy="630749"/>
          </a:xfrm>
        </p:spPr>
        <p:txBody>
          <a:bodyPr>
            <a:normAutofit fontScale="90000"/>
          </a:bodyPr>
          <a:lstStyle/>
          <a:p>
            <a:r>
              <a:rPr lang="en-US" sz="4000" dirty="0">
                <a:latin typeface="+mn-lt"/>
              </a:rPr>
              <a:t>Kevin DeYoung</a:t>
            </a:r>
          </a:p>
        </p:txBody>
      </p:sp>
      <p:sp>
        <p:nvSpPr>
          <p:cNvPr id="3" name="Content Placeholder 2">
            <a:extLst>
              <a:ext uri="{FF2B5EF4-FFF2-40B4-BE49-F238E27FC236}">
                <a16:creationId xmlns:a16="http://schemas.microsoft.com/office/drawing/2014/main" id="{FA5BDC02-046F-42D5-80CA-FEC281E0EB0A}"/>
              </a:ext>
            </a:extLst>
          </p:cNvPr>
          <p:cNvSpPr>
            <a:spLocks noGrp="1"/>
          </p:cNvSpPr>
          <p:nvPr>
            <p:ph idx="1"/>
          </p:nvPr>
        </p:nvSpPr>
        <p:spPr>
          <a:xfrm>
            <a:off x="6384335" y="398946"/>
            <a:ext cx="5132007" cy="5111309"/>
          </a:xfrm>
        </p:spPr>
        <p:txBody>
          <a:bodyPr>
            <a:normAutofit lnSpcReduction="10000"/>
          </a:bodyPr>
          <a:lstStyle/>
          <a:p>
            <a:pPr marL="0" indent="0" algn="ctr">
              <a:buNone/>
            </a:pPr>
            <a:r>
              <a:rPr lang="en-US" sz="4000" dirty="0">
                <a:latin typeface="Century Gothic" panose="020B0502020202020204" pitchFamily="34" charset="0"/>
              </a:rPr>
              <a:t>“We have not offered a definition of the term because there really isn’t one.  It is something ambiguously connected with poverty and oppression.”</a:t>
            </a:r>
          </a:p>
        </p:txBody>
      </p:sp>
      <p:pic>
        <p:nvPicPr>
          <p:cNvPr id="5" name="Picture 4">
            <a:extLst>
              <a:ext uri="{FF2B5EF4-FFF2-40B4-BE49-F238E27FC236}">
                <a16:creationId xmlns:a16="http://schemas.microsoft.com/office/drawing/2014/main" id="{8E051147-EF3C-4A43-ACAC-10AB754E992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75692" y="573350"/>
            <a:ext cx="4762500" cy="4762500"/>
          </a:xfrm>
          <a:prstGeom prst="rect">
            <a:avLst/>
          </a:prstGeom>
        </p:spPr>
      </p:pic>
    </p:spTree>
    <p:extLst>
      <p:ext uri="{BB962C8B-B14F-4D97-AF65-F5344CB8AC3E}">
        <p14:creationId xmlns:p14="http://schemas.microsoft.com/office/powerpoint/2010/main" val="301853441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296095-349F-4BBB-9834-73F41C604907}"/>
              </a:ext>
            </a:extLst>
          </p:cNvPr>
          <p:cNvSpPr>
            <a:spLocks noGrp="1"/>
          </p:cNvSpPr>
          <p:nvPr>
            <p:ph type="title"/>
          </p:nvPr>
        </p:nvSpPr>
        <p:spPr/>
        <p:txBody>
          <a:bodyPr/>
          <a:lstStyle/>
          <a:p>
            <a:r>
              <a:rPr lang="en-US" b="1" dirty="0"/>
              <a:t>Social Justice in the Culture</a:t>
            </a:r>
          </a:p>
        </p:txBody>
      </p:sp>
      <p:sp>
        <p:nvSpPr>
          <p:cNvPr id="3" name="Content Placeholder 2">
            <a:extLst>
              <a:ext uri="{FF2B5EF4-FFF2-40B4-BE49-F238E27FC236}">
                <a16:creationId xmlns:a16="http://schemas.microsoft.com/office/drawing/2014/main" id="{9ED405C3-9496-4000-AE6B-09AD87D763DE}"/>
              </a:ext>
            </a:extLst>
          </p:cNvPr>
          <p:cNvSpPr>
            <a:spLocks noGrp="1"/>
          </p:cNvSpPr>
          <p:nvPr>
            <p:ph idx="1"/>
          </p:nvPr>
        </p:nvSpPr>
        <p:spPr>
          <a:xfrm>
            <a:off x="838200" y="1690688"/>
            <a:ext cx="10515600" cy="4486275"/>
          </a:xfrm>
        </p:spPr>
        <p:txBody>
          <a:bodyPr/>
          <a:lstStyle/>
          <a:p>
            <a:r>
              <a:rPr lang="en-US" sz="3600" dirty="0"/>
              <a:t>Entertainment, politics, sports</a:t>
            </a:r>
          </a:p>
          <a:p>
            <a:r>
              <a:rPr lang="en-US" sz="3600" dirty="0"/>
              <a:t>NBA, NFL, MLB</a:t>
            </a:r>
          </a:p>
          <a:p>
            <a:r>
              <a:rPr lang="en-US" sz="3600" dirty="0"/>
              <a:t>Large Corporations </a:t>
            </a:r>
            <a:endParaRPr lang="en-US" dirty="0"/>
          </a:p>
        </p:txBody>
      </p:sp>
    </p:spTree>
    <p:extLst>
      <p:ext uri="{BB962C8B-B14F-4D97-AF65-F5344CB8AC3E}">
        <p14:creationId xmlns:p14="http://schemas.microsoft.com/office/powerpoint/2010/main" val="84016367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296095-349F-4BBB-9834-73F41C604907}"/>
              </a:ext>
            </a:extLst>
          </p:cNvPr>
          <p:cNvSpPr>
            <a:spLocks noGrp="1"/>
          </p:cNvSpPr>
          <p:nvPr>
            <p:ph type="title"/>
          </p:nvPr>
        </p:nvSpPr>
        <p:spPr>
          <a:xfrm>
            <a:off x="838200" y="3737113"/>
            <a:ext cx="10515600" cy="1046922"/>
          </a:xfrm>
        </p:spPr>
        <p:txBody>
          <a:bodyPr>
            <a:normAutofit/>
          </a:bodyPr>
          <a:lstStyle/>
          <a:p>
            <a:r>
              <a:rPr lang="en-US" sz="3200" b="1" dirty="0"/>
              <a:t>Faithful America</a:t>
            </a:r>
          </a:p>
        </p:txBody>
      </p:sp>
      <p:sp>
        <p:nvSpPr>
          <p:cNvPr id="3" name="Content Placeholder 2">
            <a:extLst>
              <a:ext uri="{FF2B5EF4-FFF2-40B4-BE49-F238E27FC236}">
                <a16:creationId xmlns:a16="http://schemas.microsoft.com/office/drawing/2014/main" id="{9ED405C3-9496-4000-AE6B-09AD87D763DE}"/>
              </a:ext>
            </a:extLst>
          </p:cNvPr>
          <p:cNvSpPr>
            <a:spLocks noGrp="1"/>
          </p:cNvSpPr>
          <p:nvPr>
            <p:ph idx="1"/>
          </p:nvPr>
        </p:nvSpPr>
        <p:spPr>
          <a:xfrm>
            <a:off x="838200" y="967410"/>
            <a:ext cx="10515600" cy="2769703"/>
          </a:xfrm>
        </p:spPr>
        <p:txBody>
          <a:bodyPr/>
          <a:lstStyle/>
          <a:p>
            <a:pPr marL="0" indent="0">
              <a:buNone/>
            </a:pPr>
            <a:r>
              <a:rPr lang="en-US" sz="3600" dirty="0"/>
              <a:t>“We are Christians putting our faith into action for social justice. When corporations and religious institutions invoke religious freedom as a justification for bigotry and discrimination, we speak up.”</a:t>
            </a:r>
            <a:endParaRPr lang="en-US" dirty="0"/>
          </a:p>
        </p:txBody>
      </p:sp>
    </p:spTree>
    <p:extLst>
      <p:ext uri="{BB962C8B-B14F-4D97-AF65-F5344CB8AC3E}">
        <p14:creationId xmlns:p14="http://schemas.microsoft.com/office/powerpoint/2010/main" val="76808875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296095-349F-4BBB-9834-73F41C604907}"/>
              </a:ext>
            </a:extLst>
          </p:cNvPr>
          <p:cNvSpPr>
            <a:spLocks noGrp="1"/>
          </p:cNvSpPr>
          <p:nvPr>
            <p:ph type="title"/>
          </p:nvPr>
        </p:nvSpPr>
        <p:spPr>
          <a:xfrm>
            <a:off x="692426" y="4214192"/>
            <a:ext cx="10515600" cy="1046922"/>
          </a:xfrm>
        </p:spPr>
        <p:txBody>
          <a:bodyPr>
            <a:normAutofit/>
          </a:bodyPr>
          <a:lstStyle/>
          <a:p>
            <a:endParaRPr lang="en-US" sz="3200" b="1" dirty="0"/>
          </a:p>
        </p:txBody>
      </p:sp>
      <p:sp>
        <p:nvSpPr>
          <p:cNvPr id="3" name="Content Placeholder 2">
            <a:extLst>
              <a:ext uri="{FF2B5EF4-FFF2-40B4-BE49-F238E27FC236}">
                <a16:creationId xmlns:a16="http://schemas.microsoft.com/office/drawing/2014/main" id="{9ED405C3-9496-4000-AE6B-09AD87D763DE}"/>
              </a:ext>
            </a:extLst>
          </p:cNvPr>
          <p:cNvSpPr>
            <a:spLocks noGrp="1"/>
          </p:cNvSpPr>
          <p:nvPr>
            <p:ph idx="1"/>
          </p:nvPr>
        </p:nvSpPr>
        <p:spPr>
          <a:xfrm>
            <a:off x="1457739" y="1510746"/>
            <a:ext cx="9276522" cy="2072929"/>
          </a:xfrm>
        </p:spPr>
        <p:txBody>
          <a:bodyPr>
            <a:normAutofit/>
          </a:bodyPr>
          <a:lstStyle/>
          <a:p>
            <a:pPr marL="0" indent="0" algn="ctr">
              <a:buNone/>
            </a:pPr>
            <a:r>
              <a:rPr lang="en-US" sz="4000" dirty="0"/>
              <a:t>If these are examples of social justice, is this the justice that the Scripture calls us to</a:t>
            </a:r>
            <a:r>
              <a:rPr lang="en-US" sz="4000" dirty="0">
                <a:latin typeface="Abadi" panose="020B0604020104020204" pitchFamily="34" charset="0"/>
              </a:rPr>
              <a:t>?</a:t>
            </a:r>
            <a:endParaRPr lang="en-US" sz="3200" dirty="0">
              <a:latin typeface="Abadi" panose="020B0604020104020204" pitchFamily="34" charset="0"/>
            </a:endParaRPr>
          </a:p>
        </p:txBody>
      </p:sp>
    </p:spTree>
    <p:extLst>
      <p:ext uri="{BB962C8B-B14F-4D97-AF65-F5344CB8AC3E}">
        <p14:creationId xmlns:p14="http://schemas.microsoft.com/office/powerpoint/2010/main" val="202715464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296095-349F-4BBB-9834-73F41C604907}"/>
              </a:ext>
            </a:extLst>
          </p:cNvPr>
          <p:cNvSpPr>
            <a:spLocks noGrp="1"/>
          </p:cNvSpPr>
          <p:nvPr>
            <p:ph type="title"/>
          </p:nvPr>
        </p:nvSpPr>
        <p:spPr>
          <a:xfrm>
            <a:off x="705679" y="371062"/>
            <a:ext cx="10515600" cy="1319626"/>
          </a:xfrm>
        </p:spPr>
        <p:txBody>
          <a:bodyPr>
            <a:normAutofit/>
          </a:bodyPr>
          <a:lstStyle/>
          <a:p>
            <a:r>
              <a:rPr lang="en-US" sz="4000" b="1" u="sng" dirty="0"/>
              <a:t>Main Areas of Social Justice Concern </a:t>
            </a:r>
          </a:p>
        </p:txBody>
      </p:sp>
      <p:sp>
        <p:nvSpPr>
          <p:cNvPr id="3" name="Content Placeholder 2">
            <a:extLst>
              <a:ext uri="{FF2B5EF4-FFF2-40B4-BE49-F238E27FC236}">
                <a16:creationId xmlns:a16="http://schemas.microsoft.com/office/drawing/2014/main" id="{9ED405C3-9496-4000-AE6B-09AD87D763DE}"/>
              </a:ext>
            </a:extLst>
          </p:cNvPr>
          <p:cNvSpPr>
            <a:spLocks noGrp="1"/>
          </p:cNvSpPr>
          <p:nvPr>
            <p:ph idx="1"/>
          </p:nvPr>
        </p:nvSpPr>
        <p:spPr>
          <a:xfrm>
            <a:off x="838200" y="1690688"/>
            <a:ext cx="10515600" cy="2311469"/>
          </a:xfrm>
        </p:spPr>
        <p:txBody>
          <a:bodyPr>
            <a:normAutofit/>
          </a:bodyPr>
          <a:lstStyle/>
          <a:p>
            <a:pPr marL="742950" indent="-742950">
              <a:buFont typeface="+mj-lt"/>
              <a:buAutoNum type="arabicParenR"/>
            </a:pPr>
            <a:r>
              <a:rPr lang="en-US" sz="3600" dirty="0"/>
              <a:t>Racial Equality</a:t>
            </a:r>
          </a:p>
          <a:p>
            <a:pPr marL="742950" indent="-742950">
              <a:buFont typeface="+mj-lt"/>
              <a:buAutoNum type="arabicParenR"/>
            </a:pPr>
            <a:r>
              <a:rPr lang="en-US" sz="3600" dirty="0"/>
              <a:t>LGBTQ+ Rights</a:t>
            </a:r>
          </a:p>
          <a:p>
            <a:pPr marL="742950" indent="-742950">
              <a:buFont typeface="+mj-lt"/>
              <a:buAutoNum type="arabicParenR"/>
            </a:pPr>
            <a:r>
              <a:rPr lang="en-US" sz="3600" dirty="0"/>
              <a:t>Feminism/Women’s Rights</a:t>
            </a:r>
            <a:endParaRPr lang="en-US" dirty="0">
              <a:latin typeface="Abadi" panose="020B0604020104020204" pitchFamily="34" charset="0"/>
            </a:endParaRPr>
          </a:p>
        </p:txBody>
      </p:sp>
    </p:spTree>
    <p:extLst>
      <p:ext uri="{BB962C8B-B14F-4D97-AF65-F5344CB8AC3E}">
        <p14:creationId xmlns:p14="http://schemas.microsoft.com/office/powerpoint/2010/main" val="161757773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Century Gothic">
      <a:majorFont>
        <a:latin typeface="Century Gothic" panose="020F030202020403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F03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162</TotalTime>
  <Words>663</Words>
  <Application>Microsoft Office PowerPoint</Application>
  <PresentationFormat>Widescreen</PresentationFormat>
  <Paragraphs>61</Paragraphs>
  <Slides>19</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19</vt:i4>
      </vt:variant>
    </vt:vector>
  </HeadingPairs>
  <TitlesOfParts>
    <vt:vector size="25" baseType="lpstr">
      <vt:lpstr>Abadi</vt:lpstr>
      <vt:lpstr>Arial</vt:lpstr>
      <vt:lpstr>Century Gothic</vt:lpstr>
      <vt:lpstr>Helvetica</vt:lpstr>
      <vt:lpstr>Wingdings</vt:lpstr>
      <vt:lpstr>Office Theme</vt:lpstr>
      <vt:lpstr>PowerPoint Presentation</vt:lpstr>
      <vt:lpstr>Michael  Novak</vt:lpstr>
      <vt:lpstr>PowerPoint Presentation</vt:lpstr>
      <vt:lpstr>William H Young</vt:lpstr>
      <vt:lpstr>Kevin DeYoung</vt:lpstr>
      <vt:lpstr>Social Justice in the Culture</vt:lpstr>
      <vt:lpstr>Faithful America</vt:lpstr>
      <vt:lpstr>PowerPoint Presentation</vt:lpstr>
      <vt:lpstr>Main Areas of Social Justice Concern </vt:lpstr>
      <vt:lpstr>Is God Concerned About Justice?</vt:lpstr>
      <vt:lpstr>Amos 5</vt:lpstr>
      <vt:lpstr>Amos 5</vt:lpstr>
      <vt:lpstr>Amos 5:21-24 </vt:lpstr>
      <vt:lpstr>The Injustices of Amos 5</vt:lpstr>
      <vt:lpstr>The Injustices of Amos 5</vt:lpstr>
      <vt:lpstr>What the Injustice was ‘not’:</vt:lpstr>
      <vt:lpstr>What the Injustice was ‘not’:</vt:lpstr>
      <vt:lpstr>The Injustices of Amos 5</vt:lpstr>
      <vt:lpstr>Truths to Apply</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Scripture</dc:title>
  <dc:creator>Pastor Marc Ramirez</dc:creator>
  <cp:lastModifiedBy>Marc Ramirez</cp:lastModifiedBy>
  <cp:revision>23</cp:revision>
  <cp:lastPrinted>2020-09-27T14:01:17Z</cp:lastPrinted>
  <dcterms:created xsi:type="dcterms:W3CDTF">2020-07-29T19:04:05Z</dcterms:created>
  <dcterms:modified xsi:type="dcterms:W3CDTF">2020-09-27T14:01:18Z</dcterms:modified>
</cp:coreProperties>
</file>