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59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74" r:id="rId15"/>
    <p:sldId id="269" r:id="rId16"/>
    <p:sldId id="270" r:id="rId17"/>
    <p:sldId id="271" r:id="rId18"/>
    <p:sldId id="272" r:id="rId19"/>
    <p:sldId id="273" r:id="rId20"/>
    <p:sldId id="275" r:id="rId21"/>
  </p:sldIdLst>
  <p:sldSz cx="12192000" cy="6858000"/>
  <p:notesSz cx="6950075" cy="92360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CB6A1D-0779-4E65-B030-30725CAD411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B22069C-B09F-4D76-BC94-FD0919AF8B7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F50C82-E7BE-42A8-BFDC-4330D0D340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8E0AC-77E8-4D4D-8F6B-61ACAC88E95E}" type="datetimeFigureOut">
              <a:rPr lang="en-US" smtClean="0"/>
              <a:t>8/9/2020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B07A30C-C520-4BC3-BB56-D00AC99C85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B5B0663-D7BC-47E0-A99E-D7D4CEC5C7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189B8-2235-4CC4-AF94-1D1E3D7D10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26738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20A392-80FB-457E-A8C5-871DBBCCB3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ADDE3FF-C2C5-4586-B814-C72CABFDCB0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08815FD-6D53-44D4-9B64-BFA939501A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8E0AC-77E8-4D4D-8F6B-61ACAC88E95E}" type="datetimeFigureOut">
              <a:rPr lang="en-US" smtClean="0"/>
              <a:t>8/9/2020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5CFA152-7650-4568-B6F4-D67FDC1EDE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DB7F633-3032-44DF-9E5F-CB39E5E2A6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189B8-2235-4CC4-AF94-1D1E3D7D10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61803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192358E-E616-4C32-9E42-80076DCAEB8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1F2FAF0-B2B2-4016-9076-E94900460BD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F103796-F6F9-453C-B245-0EF8741B2D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8E0AC-77E8-4D4D-8F6B-61ACAC88E95E}" type="datetimeFigureOut">
              <a:rPr lang="en-US" smtClean="0"/>
              <a:t>8/9/2020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C439E4F-160A-4AF3-AAD1-175274B360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08B16B7-C5D6-4D0A-BEAF-34056E8BBD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189B8-2235-4CC4-AF94-1D1E3D7D10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9017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A2EC9D-8A3C-41FC-9F2D-50F38BD627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B06052-10C1-4398-B98B-E0212373A2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A9679B1-3B64-46A3-855C-76628A64E7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8E0AC-77E8-4D4D-8F6B-61ACAC88E95E}" type="datetimeFigureOut">
              <a:rPr lang="en-US" smtClean="0"/>
              <a:t>8/9/2020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5FC3BAD-BCE0-4E45-B8F4-148F40A86B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E753EB9-64E0-4848-83CD-114EFF1810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189B8-2235-4CC4-AF94-1D1E3D7D10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50047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E27477-8077-4749-8199-5C72707014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C8FCA53-9FC0-4608-B42C-2AD21C1D745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0FC5D77-D5DB-4E00-8AD2-4AFE19454F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8E0AC-77E8-4D4D-8F6B-61ACAC88E95E}" type="datetimeFigureOut">
              <a:rPr lang="en-US" smtClean="0"/>
              <a:t>8/9/2020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6F5DFB9-0775-4D51-B35B-E71F2946E0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AC97C77-BBF6-433C-AE24-68A11FE836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189B8-2235-4CC4-AF94-1D1E3D7D10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08611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64C118-0819-45CD-9A83-3974740239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9600ED-1C0C-4622-BA06-E705A55528E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442F8FD-B257-4008-B087-A8A6ED05EA4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2F24A52-33D1-4267-B9C1-D9A65377B7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8E0AC-77E8-4D4D-8F6B-61ACAC88E95E}" type="datetimeFigureOut">
              <a:rPr lang="en-US" smtClean="0"/>
              <a:t>8/9/2020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D59BD90-7EFF-446E-93F0-084A1F6043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4D9F1FC-539A-4063-8555-5BDEDD8B89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189B8-2235-4CC4-AF94-1D1E3D7D10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4495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20D56F-D4B1-45CC-8B10-741B71ABF7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7A5B756-3148-4411-A13E-A9A5B61427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5C45F07-B9E7-4981-BCAA-6A3931EA338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65A587E-A36A-487A-B70C-FC49BC16505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6AB132D-70AA-4EF2-88E3-18EE17FCDB3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7194477-FE73-4698-8FD1-15C3195F23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8E0AC-77E8-4D4D-8F6B-61ACAC88E95E}" type="datetimeFigureOut">
              <a:rPr lang="en-US" smtClean="0"/>
              <a:t>8/9/2020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9382A68-7E3E-467A-A076-7075BE35D6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FD0DBDA-EC59-49CE-85AD-D22A31C2A1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189B8-2235-4CC4-AF94-1D1E3D7D10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74686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06401A-94F5-492D-AEA1-32144CCFDC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ABEE613-CFD2-4BEB-A59D-1D0DD2B845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8E0AC-77E8-4D4D-8F6B-61ACAC88E95E}" type="datetimeFigureOut">
              <a:rPr lang="en-US" smtClean="0"/>
              <a:t>8/9/2020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3BA77FE-69EE-41B9-97C2-18A6E8501F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3977C96-6AFF-4ADE-8068-656E30BCE9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189B8-2235-4CC4-AF94-1D1E3D7D10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39061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666EAE0-37A9-4179-8D86-A30E0297EF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8E0AC-77E8-4D4D-8F6B-61ACAC88E95E}" type="datetimeFigureOut">
              <a:rPr lang="en-US" smtClean="0"/>
              <a:t>8/9/2020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3887DC5-E135-4E51-95A0-AC1E789CE5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6675A62-D6FB-4EF2-A206-EFD86ACD11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189B8-2235-4CC4-AF94-1D1E3D7D10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12062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F705E2-E720-465B-B77D-C0272D575D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A7070F-8ACD-4D96-B8EC-2183CB2098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B3CAE4A-8629-40E2-9865-527CBB80AA6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834DA80-647B-4C3F-921A-99AE75F113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8E0AC-77E8-4D4D-8F6B-61ACAC88E95E}" type="datetimeFigureOut">
              <a:rPr lang="en-US" smtClean="0"/>
              <a:t>8/9/2020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1E1B1C2-410D-4EB8-BDB8-98BD030AE4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8D1E29A-4C7A-43D1-ADC2-59E7492200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189B8-2235-4CC4-AF94-1D1E3D7D10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66503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C2935E-5778-473D-8BB7-9B357812ED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8EE2AAB-67C4-4AD9-A5A2-3D174126207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D2689DB-A918-45CC-86FA-0EF7A06B02F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79C0F4B-3036-45DB-8977-A586B1F1F4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8E0AC-77E8-4D4D-8F6B-61ACAC88E95E}" type="datetimeFigureOut">
              <a:rPr lang="en-US" smtClean="0"/>
              <a:t>8/9/2020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0147FD0-7A43-403B-AC5E-A9F3D5030B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177BE7B-9FD1-449E-A06F-BA9F07F802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189B8-2235-4CC4-AF94-1D1E3D7D10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23087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C412765-2942-45A3-A5FB-B60B9D1FCF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504DFC7-0CA2-4DAC-9D3A-BAFA00E94CC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A48A909-67F4-432A-B54D-0E5256DBA3C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C8E0AC-77E8-4D4D-8F6B-61ACAC88E95E}" type="datetimeFigureOut">
              <a:rPr lang="en-US" smtClean="0"/>
              <a:t>8/9/2020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F43682-A409-422E-8419-FB82E890CD9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46DA4F-CDC0-4EC7-B396-F16C83C0C26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A189B8-2235-4CC4-AF94-1D1E3D7D10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73981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ADD0CFA1-3183-4DDC-B09D-CEA4AFA6F48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976995" y="4420504"/>
            <a:ext cx="6238009" cy="779318"/>
          </a:xfrm>
        </p:spPr>
        <p:txBody>
          <a:bodyPr>
            <a:normAutofit lnSpcReduction="10000"/>
          </a:bodyPr>
          <a:lstStyle/>
          <a:p>
            <a:r>
              <a:rPr lang="en-US" dirty="0">
                <a:solidFill>
                  <a:schemeClr val="bg1"/>
                </a:solidFill>
                <a:latin typeface="Arial Black" panose="020B0A04020102020204" pitchFamily="34" charset="0"/>
              </a:rPr>
              <a:t>Fear vs Indifference</a:t>
            </a:r>
          </a:p>
          <a:p>
            <a:r>
              <a:rPr lang="en-US" sz="1900" dirty="0">
                <a:solidFill>
                  <a:schemeClr val="bg1"/>
                </a:solidFill>
                <a:latin typeface="Arial Black" panose="020B0A04020102020204" pitchFamily="34" charset="0"/>
              </a:rPr>
              <a:t>August 9, 2020</a:t>
            </a:r>
          </a:p>
        </p:txBody>
      </p:sp>
    </p:spTree>
    <p:extLst>
      <p:ext uri="{BB962C8B-B14F-4D97-AF65-F5344CB8AC3E}">
        <p14:creationId xmlns:p14="http://schemas.microsoft.com/office/powerpoint/2010/main" val="319614069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F6F32B-96FD-4C18-B270-CFD635799F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119118"/>
          </a:xfrm>
        </p:spPr>
        <p:txBody>
          <a:bodyPr>
            <a:normAutofit/>
          </a:bodyPr>
          <a:lstStyle/>
          <a:p>
            <a:r>
              <a:rPr lang="en-US" sz="4000" b="1" u="sng" dirty="0"/>
              <a:t>God is still God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D1B384-D5BE-4B75-B6DA-EA8DE27205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58957"/>
            <a:ext cx="10515600" cy="491800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dirty="0"/>
              <a:t>This indifference says </a:t>
            </a:r>
            <a:r>
              <a:rPr lang="en-US" sz="3600" u="sng" dirty="0"/>
              <a:t>nothing</a:t>
            </a:r>
            <a:r>
              <a:rPr lang="en-US" sz="3600" dirty="0"/>
              <a:t> about God, but it reveals </a:t>
            </a:r>
            <a:r>
              <a:rPr lang="en-US" sz="3600" u="sng" dirty="0"/>
              <a:t>everything</a:t>
            </a:r>
            <a:r>
              <a:rPr lang="en-US" sz="3600" dirty="0"/>
              <a:t> about humanity. </a:t>
            </a:r>
          </a:p>
          <a:p>
            <a:pPr marL="0" indent="0">
              <a:buNone/>
            </a:pPr>
            <a:endParaRPr lang="en-US" sz="3600" dirty="0"/>
          </a:p>
          <a:p>
            <a:pPr marL="0" indent="0">
              <a:buNone/>
            </a:pPr>
            <a:r>
              <a:rPr lang="en-US" sz="3200" dirty="0"/>
              <a:t>	</a:t>
            </a:r>
          </a:p>
          <a:p>
            <a:pPr marL="0" indent="0">
              <a:buNone/>
            </a:pP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66739084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F6F32B-96FD-4C18-B270-CFD635799F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9975574" cy="1119118"/>
          </a:xfrm>
        </p:spPr>
        <p:txBody>
          <a:bodyPr>
            <a:normAutofit fontScale="90000"/>
          </a:bodyPr>
          <a:lstStyle/>
          <a:p>
            <a:r>
              <a:rPr lang="en-US" sz="4000" b="1" dirty="0"/>
              <a:t>“Why I don’t fear God” </a:t>
            </a:r>
            <a:br>
              <a:rPr lang="en-US" sz="4000" b="1" dirty="0"/>
            </a:br>
            <a:r>
              <a:rPr lang="en-US" sz="4000" b="1" dirty="0"/>
              <a:t> </a:t>
            </a:r>
            <a:r>
              <a:rPr lang="en-US" sz="3600" i="1" dirty="0"/>
              <a:t>And how I’m still scared of other things </a:t>
            </a:r>
            <a:endParaRPr lang="en-US" sz="4000" i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D1B384-D5BE-4B75-B6DA-EA8DE27205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43269"/>
            <a:ext cx="10515600" cy="4533693"/>
          </a:xfrm>
        </p:spPr>
        <p:txBody>
          <a:bodyPr>
            <a:normAutofit fontScale="92500" lnSpcReduction="10000"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600" dirty="0"/>
              <a:t> I’m afraid of abandonment because I don’t think I’m good enough.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/>
              <a:t> I’m afraid I’m not doing the right thing by me and not valuing myself enough.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/>
              <a:t> I’m afraid I’m missing out and not committed to anything.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/>
              <a:t> I’m afraid my health problems will take away my dreams of having healthy children.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/>
              <a:t> I’m afraid of stress.</a:t>
            </a:r>
          </a:p>
          <a:p>
            <a:pPr marL="0" indent="0">
              <a:buNone/>
            </a:pP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113127416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F6F32B-96FD-4C18-B270-CFD635799F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8052" y="86140"/>
            <a:ext cx="9975574" cy="901147"/>
          </a:xfrm>
        </p:spPr>
        <p:txBody>
          <a:bodyPr>
            <a:normAutofit/>
          </a:bodyPr>
          <a:lstStyle/>
          <a:p>
            <a:r>
              <a:rPr lang="en-US" sz="35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Different Kind of Fear</a:t>
            </a:r>
            <a:endParaRPr lang="en-US" sz="3500" i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D1B384-D5BE-4B75-B6DA-EA8DE27205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8052" y="795130"/>
            <a:ext cx="11410122" cy="5976729"/>
          </a:xfrm>
        </p:spPr>
        <p:txBody>
          <a:bodyPr>
            <a:normAutofit fontScale="92500"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600" dirty="0"/>
              <a:t> 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 fear that I may not have loved people as I should have.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 fear that I may have lived too much of my life looking out for myself and not others.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 fear that I kept quiet too often when presented with opportunities to make Christ known.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 fear that I loved my sin too much.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 fear that my sins caused harm and pain in the lives of others.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 fear that I have too often displeased my Lord and Savior Jesus Christ.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 fear that I may not hear “</a:t>
            </a:r>
            <a:r>
              <a:rPr lang="en-US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Well done good and faithful servant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”.</a:t>
            </a:r>
            <a:endParaRPr lang="en-US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06151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F6F32B-96FD-4C18-B270-CFD635799F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8052" y="86140"/>
            <a:ext cx="9975574" cy="1305338"/>
          </a:xfrm>
        </p:spPr>
        <p:txBody>
          <a:bodyPr>
            <a:normAutofit/>
          </a:bodyPr>
          <a:lstStyle/>
          <a:p>
            <a:endParaRPr lang="en-US" sz="4000" i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D1B384-D5BE-4B75-B6DA-EA8DE27205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8052" y="1736034"/>
            <a:ext cx="11410122" cy="503582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Does everyone who says they believe in God live in a way that is pleasing to God?</a:t>
            </a:r>
          </a:p>
        </p:txBody>
      </p:sp>
    </p:spTree>
    <p:extLst>
      <p:ext uri="{BB962C8B-B14F-4D97-AF65-F5344CB8AC3E}">
        <p14:creationId xmlns:p14="http://schemas.microsoft.com/office/powerpoint/2010/main" val="413051345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F6F32B-96FD-4C18-B270-CFD635799F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8052" y="86140"/>
            <a:ext cx="9975574" cy="1305338"/>
          </a:xfrm>
        </p:spPr>
        <p:txBody>
          <a:bodyPr>
            <a:normAutofit/>
          </a:bodyPr>
          <a:lstStyle/>
          <a:p>
            <a:r>
              <a:rPr lang="en-US" sz="4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Realities of Living in the Fear of God</a:t>
            </a:r>
            <a:endParaRPr lang="en-US" sz="4000" i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D1B384-D5BE-4B75-B6DA-EA8DE27205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8052" y="1113184"/>
            <a:ext cx="11410122" cy="5658676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arenR"/>
            </a:pP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We should live in the reality that God has called all people, in all places, at all times to repent of their sin and trust in God through Christ.</a:t>
            </a:r>
          </a:p>
        </p:txBody>
      </p:sp>
    </p:spTree>
    <p:extLst>
      <p:ext uri="{BB962C8B-B14F-4D97-AF65-F5344CB8AC3E}">
        <p14:creationId xmlns:p14="http://schemas.microsoft.com/office/powerpoint/2010/main" val="359835138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F6F32B-96FD-4C18-B270-CFD635799F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8052" y="86140"/>
            <a:ext cx="9975574" cy="1305338"/>
          </a:xfrm>
        </p:spPr>
        <p:txBody>
          <a:bodyPr>
            <a:normAutofit/>
          </a:bodyPr>
          <a:lstStyle/>
          <a:p>
            <a:r>
              <a:rPr lang="en-US" sz="4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Realities of Living in the Fear of God</a:t>
            </a:r>
            <a:endParaRPr lang="en-US" sz="4000" i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D1B384-D5BE-4B75-B6DA-EA8DE27205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8052" y="1113184"/>
            <a:ext cx="11410122" cy="5658676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arenR"/>
            </a:pP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We should live in the reality that God has called all people, in all places, at all times to repent of their sin and trust in God through Christ.</a:t>
            </a:r>
          </a:p>
          <a:p>
            <a:pPr marL="742950" indent="-742950">
              <a:buFont typeface="+mj-lt"/>
              <a:buAutoNum type="arabicParenR"/>
            </a:pP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We should live in the reality that God has called all believers to bring the fear of God to those who are </a:t>
            </a:r>
            <a:r>
              <a:rPr lang="en-US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indifferent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to him. </a:t>
            </a:r>
          </a:p>
        </p:txBody>
      </p:sp>
    </p:spTree>
    <p:extLst>
      <p:ext uri="{BB962C8B-B14F-4D97-AF65-F5344CB8AC3E}">
        <p14:creationId xmlns:p14="http://schemas.microsoft.com/office/powerpoint/2010/main" val="193619401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F6F32B-96FD-4C18-B270-CFD635799F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8052" y="86140"/>
            <a:ext cx="9975574" cy="1305338"/>
          </a:xfrm>
        </p:spPr>
        <p:txBody>
          <a:bodyPr>
            <a:normAutofit/>
          </a:bodyPr>
          <a:lstStyle/>
          <a:p>
            <a:r>
              <a:rPr lang="en-US" sz="4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Realities of Living in the Fear of God</a:t>
            </a:r>
            <a:endParaRPr lang="en-US" sz="4000" i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D1B384-D5BE-4B75-B6DA-EA8DE27205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8052" y="1113184"/>
            <a:ext cx="11410122" cy="5658676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arenR"/>
            </a:pP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We should live in the reality that God has called all people, in all places, at all times to repent of their sin and trust in God through Christ.</a:t>
            </a:r>
          </a:p>
          <a:p>
            <a:pPr marL="742950" indent="-742950">
              <a:buFont typeface="+mj-lt"/>
              <a:buAutoNum type="arabicParenR"/>
            </a:pP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We should live in the reality that God has called all believers to bring the fear of God to those who are </a:t>
            </a:r>
            <a:r>
              <a:rPr lang="en-US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indifferent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to him. </a:t>
            </a:r>
          </a:p>
          <a:p>
            <a:pPr marL="742950" indent="-742950">
              <a:buFont typeface="+mj-lt"/>
              <a:buAutoNum type="arabicParenR"/>
            </a:pP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We should live in the reality that although most people will live and act </a:t>
            </a:r>
            <a:r>
              <a:rPr lang="en-US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indifferent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to God – </a:t>
            </a:r>
            <a:r>
              <a:rPr lang="en-US" sz="36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we will not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!  </a:t>
            </a:r>
          </a:p>
        </p:txBody>
      </p:sp>
    </p:spTree>
    <p:extLst>
      <p:ext uri="{BB962C8B-B14F-4D97-AF65-F5344CB8AC3E}">
        <p14:creationId xmlns:p14="http://schemas.microsoft.com/office/powerpoint/2010/main" val="339197912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F6F32B-96FD-4C18-B270-CFD635799F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8052" y="86140"/>
            <a:ext cx="9975574" cy="1305338"/>
          </a:xfrm>
        </p:spPr>
        <p:txBody>
          <a:bodyPr>
            <a:normAutofit/>
          </a:bodyPr>
          <a:lstStyle/>
          <a:p>
            <a:r>
              <a:rPr lang="en-US" sz="4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Realities of Living in the Fear of God</a:t>
            </a:r>
            <a:endParaRPr lang="en-US" sz="4000" i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D1B384-D5BE-4B75-B6DA-EA8DE27205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8052" y="1113184"/>
            <a:ext cx="11410122" cy="5658676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arenR"/>
            </a:pP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We should live in the reality that God has called all people, in all places, at all times to repent of their sin and trust in God through Christ.</a:t>
            </a:r>
          </a:p>
          <a:p>
            <a:pPr marL="742950" indent="-742950">
              <a:buFont typeface="+mj-lt"/>
              <a:buAutoNum type="arabicParenR"/>
            </a:pP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We should live in the reality that God has called all believers to bring the fear of God to those who are </a:t>
            </a:r>
            <a:r>
              <a:rPr lang="en-US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indifferent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to him. </a:t>
            </a:r>
          </a:p>
          <a:p>
            <a:pPr marL="742950" indent="-742950">
              <a:buFont typeface="+mj-lt"/>
              <a:buAutoNum type="arabicParenR"/>
            </a:pP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We should live in the reality that </a:t>
            </a:r>
            <a:r>
              <a:rPr lang="en-US" sz="3600">
                <a:latin typeface="Times New Roman" panose="02020603050405020304" pitchFamily="18" charset="0"/>
                <a:cs typeface="Times New Roman" panose="02020603050405020304" pitchFamily="18" charset="0"/>
              </a:rPr>
              <a:t>although many will 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live and act </a:t>
            </a:r>
            <a:r>
              <a:rPr lang="en-US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indifferent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to God – </a:t>
            </a:r>
            <a:r>
              <a:rPr lang="en-US" sz="36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we will not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!  </a:t>
            </a:r>
          </a:p>
          <a:p>
            <a:pPr marL="742950" indent="-742950">
              <a:buFont typeface="+mj-lt"/>
              <a:buAutoNum type="arabicParenR"/>
            </a:pP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We should live in the reality that our sin is offensive and displeasing to our God who loves us. </a:t>
            </a:r>
            <a:endParaRPr lang="en-US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6208556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F6F32B-96FD-4C18-B270-CFD635799F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8052" y="86140"/>
            <a:ext cx="9975574" cy="1305338"/>
          </a:xfrm>
        </p:spPr>
        <p:txBody>
          <a:bodyPr>
            <a:normAutofit/>
          </a:bodyPr>
          <a:lstStyle/>
          <a:p>
            <a:r>
              <a:rPr lang="en-US" sz="4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Living in the Fear of God</a:t>
            </a:r>
            <a:endParaRPr lang="en-US" sz="4000" i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D1B384-D5BE-4B75-B6DA-EA8DE27205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8052" y="1113184"/>
            <a:ext cx="11410122" cy="5658676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We cannot allow the indifference of the world to quench our witness, instead we must bring the weight and reality of God upon the indifference of the world.</a:t>
            </a:r>
          </a:p>
        </p:txBody>
      </p:sp>
    </p:spTree>
    <p:extLst>
      <p:ext uri="{BB962C8B-B14F-4D97-AF65-F5344CB8AC3E}">
        <p14:creationId xmlns:p14="http://schemas.microsoft.com/office/powerpoint/2010/main" val="147281564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F6F32B-96FD-4C18-B270-CFD635799F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8052" y="86140"/>
            <a:ext cx="9975574" cy="1305338"/>
          </a:xfrm>
        </p:spPr>
        <p:txBody>
          <a:bodyPr>
            <a:normAutofit/>
          </a:bodyPr>
          <a:lstStyle/>
          <a:p>
            <a:endParaRPr lang="en-US" sz="4000" i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D1B384-D5BE-4B75-B6DA-EA8DE27205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8052" y="503583"/>
            <a:ext cx="11410122" cy="626827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 tell you, my friends, do not fear those who kill the body, and after that have nothing more that they can do. 5 But I will warn you whom to fear: fear him who, after he has killed, has authority to cast into hell. Yes, I tell you, fear him!</a:t>
            </a:r>
          </a:p>
          <a:p>
            <a:pPr marL="0" indent="0">
              <a:buNone/>
            </a:pP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Luke 12:4-5</a:t>
            </a:r>
          </a:p>
        </p:txBody>
      </p:sp>
    </p:spTree>
    <p:extLst>
      <p:ext uri="{BB962C8B-B14F-4D97-AF65-F5344CB8AC3E}">
        <p14:creationId xmlns:p14="http://schemas.microsoft.com/office/powerpoint/2010/main" val="26891374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F6F32B-96FD-4C18-B270-CFD635799F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D1B384-D5BE-4B75-B6DA-EA8DE27205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65125"/>
            <a:ext cx="10515600" cy="5811838"/>
          </a:xfrm>
        </p:spPr>
        <p:txBody>
          <a:bodyPr/>
          <a:lstStyle/>
          <a:p>
            <a:pPr marL="0" indent="0">
              <a:buNone/>
            </a:pPr>
            <a:r>
              <a:rPr lang="en-US" sz="3600" dirty="0"/>
              <a:t>The fear of the Lord is the beginning of knowledge; fools despise wisdom and instruction.</a:t>
            </a:r>
          </a:p>
          <a:p>
            <a:pPr marL="0" indent="0">
              <a:buNone/>
            </a:pPr>
            <a:r>
              <a:rPr lang="en-US" sz="3200" b="1" dirty="0"/>
              <a:t>Proverbs 1:7</a:t>
            </a:r>
          </a:p>
          <a:p>
            <a:pPr marL="0" indent="0">
              <a:buNone/>
            </a:pPr>
            <a:endParaRPr lang="en-US" sz="3600" dirty="0"/>
          </a:p>
          <a:p>
            <a:pPr marL="0" indent="0">
              <a:buNone/>
            </a:pPr>
            <a:r>
              <a:rPr lang="en-US" sz="3600" dirty="0"/>
              <a:t>The fear of the Lord is the beginning of wisdom, and the knowledge of the Holy One is insight.</a:t>
            </a:r>
          </a:p>
          <a:p>
            <a:pPr marL="0" indent="0">
              <a:buNone/>
            </a:pPr>
            <a:r>
              <a:rPr lang="en-US" sz="3200" b="1" dirty="0"/>
              <a:t>Proverbs 9:10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202644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F6F32B-96FD-4C18-B270-CFD635799F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8052" y="86140"/>
            <a:ext cx="9975574" cy="1305338"/>
          </a:xfrm>
        </p:spPr>
        <p:txBody>
          <a:bodyPr>
            <a:normAutofit/>
          </a:bodyPr>
          <a:lstStyle/>
          <a:p>
            <a:endParaRPr lang="en-US" sz="4000" i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D1B384-D5BE-4B75-B6DA-EA8DE27205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8052" y="1113184"/>
            <a:ext cx="11410122" cy="5658676"/>
          </a:xfrm>
        </p:spPr>
        <p:txBody>
          <a:bodyPr>
            <a:normAutofit/>
          </a:bodyPr>
          <a:lstStyle/>
          <a:p>
            <a:pPr algn="ctr">
              <a:buFont typeface="Wingdings" panose="05000000000000000000" pitchFamily="2" charset="2"/>
              <a:buChar char="Ø"/>
            </a:pP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 you live Your life with the fear of God in mind?</a:t>
            </a:r>
          </a:p>
          <a:p>
            <a:pPr algn="ctr">
              <a:buFont typeface="Wingdings" panose="05000000000000000000" pitchFamily="2" charset="2"/>
              <a:buChar char="Ø"/>
            </a:pP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buFont typeface="Wingdings" panose="05000000000000000000" pitchFamily="2" charset="2"/>
              <a:buChar char="Ø"/>
            </a:pP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Do You fear God?</a:t>
            </a:r>
          </a:p>
        </p:txBody>
      </p:sp>
    </p:spTree>
    <p:extLst>
      <p:ext uri="{BB962C8B-B14F-4D97-AF65-F5344CB8AC3E}">
        <p14:creationId xmlns:p14="http://schemas.microsoft.com/office/powerpoint/2010/main" val="41431033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F6F32B-96FD-4C18-B270-CFD635799F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D1B384-D5BE-4B75-B6DA-EA8DE27205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7"/>
            <a:ext cx="10515600" cy="4486275"/>
          </a:xfrm>
        </p:spPr>
        <p:txBody>
          <a:bodyPr/>
          <a:lstStyle/>
          <a:p>
            <a:pPr marL="0" indent="0">
              <a:buNone/>
            </a:pPr>
            <a:r>
              <a:rPr lang="en-US" sz="3600" dirty="0"/>
              <a:t>Let all the earth fear the Lord; let all the inhabitants of the world stand in awe of him!</a:t>
            </a:r>
          </a:p>
          <a:p>
            <a:pPr marL="0" indent="0">
              <a:buNone/>
            </a:pPr>
            <a:r>
              <a:rPr lang="en-US" sz="3200" b="1" dirty="0"/>
              <a:t>Psalm 33:8</a:t>
            </a:r>
          </a:p>
          <a:p>
            <a:pPr marL="0" indent="0">
              <a:buNone/>
            </a:pPr>
            <a:endParaRPr lang="en-US" sz="3600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69972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F6F32B-96FD-4C18-B270-CFD635799F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The Fear of God: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D1B384-D5BE-4B75-B6DA-EA8DE27205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04731"/>
            <a:ext cx="10515600" cy="4772232"/>
          </a:xfrm>
        </p:spPr>
        <p:txBody>
          <a:bodyPr/>
          <a:lstStyle/>
          <a:p>
            <a:pPr marL="0" indent="0">
              <a:buNone/>
            </a:pPr>
            <a:r>
              <a:rPr lang="en-US" sz="3600" dirty="0"/>
              <a:t>To biblically fear God is to stand in awe/reverence of God and his holiness, majesty and power; it is to agree that God is worthy of all honor, all praise and all glory.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44826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F6F32B-96FD-4C18-B270-CFD635799F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The Fear of God: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D1B384-D5BE-4B75-B6DA-EA8DE27205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04731"/>
            <a:ext cx="10515600" cy="4772232"/>
          </a:xfrm>
        </p:spPr>
        <p:txBody>
          <a:bodyPr/>
          <a:lstStyle/>
          <a:p>
            <a:pPr marL="0" indent="0">
              <a:buNone/>
            </a:pPr>
            <a:r>
              <a:rPr lang="en-US" sz="3600" dirty="0"/>
              <a:t>To biblically fear God is to stand in awe/reverence of God and his holiness, majesty and power; it is to agree that God is worthy of all honor, all praise and all glory.</a:t>
            </a:r>
          </a:p>
          <a:p>
            <a:pPr marL="0" indent="0">
              <a:buNone/>
            </a:pPr>
            <a:endParaRPr lang="en-US" sz="3600" dirty="0"/>
          </a:p>
          <a:p>
            <a:pPr marL="0" indent="0">
              <a:buNone/>
            </a:pPr>
            <a:r>
              <a:rPr lang="en-US" sz="3600" dirty="0"/>
              <a:t>~Servile Fear</a:t>
            </a:r>
          </a:p>
          <a:p>
            <a:pPr marL="0" indent="0">
              <a:buNone/>
            </a:pPr>
            <a:r>
              <a:rPr lang="en-US" sz="3600" dirty="0"/>
              <a:t>~Filial Fear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75043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F6F32B-96FD-4C18-B270-CFD635799F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D1B384-D5BE-4B75-B6DA-EA8DE27205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65125"/>
            <a:ext cx="10515600" cy="58118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dirty="0"/>
              <a:t>Transgression speaks to the wicked deep in his heart; there is no fear of God before his eyes. 2 For he flatters himself in his own eyes that his iniquity cannot be found out and hated. 3 The words of his mouth are trouble and deceit; he has ceased to act wisely and do good. 4 He plots trouble while on his bed; he sets himself in a way that is not good; he does not reject evil.</a:t>
            </a:r>
          </a:p>
          <a:p>
            <a:pPr marL="0" indent="0">
              <a:buNone/>
            </a:pPr>
            <a:r>
              <a:rPr lang="en-US" sz="3200" b="1" dirty="0"/>
              <a:t>Psalm 36:1-4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60846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F6F32B-96FD-4C18-B270-CFD635799F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2035" y="92765"/>
            <a:ext cx="10515600" cy="834887"/>
          </a:xfrm>
        </p:spPr>
        <p:txBody>
          <a:bodyPr>
            <a:noAutofit/>
          </a:bodyPr>
          <a:lstStyle/>
          <a:p>
            <a:r>
              <a:rPr lang="en-US" sz="36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What it looks like to ‘not’ fear God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D1B384-D5BE-4B75-B6DA-EA8DE27205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2035" y="808384"/>
            <a:ext cx="11741426" cy="5804452"/>
          </a:xfrm>
        </p:spPr>
        <p:txBody>
          <a:bodyPr>
            <a:normAutofit fontScale="92500"/>
          </a:bodyPr>
          <a:lstStyle/>
          <a:p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Transgression in the heart</a:t>
            </a:r>
          </a:p>
          <a:p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 fear of God in life</a:t>
            </a:r>
          </a:p>
          <a:p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Flattering of self</a:t>
            </a:r>
          </a:p>
          <a:p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Pride and arrogance to sin</a:t>
            </a:r>
          </a:p>
          <a:p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Wrongly convinces self that sin will go unnoticed and unpunished</a:t>
            </a:r>
          </a:p>
          <a:p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Speaks words of trouble and deceit</a:t>
            </a:r>
          </a:p>
          <a:p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Behaves foolishly</a:t>
            </a:r>
          </a:p>
          <a:p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Plots trouble while sleeping</a:t>
            </a:r>
          </a:p>
          <a:p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Walks a path of unrighteousness</a:t>
            </a:r>
          </a:p>
          <a:p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Does not reject evil.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948659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F6F32B-96FD-4C18-B270-CFD635799F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119118"/>
          </a:xfrm>
        </p:spPr>
        <p:txBody>
          <a:bodyPr>
            <a:normAutofit/>
          </a:bodyPr>
          <a:lstStyle/>
          <a:p>
            <a:r>
              <a:rPr lang="en-US" sz="4000" b="1" dirty="0"/>
              <a:t>What about our culture today?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D1B384-D5BE-4B75-B6DA-EA8DE27205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58957"/>
            <a:ext cx="10515600" cy="491800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dirty="0"/>
              <a:t>The culture today is indifferent toward God, God is weightless, inconsequential.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61915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F6F32B-96FD-4C18-B270-CFD635799F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39839"/>
            <a:ext cx="10515600" cy="1119118"/>
          </a:xfrm>
        </p:spPr>
        <p:txBody>
          <a:bodyPr>
            <a:normAutofit/>
          </a:bodyPr>
          <a:lstStyle/>
          <a:p>
            <a:r>
              <a:rPr lang="en-US" sz="38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How is this ‘indifference’ playing out today?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D1B384-D5BE-4B75-B6DA-EA8DE27205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86679"/>
            <a:ext cx="10515600" cy="5499652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sz="3600" dirty="0"/>
              <a:t> 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commands of God are less authoritative in society than the culture’s pressure to disregard the ways of God. 	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The judgments of God have less weight and influence on society than the social media posts of celebrities. 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The truth of God’s Word is no more compelling to society than the latest fake news story. 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love of God is less genuine to society than the latest Hollywood love story. 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8716394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Century Gothic">
      <a:maj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212</TotalTime>
  <Words>1083</Words>
  <Application>Microsoft Office PowerPoint</Application>
  <PresentationFormat>Widescreen</PresentationFormat>
  <Paragraphs>76</Paragraphs>
  <Slides>20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6" baseType="lpstr">
      <vt:lpstr>Arial</vt:lpstr>
      <vt:lpstr>Arial Black</vt:lpstr>
      <vt:lpstr>Century Gothic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The Fear of God:</vt:lpstr>
      <vt:lpstr>The Fear of God:</vt:lpstr>
      <vt:lpstr>PowerPoint Presentation</vt:lpstr>
      <vt:lpstr>What it looks like to ‘not’ fear God</vt:lpstr>
      <vt:lpstr>What about our culture today? </vt:lpstr>
      <vt:lpstr>How is this ‘indifference’ playing out today? </vt:lpstr>
      <vt:lpstr>God is still God</vt:lpstr>
      <vt:lpstr>“Why I don’t fear God”   And how I’m still scared of other things </vt:lpstr>
      <vt:lpstr>A Different Kind of Fear</vt:lpstr>
      <vt:lpstr>PowerPoint Presentation</vt:lpstr>
      <vt:lpstr>The Realities of Living in the Fear of God</vt:lpstr>
      <vt:lpstr>The Realities of Living in the Fear of God</vt:lpstr>
      <vt:lpstr>The Realities of Living in the Fear of God</vt:lpstr>
      <vt:lpstr>The Realities of Living in the Fear of God</vt:lpstr>
      <vt:lpstr>Living in the Fear of God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Pastor Marc Ramirez</dc:creator>
  <cp:lastModifiedBy>Marc Ramirez</cp:lastModifiedBy>
  <cp:revision>22</cp:revision>
  <cp:lastPrinted>2020-08-09T14:08:18Z</cp:lastPrinted>
  <dcterms:created xsi:type="dcterms:W3CDTF">2020-08-07T12:17:17Z</dcterms:created>
  <dcterms:modified xsi:type="dcterms:W3CDTF">2020-08-09T14:08:19Z</dcterms:modified>
</cp:coreProperties>
</file>