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258" r:id="rId3"/>
    <p:sldId id="287" r:id="rId4"/>
    <p:sldId id="293" r:id="rId5"/>
    <p:sldId id="257" r:id="rId6"/>
    <p:sldId id="283" r:id="rId7"/>
    <p:sldId id="284" r:id="rId8"/>
    <p:sldId id="285" r:id="rId9"/>
    <p:sldId id="289" r:id="rId10"/>
    <p:sldId id="288" r:id="rId11"/>
    <p:sldId id="290" r:id="rId12"/>
    <p:sldId id="291" r:id="rId13"/>
    <p:sldId id="292" r:id="rId14"/>
    <p:sldId id="294" r:id="rId15"/>
    <p:sldId id="295" r:id="rId16"/>
    <p:sldId id="296" r:id="rId17"/>
    <p:sldId id="297" r:id="rId18"/>
    <p:sldId id="298" r:id="rId19"/>
    <p:sldId id="299" r:id="rId20"/>
    <p:sldId id="259" r:id="rId21"/>
    <p:sldId id="286" r:id="rId22"/>
    <p:sldId id="329" r:id="rId23"/>
    <p:sldId id="300" r:id="rId24"/>
    <p:sldId id="301" r:id="rId25"/>
    <p:sldId id="261" r:id="rId26"/>
    <p:sldId id="262" r:id="rId27"/>
    <p:sldId id="302" r:id="rId28"/>
    <p:sldId id="263" r:id="rId29"/>
    <p:sldId id="330" r:id="rId30"/>
    <p:sldId id="303" r:id="rId31"/>
    <p:sldId id="306" r:id="rId32"/>
    <p:sldId id="331" r:id="rId33"/>
    <p:sldId id="304" r:id="rId34"/>
    <p:sldId id="305" r:id="rId35"/>
    <p:sldId id="307" r:id="rId36"/>
    <p:sldId id="265" r:id="rId37"/>
    <p:sldId id="266" r:id="rId38"/>
    <p:sldId id="267" r:id="rId39"/>
    <p:sldId id="308" r:id="rId40"/>
    <p:sldId id="271" r:id="rId41"/>
    <p:sldId id="272" r:id="rId42"/>
    <p:sldId id="273" r:id="rId43"/>
    <p:sldId id="309" r:id="rId44"/>
    <p:sldId id="310" r:id="rId45"/>
    <p:sldId id="274" r:id="rId46"/>
    <p:sldId id="311" r:id="rId47"/>
    <p:sldId id="313" r:id="rId48"/>
    <p:sldId id="275" r:id="rId49"/>
    <p:sldId id="312" r:id="rId50"/>
    <p:sldId id="276" r:id="rId51"/>
    <p:sldId id="314" r:id="rId52"/>
    <p:sldId id="277" r:id="rId53"/>
    <p:sldId id="278" r:id="rId54"/>
    <p:sldId id="279" r:id="rId55"/>
    <p:sldId id="281" r:id="rId56"/>
    <p:sldId id="316" r:id="rId57"/>
    <p:sldId id="317" r:id="rId58"/>
    <p:sldId id="282" r:id="rId59"/>
    <p:sldId id="332" r:id="rId60"/>
    <p:sldId id="318" r:id="rId61"/>
    <p:sldId id="319" r:id="rId62"/>
    <p:sldId id="320" r:id="rId63"/>
    <p:sldId id="322" r:id="rId64"/>
    <p:sldId id="321" r:id="rId65"/>
    <p:sldId id="323" r:id="rId66"/>
    <p:sldId id="324" r:id="rId67"/>
    <p:sldId id="325" r:id="rId68"/>
    <p:sldId id="326"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1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8A68-09C6-4073-B9F3-38D5384259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7B0435-179A-4AFD-B6C3-29C79096A7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AE9CF3-8E97-4C91-A148-AFAD90FB3E42}"/>
              </a:ext>
            </a:extLst>
          </p:cNvPr>
          <p:cNvSpPr>
            <a:spLocks noGrp="1"/>
          </p:cNvSpPr>
          <p:nvPr>
            <p:ph type="dt" sz="half" idx="10"/>
          </p:nvPr>
        </p:nvSpPr>
        <p:spPr/>
        <p:txBody>
          <a:bodyPr/>
          <a:lstStyle/>
          <a:p>
            <a:fld id="{B0E8B76B-8035-4BC3-A488-B334E81CF788}" type="datetimeFigureOut">
              <a:rPr lang="en-US" smtClean="0"/>
              <a:t>7/26/2020</a:t>
            </a:fld>
            <a:endParaRPr lang="en-US"/>
          </a:p>
        </p:txBody>
      </p:sp>
      <p:sp>
        <p:nvSpPr>
          <p:cNvPr id="5" name="Footer Placeholder 4">
            <a:extLst>
              <a:ext uri="{FF2B5EF4-FFF2-40B4-BE49-F238E27FC236}">
                <a16:creationId xmlns:a16="http://schemas.microsoft.com/office/drawing/2014/main" id="{D20618DF-A9E9-4AD2-9EB5-362B88F3E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B296E-24AC-4CEF-8E1E-5EDF339376EB}"/>
              </a:ext>
            </a:extLst>
          </p:cNvPr>
          <p:cNvSpPr>
            <a:spLocks noGrp="1"/>
          </p:cNvSpPr>
          <p:nvPr>
            <p:ph type="sldNum" sz="quarter" idx="12"/>
          </p:nvPr>
        </p:nvSpPr>
        <p:spPr/>
        <p:txBody>
          <a:bodyPr/>
          <a:lstStyle/>
          <a:p>
            <a:fld id="{42331807-D303-4387-9177-5E1F48E2E03E}" type="slidenum">
              <a:rPr lang="en-US" smtClean="0"/>
              <a:t>‹#›</a:t>
            </a:fld>
            <a:endParaRPr lang="en-US"/>
          </a:p>
        </p:txBody>
      </p:sp>
    </p:spTree>
    <p:extLst>
      <p:ext uri="{BB962C8B-B14F-4D97-AF65-F5344CB8AC3E}">
        <p14:creationId xmlns:p14="http://schemas.microsoft.com/office/powerpoint/2010/main" val="3033573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B7FE-8A94-4DED-AC90-688EAF3974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5CCE64-AD55-4D99-A0D4-B539704DB1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C7548-CB71-4361-B9DE-AE555C8CBD8B}"/>
              </a:ext>
            </a:extLst>
          </p:cNvPr>
          <p:cNvSpPr>
            <a:spLocks noGrp="1"/>
          </p:cNvSpPr>
          <p:nvPr>
            <p:ph type="dt" sz="half" idx="10"/>
          </p:nvPr>
        </p:nvSpPr>
        <p:spPr/>
        <p:txBody>
          <a:bodyPr/>
          <a:lstStyle/>
          <a:p>
            <a:fld id="{B0E8B76B-8035-4BC3-A488-B334E81CF788}" type="datetimeFigureOut">
              <a:rPr lang="en-US" smtClean="0"/>
              <a:t>7/26/2020</a:t>
            </a:fld>
            <a:endParaRPr lang="en-US"/>
          </a:p>
        </p:txBody>
      </p:sp>
      <p:sp>
        <p:nvSpPr>
          <p:cNvPr id="5" name="Footer Placeholder 4">
            <a:extLst>
              <a:ext uri="{FF2B5EF4-FFF2-40B4-BE49-F238E27FC236}">
                <a16:creationId xmlns:a16="http://schemas.microsoft.com/office/drawing/2014/main" id="{CB32D863-D48A-4366-8A6F-BA2A5E820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5CF7A-BE14-436B-A94F-EBA55C2B4B8B}"/>
              </a:ext>
            </a:extLst>
          </p:cNvPr>
          <p:cNvSpPr>
            <a:spLocks noGrp="1"/>
          </p:cNvSpPr>
          <p:nvPr>
            <p:ph type="sldNum" sz="quarter" idx="12"/>
          </p:nvPr>
        </p:nvSpPr>
        <p:spPr/>
        <p:txBody>
          <a:bodyPr/>
          <a:lstStyle/>
          <a:p>
            <a:fld id="{42331807-D303-4387-9177-5E1F48E2E03E}" type="slidenum">
              <a:rPr lang="en-US" smtClean="0"/>
              <a:t>‹#›</a:t>
            </a:fld>
            <a:endParaRPr lang="en-US"/>
          </a:p>
        </p:txBody>
      </p:sp>
    </p:spTree>
    <p:extLst>
      <p:ext uri="{BB962C8B-B14F-4D97-AF65-F5344CB8AC3E}">
        <p14:creationId xmlns:p14="http://schemas.microsoft.com/office/powerpoint/2010/main" val="225544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B74F3F-5D2C-4C11-B8B2-940396DA5A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D3585C-5053-4401-BC0F-D07337FE5C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CC5F4-9548-41FB-9A8F-34D8897C0AF4}"/>
              </a:ext>
            </a:extLst>
          </p:cNvPr>
          <p:cNvSpPr>
            <a:spLocks noGrp="1"/>
          </p:cNvSpPr>
          <p:nvPr>
            <p:ph type="dt" sz="half" idx="10"/>
          </p:nvPr>
        </p:nvSpPr>
        <p:spPr/>
        <p:txBody>
          <a:bodyPr/>
          <a:lstStyle/>
          <a:p>
            <a:fld id="{B0E8B76B-8035-4BC3-A488-B334E81CF788}" type="datetimeFigureOut">
              <a:rPr lang="en-US" smtClean="0"/>
              <a:t>7/26/2020</a:t>
            </a:fld>
            <a:endParaRPr lang="en-US"/>
          </a:p>
        </p:txBody>
      </p:sp>
      <p:sp>
        <p:nvSpPr>
          <p:cNvPr id="5" name="Footer Placeholder 4">
            <a:extLst>
              <a:ext uri="{FF2B5EF4-FFF2-40B4-BE49-F238E27FC236}">
                <a16:creationId xmlns:a16="http://schemas.microsoft.com/office/drawing/2014/main" id="{F4A47080-2E94-4055-B38F-F26BDE505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4C724C-421A-46DC-A78B-8773C7B675A4}"/>
              </a:ext>
            </a:extLst>
          </p:cNvPr>
          <p:cNvSpPr>
            <a:spLocks noGrp="1"/>
          </p:cNvSpPr>
          <p:nvPr>
            <p:ph type="sldNum" sz="quarter" idx="12"/>
          </p:nvPr>
        </p:nvSpPr>
        <p:spPr/>
        <p:txBody>
          <a:bodyPr/>
          <a:lstStyle/>
          <a:p>
            <a:fld id="{42331807-D303-4387-9177-5E1F48E2E03E}" type="slidenum">
              <a:rPr lang="en-US" smtClean="0"/>
              <a:t>‹#›</a:t>
            </a:fld>
            <a:endParaRPr lang="en-US"/>
          </a:p>
        </p:txBody>
      </p:sp>
    </p:spTree>
    <p:extLst>
      <p:ext uri="{BB962C8B-B14F-4D97-AF65-F5344CB8AC3E}">
        <p14:creationId xmlns:p14="http://schemas.microsoft.com/office/powerpoint/2010/main" val="200586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2770-0FC7-4BDE-8C00-23BE14D47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9191F0-FF3E-4CA1-A5EA-E674F0E9A0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E3648-9990-41D1-B84C-3311FD7D822B}"/>
              </a:ext>
            </a:extLst>
          </p:cNvPr>
          <p:cNvSpPr>
            <a:spLocks noGrp="1"/>
          </p:cNvSpPr>
          <p:nvPr>
            <p:ph type="dt" sz="half" idx="10"/>
          </p:nvPr>
        </p:nvSpPr>
        <p:spPr/>
        <p:txBody>
          <a:bodyPr/>
          <a:lstStyle/>
          <a:p>
            <a:fld id="{B0E8B76B-8035-4BC3-A488-B334E81CF788}" type="datetimeFigureOut">
              <a:rPr lang="en-US" smtClean="0"/>
              <a:t>7/26/2020</a:t>
            </a:fld>
            <a:endParaRPr lang="en-US"/>
          </a:p>
        </p:txBody>
      </p:sp>
      <p:sp>
        <p:nvSpPr>
          <p:cNvPr id="5" name="Footer Placeholder 4">
            <a:extLst>
              <a:ext uri="{FF2B5EF4-FFF2-40B4-BE49-F238E27FC236}">
                <a16:creationId xmlns:a16="http://schemas.microsoft.com/office/drawing/2014/main" id="{3EA6213F-39FD-4D99-A8B8-BAD69EED4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159C4-2156-4C14-8C1D-DC416CC177C7}"/>
              </a:ext>
            </a:extLst>
          </p:cNvPr>
          <p:cNvSpPr>
            <a:spLocks noGrp="1"/>
          </p:cNvSpPr>
          <p:nvPr>
            <p:ph type="sldNum" sz="quarter" idx="12"/>
          </p:nvPr>
        </p:nvSpPr>
        <p:spPr/>
        <p:txBody>
          <a:bodyPr/>
          <a:lstStyle/>
          <a:p>
            <a:fld id="{42331807-D303-4387-9177-5E1F48E2E03E}" type="slidenum">
              <a:rPr lang="en-US" smtClean="0"/>
              <a:t>‹#›</a:t>
            </a:fld>
            <a:endParaRPr lang="en-US"/>
          </a:p>
        </p:txBody>
      </p:sp>
    </p:spTree>
    <p:extLst>
      <p:ext uri="{BB962C8B-B14F-4D97-AF65-F5344CB8AC3E}">
        <p14:creationId xmlns:p14="http://schemas.microsoft.com/office/powerpoint/2010/main" val="132492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ECCA-3B29-41C1-801E-401E38ADA4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E30979-5D8B-4CEF-BD65-B181B47DAC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DEBCB9-A1F2-4316-BC06-297A509410FF}"/>
              </a:ext>
            </a:extLst>
          </p:cNvPr>
          <p:cNvSpPr>
            <a:spLocks noGrp="1"/>
          </p:cNvSpPr>
          <p:nvPr>
            <p:ph type="dt" sz="half" idx="10"/>
          </p:nvPr>
        </p:nvSpPr>
        <p:spPr/>
        <p:txBody>
          <a:bodyPr/>
          <a:lstStyle/>
          <a:p>
            <a:fld id="{B0E8B76B-8035-4BC3-A488-B334E81CF788}" type="datetimeFigureOut">
              <a:rPr lang="en-US" smtClean="0"/>
              <a:t>7/26/2020</a:t>
            </a:fld>
            <a:endParaRPr lang="en-US"/>
          </a:p>
        </p:txBody>
      </p:sp>
      <p:sp>
        <p:nvSpPr>
          <p:cNvPr id="5" name="Footer Placeholder 4">
            <a:extLst>
              <a:ext uri="{FF2B5EF4-FFF2-40B4-BE49-F238E27FC236}">
                <a16:creationId xmlns:a16="http://schemas.microsoft.com/office/drawing/2014/main" id="{48DBA84A-DA4C-4327-9132-BAA37D442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03887-B8E9-4DFC-B8EA-51A79E9BABC3}"/>
              </a:ext>
            </a:extLst>
          </p:cNvPr>
          <p:cNvSpPr>
            <a:spLocks noGrp="1"/>
          </p:cNvSpPr>
          <p:nvPr>
            <p:ph type="sldNum" sz="quarter" idx="12"/>
          </p:nvPr>
        </p:nvSpPr>
        <p:spPr/>
        <p:txBody>
          <a:bodyPr/>
          <a:lstStyle/>
          <a:p>
            <a:fld id="{42331807-D303-4387-9177-5E1F48E2E03E}" type="slidenum">
              <a:rPr lang="en-US" smtClean="0"/>
              <a:t>‹#›</a:t>
            </a:fld>
            <a:endParaRPr lang="en-US"/>
          </a:p>
        </p:txBody>
      </p:sp>
    </p:spTree>
    <p:extLst>
      <p:ext uri="{BB962C8B-B14F-4D97-AF65-F5344CB8AC3E}">
        <p14:creationId xmlns:p14="http://schemas.microsoft.com/office/powerpoint/2010/main" val="372125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6044-57EC-4035-8A77-3E62C1CD0A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E66435-CC1B-4A9C-B171-B200A15099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F1D523-FF30-45B1-B836-F9B5BB0004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4F2012-F062-48BF-A36B-0D7641B3CB9A}"/>
              </a:ext>
            </a:extLst>
          </p:cNvPr>
          <p:cNvSpPr>
            <a:spLocks noGrp="1"/>
          </p:cNvSpPr>
          <p:nvPr>
            <p:ph type="dt" sz="half" idx="10"/>
          </p:nvPr>
        </p:nvSpPr>
        <p:spPr/>
        <p:txBody>
          <a:bodyPr/>
          <a:lstStyle/>
          <a:p>
            <a:fld id="{B0E8B76B-8035-4BC3-A488-B334E81CF788}" type="datetimeFigureOut">
              <a:rPr lang="en-US" smtClean="0"/>
              <a:t>7/26/2020</a:t>
            </a:fld>
            <a:endParaRPr lang="en-US"/>
          </a:p>
        </p:txBody>
      </p:sp>
      <p:sp>
        <p:nvSpPr>
          <p:cNvPr id="6" name="Footer Placeholder 5">
            <a:extLst>
              <a:ext uri="{FF2B5EF4-FFF2-40B4-BE49-F238E27FC236}">
                <a16:creationId xmlns:a16="http://schemas.microsoft.com/office/drawing/2014/main" id="{648CBF56-870A-4220-88A5-3AF7C73EC2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B9697-AD3C-417B-B22F-E48589D0D65D}"/>
              </a:ext>
            </a:extLst>
          </p:cNvPr>
          <p:cNvSpPr>
            <a:spLocks noGrp="1"/>
          </p:cNvSpPr>
          <p:nvPr>
            <p:ph type="sldNum" sz="quarter" idx="12"/>
          </p:nvPr>
        </p:nvSpPr>
        <p:spPr/>
        <p:txBody>
          <a:bodyPr/>
          <a:lstStyle/>
          <a:p>
            <a:fld id="{42331807-D303-4387-9177-5E1F48E2E03E}" type="slidenum">
              <a:rPr lang="en-US" smtClean="0"/>
              <a:t>‹#›</a:t>
            </a:fld>
            <a:endParaRPr lang="en-US"/>
          </a:p>
        </p:txBody>
      </p:sp>
    </p:spTree>
    <p:extLst>
      <p:ext uri="{BB962C8B-B14F-4D97-AF65-F5344CB8AC3E}">
        <p14:creationId xmlns:p14="http://schemas.microsoft.com/office/powerpoint/2010/main" val="376339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3369-3BD6-4CB8-BFE7-BC62394964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E9E723-1A6B-4EA5-9D65-E1004D4FE2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4BB5A3-03BE-4EF2-A14A-F593E930FE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64606D-385F-4466-BE9B-D6EE708789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5466F7-AC7A-47C9-8B7D-45C105923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92DFA3-9755-4BD6-BAF6-360FB08BE860}"/>
              </a:ext>
            </a:extLst>
          </p:cNvPr>
          <p:cNvSpPr>
            <a:spLocks noGrp="1"/>
          </p:cNvSpPr>
          <p:nvPr>
            <p:ph type="dt" sz="half" idx="10"/>
          </p:nvPr>
        </p:nvSpPr>
        <p:spPr/>
        <p:txBody>
          <a:bodyPr/>
          <a:lstStyle/>
          <a:p>
            <a:fld id="{B0E8B76B-8035-4BC3-A488-B334E81CF788}" type="datetimeFigureOut">
              <a:rPr lang="en-US" smtClean="0"/>
              <a:t>7/26/2020</a:t>
            </a:fld>
            <a:endParaRPr lang="en-US"/>
          </a:p>
        </p:txBody>
      </p:sp>
      <p:sp>
        <p:nvSpPr>
          <p:cNvPr id="8" name="Footer Placeholder 7">
            <a:extLst>
              <a:ext uri="{FF2B5EF4-FFF2-40B4-BE49-F238E27FC236}">
                <a16:creationId xmlns:a16="http://schemas.microsoft.com/office/drawing/2014/main" id="{BC81A0FC-32C8-4AD4-88A0-8DD53263CB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D744F-D0E3-4680-A177-43DF4439D81C}"/>
              </a:ext>
            </a:extLst>
          </p:cNvPr>
          <p:cNvSpPr>
            <a:spLocks noGrp="1"/>
          </p:cNvSpPr>
          <p:nvPr>
            <p:ph type="sldNum" sz="quarter" idx="12"/>
          </p:nvPr>
        </p:nvSpPr>
        <p:spPr/>
        <p:txBody>
          <a:bodyPr/>
          <a:lstStyle/>
          <a:p>
            <a:fld id="{42331807-D303-4387-9177-5E1F48E2E03E}" type="slidenum">
              <a:rPr lang="en-US" smtClean="0"/>
              <a:t>‹#›</a:t>
            </a:fld>
            <a:endParaRPr lang="en-US"/>
          </a:p>
        </p:txBody>
      </p:sp>
    </p:spTree>
    <p:extLst>
      <p:ext uri="{BB962C8B-B14F-4D97-AF65-F5344CB8AC3E}">
        <p14:creationId xmlns:p14="http://schemas.microsoft.com/office/powerpoint/2010/main" val="174152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3579A-9131-4BDB-8B6C-0BB5DEB6A4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6AF4D1-797B-4D70-8016-06D47A65D1E4}"/>
              </a:ext>
            </a:extLst>
          </p:cNvPr>
          <p:cNvSpPr>
            <a:spLocks noGrp="1"/>
          </p:cNvSpPr>
          <p:nvPr>
            <p:ph type="dt" sz="half" idx="10"/>
          </p:nvPr>
        </p:nvSpPr>
        <p:spPr/>
        <p:txBody>
          <a:bodyPr/>
          <a:lstStyle/>
          <a:p>
            <a:fld id="{B0E8B76B-8035-4BC3-A488-B334E81CF788}" type="datetimeFigureOut">
              <a:rPr lang="en-US" smtClean="0"/>
              <a:t>7/26/2020</a:t>
            </a:fld>
            <a:endParaRPr lang="en-US"/>
          </a:p>
        </p:txBody>
      </p:sp>
      <p:sp>
        <p:nvSpPr>
          <p:cNvPr id="4" name="Footer Placeholder 3">
            <a:extLst>
              <a:ext uri="{FF2B5EF4-FFF2-40B4-BE49-F238E27FC236}">
                <a16:creationId xmlns:a16="http://schemas.microsoft.com/office/drawing/2014/main" id="{C3BF50D3-D8FD-4C0C-A7E5-A341E2730D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1C91C1-F675-4F37-807B-D48E46782DC8}"/>
              </a:ext>
            </a:extLst>
          </p:cNvPr>
          <p:cNvSpPr>
            <a:spLocks noGrp="1"/>
          </p:cNvSpPr>
          <p:nvPr>
            <p:ph type="sldNum" sz="quarter" idx="12"/>
          </p:nvPr>
        </p:nvSpPr>
        <p:spPr/>
        <p:txBody>
          <a:bodyPr/>
          <a:lstStyle/>
          <a:p>
            <a:fld id="{42331807-D303-4387-9177-5E1F48E2E03E}" type="slidenum">
              <a:rPr lang="en-US" smtClean="0"/>
              <a:t>‹#›</a:t>
            </a:fld>
            <a:endParaRPr lang="en-US"/>
          </a:p>
        </p:txBody>
      </p:sp>
    </p:spTree>
    <p:extLst>
      <p:ext uri="{BB962C8B-B14F-4D97-AF65-F5344CB8AC3E}">
        <p14:creationId xmlns:p14="http://schemas.microsoft.com/office/powerpoint/2010/main" val="367192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AEB631-CF9A-406D-9BDA-4B64ACD6855B}"/>
              </a:ext>
            </a:extLst>
          </p:cNvPr>
          <p:cNvSpPr>
            <a:spLocks noGrp="1"/>
          </p:cNvSpPr>
          <p:nvPr>
            <p:ph type="dt" sz="half" idx="10"/>
          </p:nvPr>
        </p:nvSpPr>
        <p:spPr/>
        <p:txBody>
          <a:bodyPr/>
          <a:lstStyle/>
          <a:p>
            <a:fld id="{B0E8B76B-8035-4BC3-A488-B334E81CF788}" type="datetimeFigureOut">
              <a:rPr lang="en-US" smtClean="0"/>
              <a:t>7/26/2020</a:t>
            </a:fld>
            <a:endParaRPr lang="en-US"/>
          </a:p>
        </p:txBody>
      </p:sp>
      <p:sp>
        <p:nvSpPr>
          <p:cNvPr id="3" name="Footer Placeholder 2">
            <a:extLst>
              <a:ext uri="{FF2B5EF4-FFF2-40B4-BE49-F238E27FC236}">
                <a16:creationId xmlns:a16="http://schemas.microsoft.com/office/drawing/2014/main" id="{82A966F2-153E-4A4F-9B26-3942950C7F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45B62-C414-4618-8398-1A62841FC3A8}"/>
              </a:ext>
            </a:extLst>
          </p:cNvPr>
          <p:cNvSpPr>
            <a:spLocks noGrp="1"/>
          </p:cNvSpPr>
          <p:nvPr>
            <p:ph type="sldNum" sz="quarter" idx="12"/>
          </p:nvPr>
        </p:nvSpPr>
        <p:spPr/>
        <p:txBody>
          <a:bodyPr/>
          <a:lstStyle/>
          <a:p>
            <a:fld id="{42331807-D303-4387-9177-5E1F48E2E03E}" type="slidenum">
              <a:rPr lang="en-US" smtClean="0"/>
              <a:t>‹#›</a:t>
            </a:fld>
            <a:endParaRPr lang="en-US"/>
          </a:p>
        </p:txBody>
      </p:sp>
    </p:spTree>
    <p:extLst>
      <p:ext uri="{BB962C8B-B14F-4D97-AF65-F5344CB8AC3E}">
        <p14:creationId xmlns:p14="http://schemas.microsoft.com/office/powerpoint/2010/main" val="143399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6235-1CA7-4239-A8A5-75F55C8C30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E0AAD5-7D0C-4955-85FE-AA2511CC4C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F9BE98-448F-40DA-8DFF-BF52DDC9C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C333D4-73EF-4D7D-BABA-33DE2865A467}"/>
              </a:ext>
            </a:extLst>
          </p:cNvPr>
          <p:cNvSpPr>
            <a:spLocks noGrp="1"/>
          </p:cNvSpPr>
          <p:nvPr>
            <p:ph type="dt" sz="half" idx="10"/>
          </p:nvPr>
        </p:nvSpPr>
        <p:spPr/>
        <p:txBody>
          <a:bodyPr/>
          <a:lstStyle/>
          <a:p>
            <a:fld id="{B0E8B76B-8035-4BC3-A488-B334E81CF788}" type="datetimeFigureOut">
              <a:rPr lang="en-US" smtClean="0"/>
              <a:t>7/26/2020</a:t>
            </a:fld>
            <a:endParaRPr lang="en-US"/>
          </a:p>
        </p:txBody>
      </p:sp>
      <p:sp>
        <p:nvSpPr>
          <p:cNvPr id="6" name="Footer Placeholder 5">
            <a:extLst>
              <a:ext uri="{FF2B5EF4-FFF2-40B4-BE49-F238E27FC236}">
                <a16:creationId xmlns:a16="http://schemas.microsoft.com/office/drawing/2014/main" id="{9D2F39DA-D844-4C47-87E5-D2B2131D3C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D3D47C-BA3D-49F8-814E-0AC82D6D419A}"/>
              </a:ext>
            </a:extLst>
          </p:cNvPr>
          <p:cNvSpPr>
            <a:spLocks noGrp="1"/>
          </p:cNvSpPr>
          <p:nvPr>
            <p:ph type="sldNum" sz="quarter" idx="12"/>
          </p:nvPr>
        </p:nvSpPr>
        <p:spPr/>
        <p:txBody>
          <a:bodyPr/>
          <a:lstStyle/>
          <a:p>
            <a:fld id="{42331807-D303-4387-9177-5E1F48E2E03E}" type="slidenum">
              <a:rPr lang="en-US" smtClean="0"/>
              <a:t>‹#›</a:t>
            </a:fld>
            <a:endParaRPr lang="en-US"/>
          </a:p>
        </p:txBody>
      </p:sp>
    </p:spTree>
    <p:extLst>
      <p:ext uri="{BB962C8B-B14F-4D97-AF65-F5344CB8AC3E}">
        <p14:creationId xmlns:p14="http://schemas.microsoft.com/office/powerpoint/2010/main" val="29971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FA647-E9C2-4B13-9068-9E3BCD955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73354-6CB4-499A-BCB7-8FDBF89A9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1AEA95-7CA9-44EB-A3AD-566FE96BA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48B151-9D3C-4D43-A24E-C627E73D4236}"/>
              </a:ext>
            </a:extLst>
          </p:cNvPr>
          <p:cNvSpPr>
            <a:spLocks noGrp="1"/>
          </p:cNvSpPr>
          <p:nvPr>
            <p:ph type="dt" sz="half" idx="10"/>
          </p:nvPr>
        </p:nvSpPr>
        <p:spPr/>
        <p:txBody>
          <a:bodyPr/>
          <a:lstStyle/>
          <a:p>
            <a:fld id="{B0E8B76B-8035-4BC3-A488-B334E81CF788}" type="datetimeFigureOut">
              <a:rPr lang="en-US" smtClean="0"/>
              <a:t>7/26/2020</a:t>
            </a:fld>
            <a:endParaRPr lang="en-US"/>
          </a:p>
        </p:txBody>
      </p:sp>
      <p:sp>
        <p:nvSpPr>
          <p:cNvPr id="6" name="Footer Placeholder 5">
            <a:extLst>
              <a:ext uri="{FF2B5EF4-FFF2-40B4-BE49-F238E27FC236}">
                <a16:creationId xmlns:a16="http://schemas.microsoft.com/office/drawing/2014/main" id="{633B7E09-E876-44B8-9F6E-7D477D6CDE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CD124D-E4D4-4C5A-8D94-1D0E197EC543}"/>
              </a:ext>
            </a:extLst>
          </p:cNvPr>
          <p:cNvSpPr>
            <a:spLocks noGrp="1"/>
          </p:cNvSpPr>
          <p:nvPr>
            <p:ph type="sldNum" sz="quarter" idx="12"/>
          </p:nvPr>
        </p:nvSpPr>
        <p:spPr/>
        <p:txBody>
          <a:bodyPr/>
          <a:lstStyle/>
          <a:p>
            <a:fld id="{42331807-D303-4387-9177-5E1F48E2E03E}" type="slidenum">
              <a:rPr lang="en-US" smtClean="0"/>
              <a:t>‹#›</a:t>
            </a:fld>
            <a:endParaRPr lang="en-US"/>
          </a:p>
        </p:txBody>
      </p:sp>
    </p:spTree>
    <p:extLst>
      <p:ext uri="{BB962C8B-B14F-4D97-AF65-F5344CB8AC3E}">
        <p14:creationId xmlns:p14="http://schemas.microsoft.com/office/powerpoint/2010/main" val="1087008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5D30E6-E029-4ABE-B4EF-ADEAE3F2A6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C27781-074C-49FE-B961-0D2E1DA714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3999C-2DBA-4B1A-A1C5-DC0C7ADC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8B76B-8035-4BC3-A488-B334E81CF788}" type="datetimeFigureOut">
              <a:rPr lang="en-US" smtClean="0"/>
              <a:t>7/26/2020</a:t>
            </a:fld>
            <a:endParaRPr lang="en-US"/>
          </a:p>
        </p:txBody>
      </p:sp>
      <p:sp>
        <p:nvSpPr>
          <p:cNvPr id="5" name="Footer Placeholder 4">
            <a:extLst>
              <a:ext uri="{FF2B5EF4-FFF2-40B4-BE49-F238E27FC236}">
                <a16:creationId xmlns:a16="http://schemas.microsoft.com/office/drawing/2014/main" id="{87B2D938-0572-40CC-A4AD-66098EB5E6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32CD40-03A0-42F0-AA14-A0C8FA72EF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31807-D303-4387-9177-5E1F48E2E03E}" type="slidenum">
              <a:rPr lang="en-US" smtClean="0"/>
              <a:t>‹#›</a:t>
            </a:fld>
            <a:endParaRPr lang="en-US"/>
          </a:p>
        </p:txBody>
      </p:sp>
    </p:spTree>
    <p:extLst>
      <p:ext uri="{BB962C8B-B14F-4D97-AF65-F5344CB8AC3E}">
        <p14:creationId xmlns:p14="http://schemas.microsoft.com/office/powerpoint/2010/main" val="335995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56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8B60-F4A2-4C84-B906-1A4A2061D103}"/>
              </a:ext>
            </a:extLst>
          </p:cNvPr>
          <p:cNvSpPr>
            <a:spLocks noGrp="1"/>
          </p:cNvSpPr>
          <p:nvPr>
            <p:ph type="title"/>
          </p:nvPr>
        </p:nvSpPr>
        <p:spPr>
          <a:xfrm>
            <a:off x="599210" y="365125"/>
            <a:ext cx="10993581" cy="1325563"/>
          </a:xfrm>
        </p:spPr>
        <p:txBody>
          <a:bodyPr>
            <a:normAutofit fontScale="90000"/>
          </a:bodyPr>
          <a:lstStyle/>
          <a:p>
            <a:pPr algn="ctr"/>
            <a:r>
              <a:rPr lang="en-US" b="1" dirty="0">
                <a:latin typeface="Century Gothic" panose="020B0502020202020204" pitchFamily="34" charset="0"/>
              </a:rPr>
              <a:t>2 PETER 3:1-8 </a:t>
            </a:r>
            <a:br>
              <a:rPr lang="en-US" dirty="0">
                <a:latin typeface="Century Gothic" panose="020B0502020202020204" pitchFamily="34" charset="0"/>
              </a:rPr>
            </a:br>
            <a:r>
              <a:rPr lang="en-US" sz="4000" dirty="0">
                <a:latin typeface="Century Gothic" panose="020B0502020202020204" pitchFamily="34" charset="0"/>
              </a:rPr>
              <a:t>SCRIPTURAL SUPPORT FOR THE DAY OF THE LORD</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FA5BDC02-046F-42D5-80CA-FEC281E0EB0A}"/>
              </a:ext>
            </a:extLst>
          </p:cNvPr>
          <p:cNvSpPr>
            <a:spLocks noGrp="1"/>
          </p:cNvSpPr>
          <p:nvPr>
            <p:ph idx="1"/>
          </p:nvPr>
        </p:nvSpPr>
        <p:spPr/>
        <p:txBody>
          <a:bodyPr>
            <a:normAutofit/>
          </a:bodyPr>
          <a:lstStyle/>
          <a:p>
            <a:r>
              <a:rPr lang="en-US" b="1" dirty="0">
                <a:latin typeface="Century Gothic" panose="020B0502020202020204" pitchFamily="34" charset="0"/>
              </a:rPr>
              <a:t>Prophets: </a:t>
            </a:r>
            <a:r>
              <a:rPr lang="en-US" dirty="0">
                <a:latin typeface="Century Gothic" panose="020B0502020202020204" pitchFamily="34" charset="0"/>
              </a:rPr>
              <a:t>Daniel 7:13-14</a:t>
            </a:r>
          </a:p>
          <a:p>
            <a:pPr lvl="1"/>
            <a:r>
              <a:rPr lang="en-US" dirty="0">
                <a:latin typeface="Century Gothic" panose="020B0502020202020204" pitchFamily="34" charset="0"/>
              </a:rPr>
              <a:t>The coming of the Messiah to establish his eternal kingdom</a:t>
            </a:r>
          </a:p>
          <a:p>
            <a:r>
              <a:rPr lang="en-US" b="1" dirty="0">
                <a:solidFill>
                  <a:srgbClr val="FF0000"/>
                </a:solidFill>
                <a:latin typeface="Century Gothic" panose="020B0502020202020204" pitchFamily="34" charset="0"/>
              </a:rPr>
              <a:t>Gospels: </a:t>
            </a:r>
            <a:r>
              <a:rPr lang="en-US" dirty="0">
                <a:solidFill>
                  <a:srgbClr val="FF0000"/>
                </a:solidFill>
                <a:latin typeface="Century Gothic" panose="020B0502020202020204" pitchFamily="34" charset="0"/>
              </a:rPr>
              <a:t>Matthew 25:13</a:t>
            </a:r>
          </a:p>
          <a:p>
            <a:pPr lvl="1"/>
            <a:r>
              <a:rPr lang="en-US" dirty="0">
                <a:latin typeface="Century Gothic" panose="020B0502020202020204" pitchFamily="34" charset="0"/>
              </a:rPr>
              <a:t>“Watch therefore, you neither know the day nor the hour.”</a:t>
            </a:r>
          </a:p>
        </p:txBody>
      </p:sp>
    </p:spTree>
    <p:extLst>
      <p:ext uri="{BB962C8B-B14F-4D97-AF65-F5344CB8AC3E}">
        <p14:creationId xmlns:p14="http://schemas.microsoft.com/office/powerpoint/2010/main" val="3870431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8B60-F4A2-4C84-B906-1A4A2061D103}"/>
              </a:ext>
            </a:extLst>
          </p:cNvPr>
          <p:cNvSpPr>
            <a:spLocks noGrp="1"/>
          </p:cNvSpPr>
          <p:nvPr>
            <p:ph type="title"/>
          </p:nvPr>
        </p:nvSpPr>
        <p:spPr>
          <a:xfrm>
            <a:off x="599210" y="365125"/>
            <a:ext cx="10993581" cy="1325563"/>
          </a:xfrm>
        </p:spPr>
        <p:txBody>
          <a:bodyPr>
            <a:normAutofit fontScale="90000"/>
          </a:bodyPr>
          <a:lstStyle/>
          <a:p>
            <a:pPr algn="ctr"/>
            <a:r>
              <a:rPr lang="en-US" b="1" dirty="0">
                <a:latin typeface="Century Gothic" panose="020B0502020202020204" pitchFamily="34" charset="0"/>
              </a:rPr>
              <a:t>2 PETER 3:1-8 </a:t>
            </a:r>
            <a:br>
              <a:rPr lang="en-US" dirty="0">
                <a:latin typeface="Century Gothic" panose="020B0502020202020204" pitchFamily="34" charset="0"/>
              </a:rPr>
            </a:br>
            <a:r>
              <a:rPr lang="en-US" sz="4000" dirty="0">
                <a:latin typeface="Century Gothic" panose="020B0502020202020204" pitchFamily="34" charset="0"/>
              </a:rPr>
              <a:t>SCRIPTURAL SUPPORT FOR THE DAY OF THE LORD</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FA5BDC02-046F-42D5-80CA-FEC281E0EB0A}"/>
              </a:ext>
            </a:extLst>
          </p:cNvPr>
          <p:cNvSpPr>
            <a:spLocks noGrp="1"/>
          </p:cNvSpPr>
          <p:nvPr>
            <p:ph idx="1"/>
          </p:nvPr>
        </p:nvSpPr>
        <p:spPr/>
        <p:txBody>
          <a:bodyPr>
            <a:normAutofit/>
          </a:bodyPr>
          <a:lstStyle/>
          <a:p>
            <a:r>
              <a:rPr lang="en-US" b="1" dirty="0">
                <a:latin typeface="Century Gothic" panose="020B0502020202020204" pitchFamily="34" charset="0"/>
              </a:rPr>
              <a:t>Prophets: </a:t>
            </a:r>
            <a:r>
              <a:rPr lang="en-US" dirty="0">
                <a:latin typeface="Century Gothic" panose="020B0502020202020204" pitchFamily="34" charset="0"/>
              </a:rPr>
              <a:t>Daniel 7:13-14</a:t>
            </a:r>
          </a:p>
          <a:p>
            <a:pPr lvl="1"/>
            <a:r>
              <a:rPr lang="en-US" dirty="0">
                <a:latin typeface="Century Gothic" panose="020B0502020202020204" pitchFamily="34" charset="0"/>
              </a:rPr>
              <a:t>The coming of the Messiah to establish his eternal kingdom</a:t>
            </a:r>
          </a:p>
          <a:p>
            <a:r>
              <a:rPr lang="en-US" b="1" dirty="0">
                <a:latin typeface="Century Gothic" panose="020B0502020202020204" pitchFamily="34" charset="0"/>
              </a:rPr>
              <a:t>Gospels: </a:t>
            </a:r>
            <a:r>
              <a:rPr lang="en-US" dirty="0">
                <a:latin typeface="Century Gothic" panose="020B0502020202020204" pitchFamily="34" charset="0"/>
              </a:rPr>
              <a:t>Matthew 25:13</a:t>
            </a:r>
          </a:p>
          <a:p>
            <a:pPr lvl="1"/>
            <a:r>
              <a:rPr lang="en-US" dirty="0">
                <a:latin typeface="Century Gothic" panose="020B0502020202020204" pitchFamily="34" charset="0"/>
              </a:rPr>
              <a:t>“Watch therefore, you neither know the day nor the hour.”</a:t>
            </a:r>
          </a:p>
          <a:p>
            <a:r>
              <a:rPr lang="en-US" b="1" dirty="0">
                <a:solidFill>
                  <a:srgbClr val="FF0000"/>
                </a:solidFill>
                <a:latin typeface="Century Gothic" panose="020B0502020202020204" pitchFamily="34" charset="0"/>
              </a:rPr>
              <a:t>Epistles: </a:t>
            </a:r>
            <a:r>
              <a:rPr lang="en-US" dirty="0">
                <a:solidFill>
                  <a:srgbClr val="FF0000"/>
                </a:solidFill>
                <a:latin typeface="Century Gothic" panose="020B0502020202020204" pitchFamily="34" charset="0"/>
              </a:rPr>
              <a:t>1 Thessalonians 5:2-3</a:t>
            </a:r>
          </a:p>
          <a:p>
            <a:pPr lvl="1"/>
            <a:r>
              <a:rPr lang="en-US" dirty="0">
                <a:latin typeface="Century Gothic" panose="020B0502020202020204" pitchFamily="34" charset="0"/>
              </a:rPr>
              <a:t>“The day of the Lord will come like a thief in the night… destruction will come.”</a:t>
            </a:r>
          </a:p>
        </p:txBody>
      </p:sp>
    </p:spTree>
    <p:extLst>
      <p:ext uri="{BB962C8B-B14F-4D97-AF65-F5344CB8AC3E}">
        <p14:creationId xmlns:p14="http://schemas.microsoft.com/office/powerpoint/2010/main" val="3925015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8B60-F4A2-4C84-B906-1A4A2061D103}"/>
              </a:ext>
            </a:extLst>
          </p:cNvPr>
          <p:cNvSpPr>
            <a:spLocks noGrp="1"/>
          </p:cNvSpPr>
          <p:nvPr>
            <p:ph type="title"/>
          </p:nvPr>
        </p:nvSpPr>
        <p:spPr>
          <a:xfrm>
            <a:off x="599210" y="365125"/>
            <a:ext cx="10993581" cy="1325563"/>
          </a:xfrm>
        </p:spPr>
        <p:txBody>
          <a:bodyPr>
            <a:normAutofit fontScale="90000"/>
          </a:bodyPr>
          <a:lstStyle/>
          <a:p>
            <a:pPr algn="ctr"/>
            <a:r>
              <a:rPr lang="en-US" b="1" dirty="0">
                <a:latin typeface="Century Gothic" panose="020B0502020202020204" pitchFamily="34" charset="0"/>
              </a:rPr>
              <a:t>2 PETER 3:1-8 </a:t>
            </a:r>
            <a:br>
              <a:rPr lang="en-US" dirty="0">
                <a:latin typeface="Century Gothic" panose="020B0502020202020204" pitchFamily="34" charset="0"/>
              </a:rPr>
            </a:br>
            <a:r>
              <a:rPr lang="en-US" sz="4000" dirty="0">
                <a:latin typeface="Century Gothic" panose="020B0502020202020204" pitchFamily="34" charset="0"/>
              </a:rPr>
              <a:t>SCRIPTURAL SUPPORT FOR THE DAY OF THE LORD</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FA5BDC02-046F-42D5-80CA-FEC281E0EB0A}"/>
              </a:ext>
            </a:extLst>
          </p:cNvPr>
          <p:cNvSpPr>
            <a:spLocks noGrp="1"/>
          </p:cNvSpPr>
          <p:nvPr>
            <p:ph idx="1"/>
          </p:nvPr>
        </p:nvSpPr>
        <p:spPr/>
        <p:txBody>
          <a:bodyPr>
            <a:normAutofit/>
          </a:bodyPr>
          <a:lstStyle/>
          <a:p>
            <a:r>
              <a:rPr lang="en-US" b="1" dirty="0">
                <a:latin typeface="Century Gothic" panose="020B0502020202020204" pitchFamily="34" charset="0"/>
              </a:rPr>
              <a:t>Prophets: </a:t>
            </a:r>
            <a:r>
              <a:rPr lang="en-US" dirty="0">
                <a:latin typeface="Century Gothic" panose="020B0502020202020204" pitchFamily="34" charset="0"/>
              </a:rPr>
              <a:t>Daniel 7:13-14</a:t>
            </a:r>
          </a:p>
          <a:p>
            <a:pPr lvl="1"/>
            <a:r>
              <a:rPr lang="en-US" dirty="0">
                <a:latin typeface="Century Gothic" panose="020B0502020202020204" pitchFamily="34" charset="0"/>
              </a:rPr>
              <a:t>The coming of the Messiah to establish his eternal kingdom</a:t>
            </a:r>
          </a:p>
          <a:p>
            <a:r>
              <a:rPr lang="en-US" b="1" dirty="0">
                <a:latin typeface="Century Gothic" panose="020B0502020202020204" pitchFamily="34" charset="0"/>
              </a:rPr>
              <a:t>Gospels: </a:t>
            </a:r>
            <a:r>
              <a:rPr lang="en-US" dirty="0">
                <a:latin typeface="Century Gothic" panose="020B0502020202020204" pitchFamily="34" charset="0"/>
              </a:rPr>
              <a:t>Matthew 25:13</a:t>
            </a:r>
          </a:p>
          <a:p>
            <a:pPr lvl="1"/>
            <a:r>
              <a:rPr lang="en-US" dirty="0">
                <a:latin typeface="Century Gothic" panose="020B0502020202020204" pitchFamily="34" charset="0"/>
              </a:rPr>
              <a:t>“Watch therefore, you neither know the day nor the hour.”</a:t>
            </a:r>
          </a:p>
          <a:p>
            <a:r>
              <a:rPr lang="en-US" b="1" dirty="0">
                <a:latin typeface="Century Gothic" panose="020B0502020202020204" pitchFamily="34" charset="0"/>
              </a:rPr>
              <a:t>Epistles: </a:t>
            </a:r>
            <a:r>
              <a:rPr lang="en-US" dirty="0">
                <a:latin typeface="Century Gothic" panose="020B0502020202020204" pitchFamily="34" charset="0"/>
              </a:rPr>
              <a:t>1 Thessalonians 5:2-3</a:t>
            </a:r>
          </a:p>
          <a:p>
            <a:pPr lvl="1"/>
            <a:r>
              <a:rPr lang="en-US" dirty="0">
                <a:latin typeface="Century Gothic" panose="020B0502020202020204" pitchFamily="34" charset="0"/>
              </a:rPr>
              <a:t>“The day of the Lord will come like a thief in the night… destruction will come.”</a:t>
            </a:r>
          </a:p>
          <a:p>
            <a:r>
              <a:rPr lang="en-US" b="1" dirty="0">
                <a:solidFill>
                  <a:srgbClr val="FF0000"/>
                </a:solidFill>
                <a:latin typeface="Century Gothic" panose="020B0502020202020204" pitchFamily="34" charset="0"/>
              </a:rPr>
              <a:t>History: </a:t>
            </a:r>
            <a:r>
              <a:rPr lang="en-US" dirty="0">
                <a:solidFill>
                  <a:srgbClr val="FF0000"/>
                </a:solidFill>
                <a:latin typeface="Century Gothic" panose="020B0502020202020204" pitchFamily="34" charset="0"/>
              </a:rPr>
              <a:t>Genesis 6-7</a:t>
            </a:r>
          </a:p>
          <a:p>
            <a:pPr lvl="1"/>
            <a:r>
              <a:rPr lang="en-US" dirty="0">
                <a:latin typeface="Century Gothic" panose="020B0502020202020204" pitchFamily="34" charset="0"/>
              </a:rPr>
              <a:t>God brought judgment to the world once before with water</a:t>
            </a:r>
          </a:p>
        </p:txBody>
      </p:sp>
    </p:spTree>
    <p:extLst>
      <p:ext uri="{BB962C8B-B14F-4D97-AF65-F5344CB8AC3E}">
        <p14:creationId xmlns:p14="http://schemas.microsoft.com/office/powerpoint/2010/main" val="2118415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8B60-F4A2-4C84-B906-1A4A2061D103}"/>
              </a:ext>
            </a:extLst>
          </p:cNvPr>
          <p:cNvSpPr>
            <a:spLocks noGrp="1"/>
          </p:cNvSpPr>
          <p:nvPr>
            <p:ph type="title"/>
          </p:nvPr>
        </p:nvSpPr>
        <p:spPr>
          <a:xfrm>
            <a:off x="599210" y="365125"/>
            <a:ext cx="10993581" cy="1325563"/>
          </a:xfrm>
        </p:spPr>
        <p:txBody>
          <a:bodyPr>
            <a:normAutofit fontScale="90000"/>
          </a:bodyPr>
          <a:lstStyle/>
          <a:p>
            <a:pPr algn="ctr"/>
            <a:r>
              <a:rPr lang="en-US" b="1" dirty="0">
                <a:latin typeface="Century Gothic" panose="020B0502020202020204" pitchFamily="34" charset="0"/>
              </a:rPr>
              <a:t>2 PETER 3:1-8 </a:t>
            </a:r>
            <a:br>
              <a:rPr lang="en-US" dirty="0">
                <a:latin typeface="Century Gothic" panose="020B0502020202020204" pitchFamily="34" charset="0"/>
              </a:rPr>
            </a:br>
            <a:r>
              <a:rPr lang="en-US" sz="4000" dirty="0">
                <a:latin typeface="Century Gothic" panose="020B0502020202020204" pitchFamily="34" charset="0"/>
              </a:rPr>
              <a:t>SCRIPTURAL SUPPORT FOR THE DAY OF THE LORD</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FA5BDC02-046F-42D5-80CA-FEC281E0EB0A}"/>
              </a:ext>
            </a:extLst>
          </p:cNvPr>
          <p:cNvSpPr>
            <a:spLocks noGrp="1"/>
          </p:cNvSpPr>
          <p:nvPr>
            <p:ph idx="1"/>
          </p:nvPr>
        </p:nvSpPr>
        <p:spPr/>
        <p:txBody>
          <a:bodyPr>
            <a:normAutofit fontScale="92500" lnSpcReduction="10000"/>
          </a:bodyPr>
          <a:lstStyle/>
          <a:p>
            <a:r>
              <a:rPr lang="en-US" b="1" dirty="0">
                <a:latin typeface="Century Gothic" panose="020B0502020202020204" pitchFamily="34" charset="0"/>
              </a:rPr>
              <a:t>Prophets: </a:t>
            </a:r>
            <a:r>
              <a:rPr lang="en-US" dirty="0">
                <a:latin typeface="Century Gothic" panose="020B0502020202020204" pitchFamily="34" charset="0"/>
              </a:rPr>
              <a:t>Daniel 7:13-14</a:t>
            </a:r>
          </a:p>
          <a:p>
            <a:pPr lvl="1"/>
            <a:r>
              <a:rPr lang="en-US" dirty="0">
                <a:latin typeface="Century Gothic" panose="020B0502020202020204" pitchFamily="34" charset="0"/>
              </a:rPr>
              <a:t>The coming of the Messiah to establish his eternal kingdom</a:t>
            </a:r>
          </a:p>
          <a:p>
            <a:r>
              <a:rPr lang="en-US" b="1" dirty="0">
                <a:latin typeface="Century Gothic" panose="020B0502020202020204" pitchFamily="34" charset="0"/>
              </a:rPr>
              <a:t>Gospels: </a:t>
            </a:r>
            <a:r>
              <a:rPr lang="en-US" dirty="0">
                <a:latin typeface="Century Gothic" panose="020B0502020202020204" pitchFamily="34" charset="0"/>
              </a:rPr>
              <a:t>Matthew 25:13</a:t>
            </a:r>
          </a:p>
          <a:p>
            <a:pPr lvl="1"/>
            <a:r>
              <a:rPr lang="en-US" dirty="0">
                <a:latin typeface="Century Gothic" panose="020B0502020202020204" pitchFamily="34" charset="0"/>
              </a:rPr>
              <a:t>“Watch therefore, you neither know the day nor the hour.”</a:t>
            </a:r>
          </a:p>
          <a:p>
            <a:r>
              <a:rPr lang="en-US" b="1" dirty="0">
                <a:latin typeface="Century Gothic" panose="020B0502020202020204" pitchFamily="34" charset="0"/>
              </a:rPr>
              <a:t>Epistles: </a:t>
            </a:r>
            <a:r>
              <a:rPr lang="en-US" dirty="0">
                <a:latin typeface="Century Gothic" panose="020B0502020202020204" pitchFamily="34" charset="0"/>
              </a:rPr>
              <a:t>1 Thessalonians 5:2-3</a:t>
            </a:r>
          </a:p>
          <a:p>
            <a:pPr lvl="1"/>
            <a:r>
              <a:rPr lang="en-US" dirty="0">
                <a:latin typeface="Century Gothic" panose="020B0502020202020204" pitchFamily="34" charset="0"/>
              </a:rPr>
              <a:t>“The day of the Lord will come like a thief in the night… destruction will come.”</a:t>
            </a:r>
          </a:p>
          <a:p>
            <a:r>
              <a:rPr lang="en-US" b="1" dirty="0">
                <a:latin typeface="Century Gothic" panose="020B0502020202020204" pitchFamily="34" charset="0"/>
              </a:rPr>
              <a:t>History: </a:t>
            </a:r>
            <a:r>
              <a:rPr lang="en-US" dirty="0">
                <a:latin typeface="Century Gothic" panose="020B0502020202020204" pitchFamily="34" charset="0"/>
              </a:rPr>
              <a:t>Genesis 6-7</a:t>
            </a:r>
          </a:p>
          <a:p>
            <a:pPr lvl="1"/>
            <a:r>
              <a:rPr lang="en-US" dirty="0">
                <a:latin typeface="Century Gothic" panose="020B0502020202020204" pitchFamily="34" charset="0"/>
              </a:rPr>
              <a:t>God brought judgment to the world once before with water</a:t>
            </a:r>
          </a:p>
          <a:p>
            <a:r>
              <a:rPr lang="en-US" b="1" dirty="0">
                <a:solidFill>
                  <a:srgbClr val="FF0000"/>
                </a:solidFill>
                <a:latin typeface="Century Gothic" panose="020B0502020202020204" pitchFamily="34" charset="0"/>
              </a:rPr>
              <a:t>Psalms: </a:t>
            </a:r>
            <a:r>
              <a:rPr lang="en-US" dirty="0">
                <a:solidFill>
                  <a:srgbClr val="FF0000"/>
                </a:solidFill>
                <a:latin typeface="Century Gothic" panose="020B0502020202020204" pitchFamily="34" charset="0"/>
              </a:rPr>
              <a:t>Psalm 90:4</a:t>
            </a:r>
          </a:p>
          <a:p>
            <a:pPr lvl="1"/>
            <a:r>
              <a:rPr lang="en-US" dirty="0">
                <a:latin typeface="Century Gothic" panose="020B0502020202020204" pitchFamily="34" charset="0"/>
              </a:rPr>
              <a:t>We do not see time as God sees it. He will fulfill his promise in his timing.</a:t>
            </a:r>
          </a:p>
        </p:txBody>
      </p:sp>
    </p:spTree>
    <p:extLst>
      <p:ext uri="{BB962C8B-B14F-4D97-AF65-F5344CB8AC3E}">
        <p14:creationId xmlns:p14="http://schemas.microsoft.com/office/powerpoint/2010/main" val="650118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5C2DF-D37A-4D0F-BABF-F570B4ED16EE}"/>
              </a:ext>
            </a:extLst>
          </p:cNvPr>
          <p:cNvSpPr>
            <a:spLocks noGrp="1"/>
          </p:cNvSpPr>
          <p:nvPr>
            <p:ph type="title"/>
          </p:nvPr>
        </p:nvSpPr>
        <p:spPr/>
        <p:txBody>
          <a:bodyPr/>
          <a:lstStyle/>
          <a:p>
            <a:r>
              <a:rPr lang="en-US" dirty="0">
                <a:latin typeface="Century Gothic" panose="020B0502020202020204" pitchFamily="34" charset="0"/>
              </a:rPr>
              <a:t>2 PETER 3:14</a:t>
            </a:r>
          </a:p>
        </p:txBody>
      </p:sp>
      <p:sp>
        <p:nvSpPr>
          <p:cNvPr id="3" name="Content Placeholder 2">
            <a:extLst>
              <a:ext uri="{FF2B5EF4-FFF2-40B4-BE49-F238E27FC236}">
                <a16:creationId xmlns:a16="http://schemas.microsoft.com/office/drawing/2014/main" id="{8176A23E-BE2D-4F88-A0D8-459EEEEA91C1}"/>
              </a:ext>
            </a:extLst>
          </p:cNvPr>
          <p:cNvSpPr>
            <a:spLocks noGrp="1"/>
          </p:cNvSpPr>
          <p:nvPr>
            <p:ph idx="1"/>
          </p:nvPr>
        </p:nvSpPr>
        <p:spPr/>
        <p:txBody>
          <a:bodyPr/>
          <a:lstStyle/>
          <a:p>
            <a:r>
              <a:rPr lang="en-US" b="1" dirty="0">
                <a:solidFill>
                  <a:srgbClr val="FF0000"/>
                </a:solidFill>
                <a:latin typeface="Century Gothic" panose="020B0502020202020204" pitchFamily="34" charset="0"/>
              </a:rPr>
              <a:t>Spotless</a:t>
            </a:r>
          </a:p>
          <a:p>
            <a:pPr lvl="1"/>
            <a:r>
              <a:rPr lang="en-US" dirty="0">
                <a:latin typeface="Century Gothic" panose="020B0502020202020204" pitchFamily="34" charset="0"/>
              </a:rPr>
              <a:t>Contrasts false teachers (2:13)</a:t>
            </a:r>
          </a:p>
          <a:p>
            <a:pPr lvl="1"/>
            <a:r>
              <a:rPr lang="en-US" dirty="0">
                <a:latin typeface="Century Gothic" panose="020B0502020202020204" pitchFamily="34" charset="0"/>
              </a:rPr>
              <a:t>Christ desires to find believers living as those who have been cleansed of their sins</a:t>
            </a:r>
          </a:p>
        </p:txBody>
      </p:sp>
    </p:spTree>
    <p:extLst>
      <p:ext uri="{BB962C8B-B14F-4D97-AF65-F5344CB8AC3E}">
        <p14:creationId xmlns:p14="http://schemas.microsoft.com/office/powerpoint/2010/main" val="137946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5C2DF-D37A-4D0F-BABF-F570B4ED16EE}"/>
              </a:ext>
            </a:extLst>
          </p:cNvPr>
          <p:cNvSpPr>
            <a:spLocks noGrp="1"/>
          </p:cNvSpPr>
          <p:nvPr>
            <p:ph type="title"/>
          </p:nvPr>
        </p:nvSpPr>
        <p:spPr/>
        <p:txBody>
          <a:bodyPr/>
          <a:lstStyle/>
          <a:p>
            <a:r>
              <a:rPr lang="en-US" dirty="0">
                <a:latin typeface="Century Gothic" panose="020B0502020202020204" pitchFamily="34" charset="0"/>
              </a:rPr>
              <a:t>2 PETER 3:14</a:t>
            </a:r>
          </a:p>
        </p:txBody>
      </p:sp>
      <p:sp>
        <p:nvSpPr>
          <p:cNvPr id="3" name="Content Placeholder 2">
            <a:extLst>
              <a:ext uri="{FF2B5EF4-FFF2-40B4-BE49-F238E27FC236}">
                <a16:creationId xmlns:a16="http://schemas.microsoft.com/office/drawing/2014/main" id="{8176A23E-BE2D-4F88-A0D8-459EEEEA91C1}"/>
              </a:ext>
            </a:extLst>
          </p:cNvPr>
          <p:cNvSpPr>
            <a:spLocks noGrp="1"/>
          </p:cNvSpPr>
          <p:nvPr>
            <p:ph idx="1"/>
          </p:nvPr>
        </p:nvSpPr>
        <p:spPr/>
        <p:txBody>
          <a:bodyPr/>
          <a:lstStyle/>
          <a:p>
            <a:r>
              <a:rPr lang="en-US" b="1" dirty="0">
                <a:latin typeface="Century Gothic" panose="020B0502020202020204" pitchFamily="34" charset="0"/>
              </a:rPr>
              <a:t>Spotless</a:t>
            </a:r>
          </a:p>
          <a:p>
            <a:pPr lvl="1"/>
            <a:r>
              <a:rPr lang="en-US" dirty="0">
                <a:latin typeface="Century Gothic" panose="020B0502020202020204" pitchFamily="34" charset="0"/>
              </a:rPr>
              <a:t>Contrasts false teachers (2:13)</a:t>
            </a:r>
          </a:p>
          <a:p>
            <a:pPr lvl="1"/>
            <a:r>
              <a:rPr lang="en-US" dirty="0">
                <a:latin typeface="Century Gothic" panose="020B0502020202020204" pitchFamily="34" charset="0"/>
              </a:rPr>
              <a:t>Christ desires to find believers living as those who have been cleansed of their sins</a:t>
            </a:r>
          </a:p>
          <a:p>
            <a:r>
              <a:rPr lang="en-US" b="1" dirty="0">
                <a:solidFill>
                  <a:srgbClr val="FF0000"/>
                </a:solidFill>
                <a:latin typeface="Century Gothic" panose="020B0502020202020204" pitchFamily="34" charset="0"/>
              </a:rPr>
              <a:t>Blameless</a:t>
            </a:r>
          </a:p>
          <a:p>
            <a:pPr lvl="1"/>
            <a:r>
              <a:rPr lang="en-US" dirty="0">
                <a:latin typeface="Century Gothic" panose="020B0502020202020204" pitchFamily="34" charset="0"/>
              </a:rPr>
              <a:t>Only Christ can forgive and make believers blameless</a:t>
            </a:r>
          </a:p>
          <a:p>
            <a:pPr lvl="1"/>
            <a:r>
              <a:rPr lang="en-US" dirty="0">
                <a:latin typeface="Century Gothic" panose="020B0502020202020204" pitchFamily="34" charset="0"/>
              </a:rPr>
              <a:t>Evidenced by reputation and integrity</a:t>
            </a:r>
          </a:p>
          <a:p>
            <a:pPr lvl="1"/>
            <a:r>
              <a:rPr lang="en-US" dirty="0">
                <a:latin typeface="Century Gothic" panose="020B0502020202020204" pitchFamily="34" charset="0"/>
              </a:rPr>
              <a:t>Proof of redemption</a:t>
            </a:r>
          </a:p>
        </p:txBody>
      </p:sp>
    </p:spTree>
    <p:extLst>
      <p:ext uri="{BB962C8B-B14F-4D97-AF65-F5344CB8AC3E}">
        <p14:creationId xmlns:p14="http://schemas.microsoft.com/office/powerpoint/2010/main" val="2930259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5C2DF-D37A-4D0F-BABF-F570B4ED16EE}"/>
              </a:ext>
            </a:extLst>
          </p:cNvPr>
          <p:cNvSpPr>
            <a:spLocks noGrp="1"/>
          </p:cNvSpPr>
          <p:nvPr>
            <p:ph type="title"/>
          </p:nvPr>
        </p:nvSpPr>
        <p:spPr/>
        <p:txBody>
          <a:bodyPr/>
          <a:lstStyle/>
          <a:p>
            <a:r>
              <a:rPr lang="en-US" dirty="0">
                <a:latin typeface="Century Gothic" panose="020B0502020202020204" pitchFamily="34" charset="0"/>
              </a:rPr>
              <a:t>2 PETER 3:14</a:t>
            </a:r>
          </a:p>
        </p:txBody>
      </p:sp>
      <p:sp>
        <p:nvSpPr>
          <p:cNvPr id="3" name="Content Placeholder 2">
            <a:extLst>
              <a:ext uri="{FF2B5EF4-FFF2-40B4-BE49-F238E27FC236}">
                <a16:creationId xmlns:a16="http://schemas.microsoft.com/office/drawing/2014/main" id="{8176A23E-BE2D-4F88-A0D8-459EEEEA91C1}"/>
              </a:ext>
            </a:extLst>
          </p:cNvPr>
          <p:cNvSpPr>
            <a:spLocks noGrp="1"/>
          </p:cNvSpPr>
          <p:nvPr>
            <p:ph idx="1"/>
          </p:nvPr>
        </p:nvSpPr>
        <p:spPr/>
        <p:txBody>
          <a:bodyPr>
            <a:normAutofit lnSpcReduction="10000"/>
          </a:bodyPr>
          <a:lstStyle/>
          <a:p>
            <a:r>
              <a:rPr lang="en-US" b="1" dirty="0">
                <a:latin typeface="Century Gothic" panose="020B0502020202020204" pitchFamily="34" charset="0"/>
              </a:rPr>
              <a:t>Spotless</a:t>
            </a:r>
          </a:p>
          <a:p>
            <a:pPr lvl="1"/>
            <a:r>
              <a:rPr lang="en-US" dirty="0">
                <a:latin typeface="Century Gothic" panose="020B0502020202020204" pitchFamily="34" charset="0"/>
              </a:rPr>
              <a:t>Contrasts false teachers (2:13)</a:t>
            </a:r>
          </a:p>
          <a:p>
            <a:pPr lvl="1"/>
            <a:r>
              <a:rPr lang="en-US" dirty="0">
                <a:latin typeface="Century Gothic" panose="020B0502020202020204" pitchFamily="34" charset="0"/>
              </a:rPr>
              <a:t>Christ desires to find believers living as those who have been cleansed of their sins</a:t>
            </a:r>
          </a:p>
          <a:p>
            <a:r>
              <a:rPr lang="en-US" b="1" dirty="0">
                <a:latin typeface="Century Gothic" panose="020B0502020202020204" pitchFamily="34" charset="0"/>
              </a:rPr>
              <a:t>Blameless</a:t>
            </a:r>
          </a:p>
          <a:p>
            <a:pPr lvl="1"/>
            <a:r>
              <a:rPr lang="en-US" dirty="0">
                <a:latin typeface="Century Gothic" panose="020B0502020202020204" pitchFamily="34" charset="0"/>
              </a:rPr>
              <a:t>Only Christ can forgive and make believers blameless</a:t>
            </a:r>
          </a:p>
          <a:p>
            <a:pPr lvl="1"/>
            <a:r>
              <a:rPr lang="en-US" dirty="0">
                <a:latin typeface="Century Gothic" panose="020B0502020202020204" pitchFamily="34" charset="0"/>
              </a:rPr>
              <a:t>Evidenced by reputation and integrity</a:t>
            </a:r>
          </a:p>
          <a:p>
            <a:pPr lvl="1"/>
            <a:r>
              <a:rPr lang="en-US" dirty="0">
                <a:latin typeface="Century Gothic" panose="020B0502020202020204" pitchFamily="34" charset="0"/>
              </a:rPr>
              <a:t>Proof of redemption</a:t>
            </a:r>
          </a:p>
          <a:p>
            <a:r>
              <a:rPr lang="en-US" b="1" dirty="0">
                <a:solidFill>
                  <a:srgbClr val="FF0000"/>
                </a:solidFill>
                <a:latin typeface="Century Gothic" panose="020B0502020202020204" pitchFamily="34" charset="0"/>
              </a:rPr>
              <a:t>At peace</a:t>
            </a:r>
          </a:p>
          <a:p>
            <a:pPr lvl="1"/>
            <a:r>
              <a:rPr lang="en-US" dirty="0">
                <a:latin typeface="Century Gothic" panose="020B0502020202020204" pitchFamily="34" charset="0"/>
              </a:rPr>
              <a:t>At peace with God</a:t>
            </a:r>
          </a:p>
          <a:p>
            <a:pPr lvl="1"/>
            <a:r>
              <a:rPr lang="en-US" dirty="0">
                <a:latin typeface="Century Gothic" panose="020B0502020202020204" pitchFamily="34" charset="0"/>
              </a:rPr>
              <a:t>At peace with other believers</a:t>
            </a:r>
          </a:p>
        </p:txBody>
      </p:sp>
    </p:spTree>
    <p:extLst>
      <p:ext uri="{BB962C8B-B14F-4D97-AF65-F5344CB8AC3E}">
        <p14:creationId xmlns:p14="http://schemas.microsoft.com/office/powerpoint/2010/main" val="2024183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5C2DF-D37A-4D0F-BABF-F570B4ED16EE}"/>
              </a:ext>
            </a:extLst>
          </p:cNvPr>
          <p:cNvSpPr>
            <a:spLocks noGrp="1"/>
          </p:cNvSpPr>
          <p:nvPr>
            <p:ph type="title"/>
          </p:nvPr>
        </p:nvSpPr>
        <p:spPr/>
        <p:txBody>
          <a:bodyPr/>
          <a:lstStyle/>
          <a:p>
            <a:r>
              <a:rPr lang="en-US" dirty="0">
                <a:latin typeface="Century Gothic" panose="020B0502020202020204" pitchFamily="34" charset="0"/>
              </a:rPr>
              <a:t>2 PETER 3:15</a:t>
            </a:r>
          </a:p>
        </p:txBody>
      </p:sp>
      <p:sp>
        <p:nvSpPr>
          <p:cNvPr id="3" name="Content Placeholder 2">
            <a:extLst>
              <a:ext uri="{FF2B5EF4-FFF2-40B4-BE49-F238E27FC236}">
                <a16:creationId xmlns:a16="http://schemas.microsoft.com/office/drawing/2014/main" id="{8176A23E-BE2D-4F88-A0D8-459EEEEA91C1}"/>
              </a:ext>
            </a:extLst>
          </p:cNvPr>
          <p:cNvSpPr>
            <a:spLocks noGrp="1"/>
          </p:cNvSpPr>
          <p:nvPr>
            <p:ph idx="1"/>
          </p:nvPr>
        </p:nvSpPr>
        <p:spPr/>
        <p:txBody>
          <a:bodyPr>
            <a:normAutofit/>
          </a:bodyPr>
          <a:lstStyle/>
          <a:p>
            <a:pPr marL="0" indent="0">
              <a:buNone/>
            </a:pPr>
            <a:r>
              <a:rPr lang="en-US" sz="3400" i="1" dirty="0">
                <a:latin typeface="Century Gothic" panose="020B0502020202020204" pitchFamily="34" charset="0"/>
              </a:rPr>
              <a:t>And count the patience of our Lord as salvation.</a:t>
            </a:r>
          </a:p>
        </p:txBody>
      </p:sp>
    </p:spTree>
    <p:extLst>
      <p:ext uri="{BB962C8B-B14F-4D97-AF65-F5344CB8AC3E}">
        <p14:creationId xmlns:p14="http://schemas.microsoft.com/office/powerpoint/2010/main" val="1345005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85909-6E1B-4EB8-A5E4-91974D544F66}"/>
              </a:ext>
            </a:extLst>
          </p:cNvPr>
          <p:cNvSpPr>
            <a:spLocks noGrp="1"/>
          </p:cNvSpPr>
          <p:nvPr>
            <p:ph type="title"/>
          </p:nvPr>
        </p:nvSpPr>
        <p:spPr/>
        <p:txBody>
          <a:bodyPr/>
          <a:lstStyle/>
          <a:p>
            <a:r>
              <a:rPr lang="en-US" dirty="0">
                <a:latin typeface="Century Gothic" panose="020B0502020202020204" pitchFamily="34" charset="0"/>
              </a:rPr>
              <a:t>A TIME OF SALVATION</a:t>
            </a:r>
          </a:p>
        </p:txBody>
      </p:sp>
      <p:sp>
        <p:nvSpPr>
          <p:cNvPr id="3" name="Content Placeholder 2">
            <a:extLst>
              <a:ext uri="{FF2B5EF4-FFF2-40B4-BE49-F238E27FC236}">
                <a16:creationId xmlns:a16="http://schemas.microsoft.com/office/drawing/2014/main" id="{0B3E9366-9D83-4B63-A17D-90561DD6E3E9}"/>
              </a:ext>
            </a:extLst>
          </p:cNvPr>
          <p:cNvSpPr>
            <a:spLocks noGrp="1"/>
          </p:cNvSpPr>
          <p:nvPr>
            <p:ph idx="1"/>
          </p:nvPr>
        </p:nvSpPr>
        <p:spPr/>
        <p:txBody>
          <a:bodyPr/>
          <a:lstStyle/>
          <a:p>
            <a:r>
              <a:rPr lang="en-US" dirty="0">
                <a:latin typeface="Century Gothic" panose="020B0502020202020204" pitchFamily="34" charset="0"/>
              </a:rPr>
              <a:t>God is not willing that any should perish</a:t>
            </a:r>
          </a:p>
          <a:p>
            <a:r>
              <a:rPr lang="en-US" dirty="0">
                <a:latin typeface="Century Gothic" panose="020B0502020202020204" pitchFamily="34" charset="0"/>
              </a:rPr>
              <a:t>The time before Christ’s return is an opportunity to share the gospel with others</a:t>
            </a:r>
          </a:p>
        </p:txBody>
      </p:sp>
    </p:spTree>
    <p:extLst>
      <p:ext uri="{BB962C8B-B14F-4D97-AF65-F5344CB8AC3E}">
        <p14:creationId xmlns:p14="http://schemas.microsoft.com/office/powerpoint/2010/main" val="1686548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C757-C8B3-448D-AAE2-D6E261A6BC00}"/>
              </a:ext>
            </a:extLst>
          </p:cNvPr>
          <p:cNvSpPr>
            <a:spLocks noGrp="1"/>
          </p:cNvSpPr>
          <p:nvPr>
            <p:ph type="title"/>
          </p:nvPr>
        </p:nvSpPr>
        <p:spPr/>
        <p:txBody>
          <a:bodyPr/>
          <a:lstStyle/>
          <a:p>
            <a:r>
              <a:rPr lang="en-US" dirty="0">
                <a:latin typeface="Century Gothic" panose="020B0502020202020204" pitchFamily="34" charset="0"/>
              </a:rPr>
              <a:t>2 PETER 3:15-16</a:t>
            </a:r>
          </a:p>
        </p:txBody>
      </p:sp>
      <p:sp>
        <p:nvSpPr>
          <p:cNvPr id="3" name="Content Placeholder 2">
            <a:extLst>
              <a:ext uri="{FF2B5EF4-FFF2-40B4-BE49-F238E27FC236}">
                <a16:creationId xmlns:a16="http://schemas.microsoft.com/office/drawing/2014/main" id="{B69A1AF0-E433-42F9-ABB8-CA3F16B276D3}"/>
              </a:ext>
            </a:extLst>
          </p:cNvPr>
          <p:cNvSpPr>
            <a:spLocks noGrp="1"/>
          </p:cNvSpPr>
          <p:nvPr>
            <p:ph idx="1"/>
          </p:nvPr>
        </p:nvSpPr>
        <p:spPr/>
        <p:txBody>
          <a:bodyPr/>
          <a:lstStyle/>
          <a:p>
            <a:pPr marL="0" indent="0" algn="just">
              <a:buNone/>
            </a:pPr>
            <a:r>
              <a:rPr lang="en-US" sz="3400" i="1" dirty="0">
                <a:effectLst/>
                <a:latin typeface="Century Gothic" panose="020B0502020202020204" pitchFamily="34" charset="0"/>
                <a:ea typeface="Calibri" panose="020F0502020204030204" pitchFamily="34" charset="0"/>
                <a:cs typeface="Times New Roman" panose="02020603050405020304" pitchFamily="18" charset="0"/>
              </a:rPr>
              <a:t>just as our beloved brother Paul also wrote to you according to the wisdom given him, as he does in all his letters when he speaks in them of these matters. There are some things in them that are hard to understand, which the ignorant and unstable twist to their own destruction, as they do the other Scriptures. </a:t>
            </a:r>
            <a:endParaRPr lang="en-US" sz="34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3922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CADD-7628-42E4-89CB-362F3EFEC841}"/>
              </a:ext>
            </a:extLst>
          </p:cNvPr>
          <p:cNvSpPr>
            <a:spLocks noGrp="1"/>
          </p:cNvSpPr>
          <p:nvPr>
            <p:ph type="title"/>
          </p:nvPr>
        </p:nvSpPr>
        <p:spPr/>
        <p:txBody>
          <a:bodyPr/>
          <a:lstStyle/>
          <a:p>
            <a:r>
              <a:rPr lang="en-US" dirty="0">
                <a:latin typeface="Century Gothic" panose="020B0502020202020204" pitchFamily="34" charset="0"/>
              </a:rPr>
              <a:t>BACKGROUND TO 2 PETER</a:t>
            </a:r>
          </a:p>
        </p:txBody>
      </p:sp>
      <p:sp>
        <p:nvSpPr>
          <p:cNvPr id="3" name="Content Placeholder 2">
            <a:extLst>
              <a:ext uri="{FF2B5EF4-FFF2-40B4-BE49-F238E27FC236}">
                <a16:creationId xmlns:a16="http://schemas.microsoft.com/office/drawing/2014/main" id="{178E46BC-8E6A-4E08-B5ED-C6731C1EFDB3}"/>
              </a:ext>
            </a:extLst>
          </p:cNvPr>
          <p:cNvSpPr>
            <a:spLocks noGrp="1"/>
          </p:cNvSpPr>
          <p:nvPr>
            <p:ph idx="1"/>
          </p:nvPr>
        </p:nvSpPr>
        <p:spPr/>
        <p:txBody>
          <a:bodyPr/>
          <a:lstStyle/>
          <a:p>
            <a:r>
              <a:rPr lang="en-US" b="1" dirty="0">
                <a:solidFill>
                  <a:srgbClr val="FF0000"/>
                </a:solidFill>
                <a:latin typeface="Century Gothic" panose="020B0502020202020204" pitchFamily="34" charset="0"/>
              </a:rPr>
              <a:t>Written to believers facing various trials</a:t>
            </a:r>
          </a:p>
          <a:p>
            <a:pPr lvl="1"/>
            <a:r>
              <a:rPr lang="en-US" dirty="0">
                <a:latin typeface="Century Gothic" panose="020B0502020202020204" pitchFamily="34" charset="0"/>
              </a:rPr>
              <a:t>Scattered abroad</a:t>
            </a:r>
          </a:p>
          <a:p>
            <a:pPr lvl="1"/>
            <a:r>
              <a:rPr lang="en-US" dirty="0">
                <a:latin typeface="Century Gothic" panose="020B0502020202020204" pitchFamily="34" charset="0"/>
              </a:rPr>
              <a:t>Persecution</a:t>
            </a:r>
          </a:p>
          <a:p>
            <a:pPr lvl="1"/>
            <a:r>
              <a:rPr lang="en-US" dirty="0">
                <a:latin typeface="Century Gothic" panose="020B0502020202020204" pitchFamily="34" charset="0"/>
              </a:rPr>
              <a:t>False teachers</a:t>
            </a:r>
          </a:p>
        </p:txBody>
      </p:sp>
    </p:spTree>
    <p:extLst>
      <p:ext uri="{BB962C8B-B14F-4D97-AF65-F5344CB8AC3E}">
        <p14:creationId xmlns:p14="http://schemas.microsoft.com/office/powerpoint/2010/main" val="1668700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F0D4-5C2C-4F94-B7AA-57A760DB3FB0}"/>
              </a:ext>
            </a:extLst>
          </p:cNvPr>
          <p:cNvSpPr>
            <a:spLocks noGrp="1"/>
          </p:cNvSpPr>
          <p:nvPr>
            <p:ph type="title"/>
          </p:nvPr>
        </p:nvSpPr>
        <p:spPr/>
        <p:txBody>
          <a:bodyPr/>
          <a:lstStyle/>
          <a:p>
            <a:r>
              <a:rPr lang="en-US" dirty="0">
                <a:latin typeface="Century Gothic" panose="020B0502020202020204" pitchFamily="34" charset="0"/>
              </a:rPr>
              <a:t>PETER &amp; PAUL IN AGREEMENT</a:t>
            </a:r>
          </a:p>
        </p:txBody>
      </p:sp>
      <p:sp>
        <p:nvSpPr>
          <p:cNvPr id="3" name="Content Placeholder 2">
            <a:extLst>
              <a:ext uri="{FF2B5EF4-FFF2-40B4-BE49-F238E27FC236}">
                <a16:creationId xmlns:a16="http://schemas.microsoft.com/office/drawing/2014/main" id="{F3F94B17-2B34-4504-BBDB-BEE7E6028626}"/>
              </a:ext>
            </a:extLst>
          </p:cNvPr>
          <p:cNvSpPr>
            <a:spLocks noGrp="1"/>
          </p:cNvSpPr>
          <p:nvPr>
            <p:ph idx="1"/>
          </p:nvPr>
        </p:nvSpPr>
        <p:spPr>
          <a:xfrm>
            <a:off x="838200" y="1636296"/>
            <a:ext cx="10515600" cy="4856580"/>
          </a:xfrm>
        </p:spPr>
        <p:txBody>
          <a:bodyPr>
            <a:normAutofit/>
          </a:bodyPr>
          <a:lstStyle/>
          <a:p>
            <a:r>
              <a:rPr lang="en-US" b="1" dirty="0">
                <a:solidFill>
                  <a:srgbClr val="FF0000"/>
                </a:solidFill>
                <a:latin typeface="Century Gothic" panose="020B0502020202020204" pitchFamily="34" charset="0"/>
              </a:rPr>
              <a:t>Blameless living in preparation for Christ’s return</a:t>
            </a:r>
          </a:p>
          <a:p>
            <a:pPr lvl="1"/>
            <a:r>
              <a:rPr lang="en-US" b="1" dirty="0">
                <a:latin typeface="Century Gothic" panose="020B0502020202020204" pitchFamily="34" charset="0"/>
              </a:rPr>
              <a:t>2 Peter 3:14 </a:t>
            </a:r>
            <a:r>
              <a:rPr lang="en-US" i="1" dirty="0">
                <a:latin typeface="Century Gothic" panose="020B0502020202020204" pitchFamily="34" charset="0"/>
              </a:rPr>
              <a:t>“Therefore, beloved, since you are waiting for these, be diligent to be found by him without spot or blemish and at peace.”</a:t>
            </a:r>
          </a:p>
          <a:p>
            <a:pPr lvl="1"/>
            <a:r>
              <a:rPr lang="en-US" b="1" dirty="0">
                <a:latin typeface="Century Gothic" panose="020B0502020202020204" pitchFamily="34" charset="0"/>
              </a:rPr>
              <a:t>1 Thessalonians 5:23 </a:t>
            </a:r>
            <a:r>
              <a:rPr lang="en-US" i="1" dirty="0">
                <a:latin typeface="Century Gothic" panose="020B0502020202020204" pitchFamily="34" charset="0"/>
              </a:rPr>
              <a:t>“Now may the God of peace himself sanctify you completely, and may your whole spirit, and soul, and body be kept blameless at the coming of our Lord Jesus Christ”</a:t>
            </a:r>
          </a:p>
          <a:p>
            <a:pPr lvl="1"/>
            <a:endParaRPr lang="en-US" i="1" dirty="0"/>
          </a:p>
          <a:p>
            <a:pPr lvl="1"/>
            <a:endParaRPr lang="en-US" dirty="0"/>
          </a:p>
        </p:txBody>
      </p:sp>
    </p:spTree>
    <p:extLst>
      <p:ext uri="{BB962C8B-B14F-4D97-AF65-F5344CB8AC3E}">
        <p14:creationId xmlns:p14="http://schemas.microsoft.com/office/powerpoint/2010/main" val="3368154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F0D4-5C2C-4F94-B7AA-57A760DB3FB0}"/>
              </a:ext>
            </a:extLst>
          </p:cNvPr>
          <p:cNvSpPr>
            <a:spLocks noGrp="1"/>
          </p:cNvSpPr>
          <p:nvPr>
            <p:ph type="title"/>
          </p:nvPr>
        </p:nvSpPr>
        <p:spPr/>
        <p:txBody>
          <a:bodyPr/>
          <a:lstStyle/>
          <a:p>
            <a:r>
              <a:rPr lang="en-US" dirty="0">
                <a:latin typeface="Century Gothic" panose="020B0502020202020204" pitchFamily="34" charset="0"/>
              </a:rPr>
              <a:t>PETER &amp; PAUL IN AGREEMENT</a:t>
            </a:r>
          </a:p>
        </p:txBody>
      </p:sp>
      <p:sp>
        <p:nvSpPr>
          <p:cNvPr id="3" name="Content Placeholder 2">
            <a:extLst>
              <a:ext uri="{FF2B5EF4-FFF2-40B4-BE49-F238E27FC236}">
                <a16:creationId xmlns:a16="http://schemas.microsoft.com/office/drawing/2014/main" id="{F3F94B17-2B34-4504-BBDB-BEE7E6028626}"/>
              </a:ext>
            </a:extLst>
          </p:cNvPr>
          <p:cNvSpPr>
            <a:spLocks noGrp="1"/>
          </p:cNvSpPr>
          <p:nvPr>
            <p:ph idx="1"/>
          </p:nvPr>
        </p:nvSpPr>
        <p:spPr>
          <a:xfrm>
            <a:off x="838200" y="1636296"/>
            <a:ext cx="10515600" cy="4856580"/>
          </a:xfrm>
        </p:spPr>
        <p:txBody>
          <a:bodyPr>
            <a:normAutofit/>
          </a:bodyPr>
          <a:lstStyle/>
          <a:p>
            <a:r>
              <a:rPr lang="en-US" b="1" dirty="0">
                <a:solidFill>
                  <a:srgbClr val="FF0000"/>
                </a:solidFill>
                <a:latin typeface="Century Gothic" panose="020B0502020202020204" pitchFamily="34" charset="0"/>
              </a:rPr>
              <a:t>God’s delayed wrath is for the sake of salvation</a:t>
            </a:r>
          </a:p>
          <a:p>
            <a:pPr lvl="1"/>
            <a:r>
              <a:rPr lang="en-US" b="1" dirty="0">
                <a:latin typeface="Century Gothic" panose="020B0502020202020204" pitchFamily="34" charset="0"/>
              </a:rPr>
              <a:t>2 Peter 3:15 </a:t>
            </a:r>
            <a:r>
              <a:rPr lang="en-US" i="1" dirty="0">
                <a:latin typeface="Century Gothic" panose="020B0502020202020204" pitchFamily="34" charset="0"/>
              </a:rPr>
              <a:t>“And count the patience of our Lord as salvation.”</a:t>
            </a:r>
            <a:endParaRPr lang="en-US" b="1" dirty="0">
              <a:latin typeface="Century Gothic" panose="020B0502020202020204" pitchFamily="34" charset="0"/>
            </a:endParaRPr>
          </a:p>
          <a:p>
            <a:pPr lvl="1"/>
            <a:r>
              <a:rPr lang="en-US" b="1" dirty="0">
                <a:latin typeface="Century Gothic" panose="020B0502020202020204" pitchFamily="34" charset="0"/>
              </a:rPr>
              <a:t>Romans 9:22-23 </a:t>
            </a:r>
            <a:r>
              <a:rPr lang="en-US" i="1" dirty="0">
                <a:latin typeface="Century Gothic" panose="020B0502020202020204" pitchFamily="34" charset="0"/>
              </a:rPr>
              <a:t>“What if God, desiring to show his wrath and to make known his power, has endured with much patience vessels of wrath prepared for destruction, in order to make known the riches of his glory for vessels of mercy, which he has prepared beforehand for glory.</a:t>
            </a:r>
          </a:p>
          <a:p>
            <a:pPr lvl="1"/>
            <a:endParaRPr lang="en-US" dirty="0"/>
          </a:p>
        </p:txBody>
      </p:sp>
    </p:spTree>
    <p:extLst>
      <p:ext uri="{BB962C8B-B14F-4D97-AF65-F5344CB8AC3E}">
        <p14:creationId xmlns:p14="http://schemas.microsoft.com/office/powerpoint/2010/main" val="1961738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564E-C925-4ADD-BBBC-278D7DEC483A}"/>
              </a:ext>
            </a:extLst>
          </p:cNvPr>
          <p:cNvSpPr>
            <a:spLocks noGrp="1"/>
          </p:cNvSpPr>
          <p:nvPr>
            <p:ph type="title"/>
          </p:nvPr>
        </p:nvSpPr>
        <p:spPr/>
        <p:txBody>
          <a:bodyPr/>
          <a:lstStyle/>
          <a:p>
            <a:r>
              <a:rPr lang="en-US" dirty="0"/>
              <a:t>UNDERSTANDING SCRIPTURE</a:t>
            </a:r>
          </a:p>
        </p:txBody>
      </p:sp>
      <p:sp>
        <p:nvSpPr>
          <p:cNvPr id="3" name="Content Placeholder 2">
            <a:extLst>
              <a:ext uri="{FF2B5EF4-FFF2-40B4-BE49-F238E27FC236}">
                <a16:creationId xmlns:a16="http://schemas.microsoft.com/office/drawing/2014/main" id="{FC61E380-8279-4CF5-8B5B-ABD01F002E94}"/>
              </a:ext>
            </a:extLst>
          </p:cNvPr>
          <p:cNvSpPr>
            <a:spLocks noGrp="1"/>
          </p:cNvSpPr>
          <p:nvPr>
            <p:ph idx="1"/>
          </p:nvPr>
        </p:nvSpPr>
        <p:spPr/>
        <p:txBody>
          <a:bodyPr/>
          <a:lstStyle/>
          <a:p>
            <a:pPr algn="just"/>
            <a:r>
              <a:rPr lang="en-US" dirty="0"/>
              <a:t>Just because some passages might be difficult to understand doesn’t mean they are impossible to understand.</a:t>
            </a:r>
          </a:p>
          <a:p>
            <a:pPr algn="just"/>
            <a:r>
              <a:rPr lang="en-US" dirty="0"/>
              <a:t>Those who don’t take the time to understand Scripture can be easily led astray.</a:t>
            </a:r>
          </a:p>
          <a:p>
            <a:pPr marL="0" indent="0">
              <a:buNone/>
            </a:pPr>
            <a:endParaRPr lang="en-US" dirty="0"/>
          </a:p>
        </p:txBody>
      </p:sp>
    </p:spTree>
    <p:extLst>
      <p:ext uri="{BB962C8B-B14F-4D97-AF65-F5344CB8AC3E}">
        <p14:creationId xmlns:p14="http://schemas.microsoft.com/office/powerpoint/2010/main" val="162859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F5BD-AADF-46BE-9F31-8C57BF6EE4E9}"/>
              </a:ext>
            </a:extLst>
          </p:cNvPr>
          <p:cNvSpPr>
            <a:spLocks noGrp="1"/>
          </p:cNvSpPr>
          <p:nvPr>
            <p:ph type="title"/>
          </p:nvPr>
        </p:nvSpPr>
        <p:spPr/>
        <p:txBody>
          <a:bodyPr/>
          <a:lstStyle/>
          <a:p>
            <a:r>
              <a:rPr lang="en-US" dirty="0">
                <a:latin typeface="Century Gothic" panose="020B0502020202020204" pitchFamily="34" charset="0"/>
              </a:rPr>
              <a:t>2 PETER 3:17</a:t>
            </a:r>
          </a:p>
        </p:txBody>
      </p:sp>
      <p:sp>
        <p:nvSpPr>
          <p:cNvPr id="3" name="Content Placeholder 2">
            <a:extLst>
              <a:ext uri="{FF2B5EF4-FFF2-40B4-BE49-F238E27FC236}">
                <a16:creationId xmlns:a16="http://schemas.microsoft.com/office/drawing/2014/main" id="{B60FDFA1-A942-45EF-9D32-77F32DBDA304}"/>
              </a:ext>
            </a:extLst>
          </p:cNvPr>
          <p:cNvSpPr>
            <a:spLocks noGrp="1"/>
          </p:cNvSpPr>
          <p:nvPr>
            <p:ph idx="1"/>
          </p:nvPr>
        </p:nvSpPr>
        <p:spPr/>
        <p:txBody>
          <a:bodyPr/>
          <a:lstStyle/>
          <a:p>
            <a:pPr marL="0" indent="0" algn="just">
              <a:buNone/>
            </a:pPr>
            <a:r>
              <a:rPr lang="en-US" sz="3400" i="1" dirty="0">
                <a:effectLst/>
                <a:latin typeface="Century Gothic" panose="020B0502020202020204" pitchFamily="34" charset="0"/>
                <a:ea typeface="Calibri" panose="020F0502020204030204" pitchFamily="34" charset="0"/>
                <a:cs typeface="Times New Roman" panose="02020603050405020304" pitchFamily="18" charset="0"/>
              </a:rPr>
              <a:t>You therefore, beloved, knowing this beforehand, take care that you are not carried away with the error of lawless people and lose your own stability.</a:t>
            </a:r>
            <a:endParaRPr lang="en-US" sz="34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86959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1D26-172B-453C-8A67-DC18FA4F79BE}"/>
              </a:ext>
            </a:extLst>
          </p:cNvPr>
          <p:cNvSpPr>
            <a:spLocks noGrp="1"/>
          </p:cNvSpPr>
          <p:nvPr>
            <p:ph type="title"/>
          </p:nvPr>
        </p:nvSpPr>
        <p:spPr/>
        <p:txBody>
          <a:bodyPr/>
          <a:lstStyle/>
          <a:p>
            <a:r>
              <a:rPr lang="en-US" dirty="0"/>
              <a:t>2 PETER 3:18</a:t>
            </a:r>
          </a:p>
        </p:txBody>
      </p:sp>
      <p:sp>
        <p:nvSpPr>
          <p:cNvPr id="3" name="Content Placeholder 2">
            <a:extLst>
              <a:ext uri="{FF2B5EF4-FFF2-40B4-BE49-F238E27FC236}">
                <a16:creationId xmlns:a16="http://schemas.microsoft.com/office/drawing/2014/main" id="{ED37602F-9711-49E3-B522-B4EECC668BFC}"/>
              </a:ext>
            </a:extLst>
          </p:cNvPr>
          <p:cNvSpPr>
            <a:spLocks noGrp="1"/>
          </p:cNvSpPr>
          <p:nvPr>
            <p:ph idx="1"/>
          </p:nvPr>
        </p:nvSpPr>
        <p:spPr/>
        <p:txBody>
          <a:bodyPr/>
          <a:lstStyle/>
          <a:p>
            <a:pPr marL="0" indent="0" algn="just">
              <a:buNone/>
            </a:pPr>
            <a:r>
              <a:rPr lang="en-US" sz="3400" i="1" dirty="0">
                <a:effectLst/>
                <a:latin typeface="Calibri" panose="020F0502020204030204" pitchFamily="34" charset="0"/>
                <a:ea typeface="Calibri" panose="020F0502020204030204" pitchFamily="34" charset="0"/>
                <a:cs typeface="Times New Roman" panose="02020603050405020304" pitchFamily="18" charset="0"/>
              </a:rPr>
              <a:t>But grow in the grace and knowledge of our Lord and Savior Jesus Christ.</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1679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42F5-4BAC-4B25-A711-0DBF8C29DADC}"/>
              </a:ext>
            </a:extLst>
          </p:cNvPr>
          <p:cNvSpPr>
            <a:spLocks noGrp="1"/>
          </p:cNvSpPr>
          <p:nvPr>
            <p:ph type="title"/>
          </p:nvPr>
        </p:nvSpPr>
        <p:spPr/>
        <p:txBody>
          <a:bodyPr/>
          <a:lstStyle/>
          <a:p>
            <a:r>
              <a:rPr lang="en-US" dirty="0"/>
              <a:t>GROWING</a:t>
            </a:r>
          </a:p>
        </p:txBody>
      </p:sp>
      <p:sp>
        <p:nvSpPr>
          <p:cNvPr id="3" name="Content Placeholder 2">
            <a:extLst>
              <a:ext uri="{FF2B5EF4-FFF2-40B4-BE49-F238E27FC236}">
                <a16:creationId xmlns:a16="http://schemas.microsoft.com/office/drawing/2014/main" id="{B38B1DA1-E3AC-492A-8546-4362E93E11C1}"/>
              </a:ext>
            </a:extLst>
          </p:cNvPr>
          <p:cNvSpPr>
            <a:spLocks noGrp="1"/>
          </p:cNvSpPr>
          <p:nvPr>
            <p:ph idx="1"/>
          </p:nvPr>
        </p:nvSpPr>
        <p:spPr/>
        <p:txBody>
          <a:bodyPr/>
          <a:lstStyle/>
          <a:p>
            <a:r>
              <a:rPr lang="en-US" b="1" dirty="0">
                <a:solidFill>
                  <a:srgbClr val="FF0000"/>
                </a:solidFill>
              </a:rPr>
              <a:t>Growing in Grace</a:t>
            </a:r>
          </a:p>
          <a:p>
            <a:pPr lvl="1"/>
            <a:r>
              <a:rPr lang="en-US" dirty="0"/>
              <a:t>Grace is the unmerited favor of God. </a:t>
            </a:r>
          </a:p>
          <a:p>
            <a:pPr lvl="1"/>
            <a:r>
              <a:rPr lang="en-US" dirty="0"/>
              <a:t>Grace is central and essential to spiritual growth.</a:t>
            </a:r>
          </a:p>
          <a:p>
            <a:pPr marL="0" indent="0">
              <a:buNone/>
            </a:pPr>
            <a:endParaRPr lang="en-US" dirty="0"/>
          </a:p>
          <a:p>
            <a:pPr lvl="1"/>
            <a:endParaRPr lang="en-US" dirty="0"/>
          </a:p>
        </p:txBody>
      </p:sp>
    </p:spTree>
    <p:extLst>
      <p:ext uri="{BB962C8B-B14F-4D97-AF65-F5344CB8AC3E}">
        <p14:creationId xmlns:p14="http://schemas.microsoft.com/office/powerpoint/2010/main" val="2490558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42F5-4BAC-4B25-A711-0DBF8C29DADC}"/>
              </a:ext>
            </a:extLst>
          </p:cNvPr>
          <p:cNvSpPr>
            <a:spLocks noGrp="1"/>
          </p:cNvSpPr>
          <p:nvPr>
            <p:ph type="title"/>
          </p:nvPr>
        </p:nvSpPr>
        <p:spPr/>
        <p:txBody>
          <a:bodyPr/>
          <a:lstStyle/>
          <a:p>
            <a:r>
              <a:rPr lang="en-US" dirty="0"/>
              <a:t>GROWING</a:t>
            </a:r>
          </a:p>
        </p:txBody>
      </p:sp>
      <p:sp>
        <p:nvSpPr>
          <p:cNvPr id="3" name="Content Placeholder 2">
            <a:extLst>
              <a:ext uri="{FF2B5EF4-FFF2-40B4-BE49-F238E27FC236}">
                <a16:creationId xmlns:a16="http://schemas.microsoft.com/office/drawing/2014/main" id="{B38B1DA1-E3AC-492A-8546-4362E93E11C1}"/>
              </a:ext>
            </a:extLst>
          </p:cNvPr>
          <p:cNvSpPr>
            <a:spLocks noGrp="1"/>
          </p:cNvSpPr>
          <p:nvPr>
            <p:ph idx="1"/>
          </p:nvPr>
        </p:nvSpPr>
        <p:spPr/>
        <p:txBody>
          <a:bodyPr/>
          <a:lstStyle/>
          <a:p>
            <a:r>
              <a:rPr lang="en-US" b="1" dirty="0"/>
              <a:t>Grow in Grace</a:t>
            </a:r>
          </a:p>
          <a:p>
            <a:pPr lvl="1"/>
            <a:r>
              <a:rPr lang="en-US" dirty="0"/>
              <a:t>Grace is the unmerited favor of God. </a:t>
            </a:r>
          </a:p>
          <a:p>
            <a:pPr lvl="1"/>
            <a:r>
              <a:rPr lang="en-US" dirty="0"/>
              <a:t>Grace is central and essential to spiritual growth.</a:t>
            </a:r>
          </a:p>
          <a:p>
            <a:pPr lvl="1"/>
            <a:endParaRPr lang="en-US" dirty="0"/>
          </a:p>
          <a:p>
            <a:r>
              <a:rPr lang="en-US" b="1" dirty="0">
                <a:solidFill>
                  <a:srgbClr val="FF0000"/>
                </a:solidFill>
              </a:rPr>
              <a:t>Grow in Knowledge</a:t>
            </a:r>
          </a:p>
          <a:p>
            <a:pPr lvl="1"/>
            <a:r>
              <a:rPr lang="en-US" dirty="0"/>
              <a:t>Not just factual knowledge.</a:t>
            </a:r>
          </a:p>
          <a:p>
            <a:pPr lvl="1"/>
            <a:r>
              <a:rPr lang="en-US" dirty="0"/>
              <a:t>Believers should seek to know Christ intimately in order to be conformed to his image.</a:t>
            </a:r>
          </a:p>
          <a:p>
            <a:pPr lvl="1"/>
            <a:endParaRPr lang="en-US" dirty="0"/>
          </a:p>
        </p:txBody>
      </p:sp>
    </p:spTree>
    <p:extLst>
      <p:ext uri="{BB962C8B-B14F-4D97-AF65-F5344CB8AC3E}">
        <p14:creationId xmlns:p14="http://schemas.microsoft.com/office/powerpoint/2010/main" val="752985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42F5-4BAC-4B25-A711-0DBF8C29DADC}"/>
              </a:ext>
            </a:extLst>
          </p:cNvPr>
          <p:cNvSpPr>
            <a:spLocks noGrp="1"/>
          </p:cNvSpPr>
          <p:nvPr>
            <p:ph type="title"/>
          </p:nvPr>
        </p:nvSpPr>
        <p:spPr/>
        <p:txBody>
          <a:bodyPr/>
          <a:lstStyle/>
          <a:p>
            <a:r>
              <a:rPr lang="en-US" dirty="0"/>
              <a:t>GROWING</a:t>
            </a:r>
          </a:p>
        </p:txBody>
      </p:sp>
      <p:sp>
        <p:nvSpPr>
          <p:cNvPr id="3" name="Content Placeholder 2">
            <a:extLst>
              <a:ext uri="{FF2B5EF4-FFF2-40B4-BE49-F238E27FC236}">
                <a16:creationId xmlns:a16="http://schemas.microsoft.com/office/drawing/2014/main" id="{B38B1DA1-E3AC-492A-8546-4362E93E11C1}"/>
              </a:ext>
            </a:extLst>
          </p:cNvPr>
          <p:cNvSpPr>
            <a:spLocks noGrp="1"/>
          </p:cNvSpPr>
          <p:nvPr>
            <p:ph idx="1"/>
          </p:nvPr>
        </p:nvSpPr>
        <p:spPr/>
        <p:txBody>
          <a:bodyPr>
            <a:normAutofit lnSpcReduction="10000"/>
          </a:bodyPr>
          <a:lstStyle/>
          <a:p>
            <a:r>
              <a:rPr lang="en-US" b="1" dirty="0"/>
              <a:t>Grow in Grace</a:t>
            </a:r>
          </a:p>
          <a:p>
            <a:pPr lvl="1"/>
            <a:r>
              <a:rPr lang="en-US" dirty="0"/>
              <a:t>Grace is the unmerited favor of God. </a:t>
            </a:r>
          </a:p>
          <a:p>
            <a:pPr lvl="1"/>
            <a:r>
              <a:rPr lang="en-US" dirty="0"/>
              <a:t>Grace is central and essential to spiritual growth.</a:t>
            </a:r>
          </a:p>
          <a:p>
            <a:pPr lvl="1"/>
            <a:endParaRPr lang="en-US" dirty="0"/>
          </a:p>
          <a:p>
            <a:r>
              <a:rPr lang="en-US" b="1" dirty="0"/>
              <a:t>Grow in Knowledge</a:t>
            </a:r>
          </a:p>
          <a:p>
            <a:pPr lvl="1"/>
            <a:r>
              <a:rPr lang="en-US" dirty="0"/>
              <a:t>Not factual knowledge.</a:t>
            </a:r>
          </a:p>
          <a:p>
            <a:pPr lvl="1"/>
            <a:r>
              <a:rPr lang="en-US" dirty="0"/>
              <a:t>Believers should seek to know Christ intimately in order to be conformed to his image.</a:t>
            </a:r>
          </a:p>
          <a:p>
            <a:pPr marL="457200" lvl="1" indent="0">
              <a:buNone/>
            </a:pPr>
            <a:endParaRPr lang="en-US" dirty="0"/>
          </a:p>
          <a:p>
            <a:pPr marL="457200" lvl="1" indent="0" algn="ctr">
              <a:buNone/>
            </a:pPr>
            <a:r>
              <a:rPr lang="en-US" b="1" i="1" dirty="0">
                <a:solidFill>
                  <a:srgbClr val="FF0000"/>
                </a:solidFill>
              </a:rPr>
              <a:t>Growth cannot happen apart from the </a:t>
            </a:r>
          </a:p>
          <a:p>
            <a:pPr marL="457200" lvl="1" indent="0" algn="ctr">
              <a:buNone/>
            </a:pPr>
            <a:r>
              <a:rPr lang="en-US" b="1" i="1" dirty="0">
                <a:solidFill>
                  <a:srgbClr val="FF0000"/>
                </a:solidFill>
              </a:rPr>
              <a:t>grace and knowledge of Christ</a:t>
            </a:r>
          </a:p>
          <a:p>
            <a:pPr lvl="1"/>
            <a:endParaRPr lang="en-US" b="1" dirty="0"/>
          </a:p>
          <a:p>
            <a:pPr lvl="1"/>
            <a:endParaRPr lang="en-US" dirty="0"/>
          </a:p>
        </p:txBody>
      </p:sp>
    </p:spTree>
    <p:extLst>
      <p:ext uri="{BB962C8B-B14F-4D97-AF65-F5344CB8AC3E}">
        <p14:creationId xmlns:p14="http://schemas.microsoft.com/office/powerpoint/2010/main" val="2104747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909E-ADE6-4F4B-9B31-AD26C63FB747}"/>
              </a:ext>
            </a:extLst>
          </p:cNvPr>
          <p:cNvSpPr>
            <a:spLocks noGrp="1"/>
          </p:cNvSpPr>
          <p:nvPr>
            <p:ph type="title"/>
          </p:nvPr>
        </p:nvSpPr>
        <p:spPr/>
        <p:txBody>
          <a:bodyPr/>
          <a:lstStyle/>
          <a:p>
            <a:r>
              <a:rPr lang="en-US" dirty="0"/>
              <a:t>SANCTIFICATION</a:t>
            </a:r>
          </a:p>
        </p:txBody>
      </p:sp>
    </p:spTree>
    <p:extLst>
      <p:ext uri="{BB962C8B-B14F-4D97-AF65-F5344CB8AC3E}">
        <p14:creationId xmlns:p14="http://schemas.microsoft.com/office/powerpoint/2010/main" val="274645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909E-ADE6-4F4B-9B31-AD26C63FB747}"/>
              </a:ext>
            </a:extLst>
          </p:cNvPr>
          <p:cNvSpPr>
            <a:spLocks noGrp="1"/>
          </p:cNvSpPr>
          <p:nvPr>
            <p:ph type="title"/>
          </p:nvPr>
        </p:nvSpPr>
        <p:spPr/>
        <p:txBody>
          <a:bodyPr/>
          <a:lstStyle/>
          <a:p>
            <a:r>
              <a:rPr lang="en-US" dirty="0"/>
              <a:t>SANCTIFICATION</a:t>
            </a:r>
          </a:p>
        </p:txBody>
      </p:sp>
      <p:sp>
        <p:nvSpPr>
          <p:cNvPr id="3" name="Content Placeholder 2">
            <a:extLst>
              <a:ext uri="{FF2B5EF4-FFF2-40B4-BE49-F238E27FC236}">
                <a16:creationId xmlns:a16="http://schemas.microsoft.com/office/drawing/2014/main" id="{2E789C05-0E64-46D4-8DB3-02E2217FBF86}"/>
              </a:ext>
            </a:extLst>
          </p:cNvPr>
          <p:cNvSpPr>
            <a:spLocks noGrp="1"/>
          </p:cNvSpPr>
          <p:nvPr>
            <p:ph idx="1"/>
          </p:nvPr>
        </p:nvSpPr>
        <p:spPr/>
        <p:txBody>
          <a:bodyPr/>
          <a:lstStyle/>
          <a:p>
            <a:r>
              <a:rPr lang="en-US" b="1" dirty="0">
                <a:solidFill>
                  <a:srgbClr val="FF0000"/>
                </a:solidFill>
              </a:rPr>
              <a:t>Set apart</a:t>
            </a:r>
          </a:p>
          <a:p>
            <a:pPr lvl="1"/>
            <a:r>
              <a:rPr lang="en-US" dirty="0"/>
              <a:t>To be set apart for holy purposes. </a:t>
            </a:r>
          </a:p>
          <a:p>
            <a:pPr lvl="1"/>
            <a:r>
              <a:rPr lang="en-US" dirty="0"/>
              <a:t>People and things dedicated to God</a:t>
            </a:r>
          </a:p>
        </p:txBody>
      </p:sp>
    </p:spTree>
    <p:extLst>
      <p:ext uri="{BB962C8B-B14F-4D97-AF65-F5344CB8AC3E}">
        <p14:creationId xmlns:p14="http://schemas.microsoft.com/office/powerpoint/2010/main" val="68962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CADD-7628-42E4-89CB-362F3EFEC841}"/>
              </a:ext>
            </a:extLst>
          </p:cNvPr>
          <p:cNvSpPr>
            <a:spLocks noGrp="1"/>
          </p:cNvSpPr>
          <p:nvPr>
            <p:ph type="title"/>
          </p:nvPr>
        </p:nvSpPr>
        <p:spPr/>
        <p:txBody>
          <a:bodyPr/>
          <a:lstStyle/>
          <a:p>
            <a:r>
              <a:rPr lang="en-US" dirty="0">
                <a:latin typeface="Century Gothic" panose="020B0502020202020204" pitchFamily="34" charset="0"/>
              </a:rPr>
              <a:t>BACKGROUND TO 2 PETER</a:t>
            </a:r>
          </a:p>
        </p:txBody>
      </p:sp>
      <p:sp>
        <p:nvSpPr>
          <p:cNvPr id="3" name="Content Placeholder 2">
            <a:extLst>
              <a:ext uri="{FF2B5EF4-FFF2-40B4-BE49-F238E27FC236}">
                <a16:creationId xmlns:a16="http://schemas.microsoft.com/office/drawing/2014/main" id="{178E46BC-8E6A-4E08-B5ED-C6731C1EFDB3}"/>
              </a:ext>
            </a:extLst>
          </p:cNvPr>
          <p:cNvSpPr>
            <a:spLocks noGrp="1"/>
          </p:cNvSpPr>
          <p:nvPr>
            <p:ph idx="1"/>
          </p:nvPr>
        </p:nvSpPr>
        <p:spPr/>
        <p:txBody>
          <a:bodyPr/>
          <a:lstStyle/>
          <a:p>
            <a:r>
              <a:rPr lang="en-US" b="1" dirty="0">
                <a:latin typeface="Century Gothic" panose="020B0502020202020204" pitchFamily="34" charset="0"/>
              </a:rPr>
              <a:t>Written to believers facing various trials</a:t>
            </a:r>
          </a:p>
          <a:p>
            <a:pPr lvl="1"/>
            <a:r>
              <a:rPr lang="en-US" dirty="0">
                <a:latin typeface="Century Gothic" panose="020B0502020202020204" pitchFamily="34" charset="0"/>
              </a:rPr>
              <a:t>Scattered abroad</a:t>
            </a:r>
          </a:p>
          <a:p>
            <a:pPr lvl="1"/>
            <a:r>
              <a:rPr lang="en-US" dirty="0">
                <a:latin typeface="Century Gothic" panose="020B0502020202020204" pitchFamily="34" charset="0"/>
              </a:rPr>
              <a:t>Persecution</a:t>
            </a:r>
          </a:p>
          <a:p>
            <a:pPr lvl="1"/>
            <a:r>
              <a:rPr lang="en-US" dirty="0">
                <a:latin typeface="Century Gothic" panose="020B0502020202020204" pitchFamily="34" charset="0"/>
              </a:rPr>
              <a:t>False teachers</a:t>
            </a:r>
          </a:p>
          <a:p>
            <a:r>
              <a:rPr lang="en-US" b="1" dirty="0">
                <a:solidFill>
                  <a:srgbClr val="FF0000"/>
                </a:solidFill>
                <a:latin typeface="Century Gothic" panose="020B0502020202020204" pitchFamily="34" charset="0"/>
              </a:rPr>
              <a:t>Themes</a:t>
            </a:r>
          </a:p>
          <a:p>
            <a:pPr lvl="1"/>
            <a:r>
              <a:rPr lang="en-US" dirty="0">
                <a:latin typeface="Century Gothic" panose="020B0502020202020204" pitchFamily="34" charset="0"/>
              </a:rPr>
              <a:t>Pursue righteous living by God’s grace</a:t>
            </a:r>
          </a:p>
          <a:p>
            <a:pPr lvl="1"/>
            <a:r>
              <a:rPr lang="en-US" dirty="0">
                <a:latin typeface="Century Gothic" panose="020B0502020202020204" pitchFamily="34" charset="0"/>
              </a:rPr>
              <a:t>Desire to know God, commitment to Scripture</a:t>
            </a:r>
          </a:p>
          <a:p>
            <a:pPr lvl="1"/>
            <a:r>
              <a:rPr lang="en-US" dirty="0">
                <a:latin typeface="Century Gothic" panose="020B0502020202020204" pitchFamily="34" charset="0"/>
              </a:rPr>
              <a:t>Defense of Christ’s return</a:t>
            </a:r>
          </a:p>
        </p:txBody>
      </p:sp>
    </p:spTree>
    <p:extLst>
      <p:ext uri="{BB962C8B-B14F-4D97-AF65-F5344CB8AC3E}">
        <p14:creationId xmlns:p14="http://schemas.microsoft.com/office/powerpoint/2010/main" val="990948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909E-ADE6-4F4B-9B31-AD26C63FB747}"/>
              </a:ext>
            </a:extLst>
          </p:cNvPr>
          <p:cNvSpPr>
            <a:spLocks noGrp="1"/>
          </p:cNvSpPr>
          <p:nvPr>
            <p:ph type="title"/>
          </p:nvPr>
        </p:nvSpPr>
        <p:spPr/>
        <p:txBody>
          <a:bodyPr/>
          <a:lstStyle/>
          <a:p>
            <a:r>
              <a:rPr lang="en-US" dirty="0"/>
              <a:t>SANCTIFICATION</a:t>
            </a:r>
          </a:p>
        </p:txBody>
      </p:sp>
      <p:sp>
        <p:nvSpPr>
          <p:cNvPr id="3" name="Content Placeholder 2">
            <a:extLst>
              <a:ext uri="{FF2B5EF4-FFF2-40B4-BE49-F238E27FC236}">
                <a16:creationId xmlns:a16="http://schemas.microsoft.com/office/drawing/2014/main" id="{2E789C05-0E64-46D4-8DB3-02E2217FBF86}"/>
              </a:ext>
            </a:extLst>
          </p:cNvPr>
          <p:cNvSpPr>
            <a:spLocks noGrp="1"/>
          </p:cNvSpPr>
          <p:nvPr>
            <p:ph idx="1"/>
          </p:nvPr>
        </p:nvSpPr>
        <p:spPr/>
        <p:txBody>
          <a:bodyPr/>
          <a:lstStyle/>
          <a:p>
            <a:r>
              <a:rPr lang="en-US" b="1" dirty="0"/>
              <a:t>Set apart</a:t>
            </a:r>
          </a:p>
          <a:p>
            <a:pPr lvl="1"/>
            <a:r>
              <a:rPr lang="en-US" dirty="0"/>
              <a:t>To be set apart for holy purposes. </a:t>
            </a:r>
          </a:p>
          <a:p>
            <a:pPr lvl="1"/>
            <a:r>
              <a:rPr lang="en-US" dirty="0"/>
              <a:t>People and things dedicated to God</a:t>
            </a:r>
          </a:p>
          <a:p>
            <a:pPr marL="457200" lvl="1" indent="0">
              <a:buNone/>
            </a:pPr>
            <a:endParaRPr lang="en-US" dirty="0"/>
          </a:p>
          <a:p>
            <a:r>
              <a:rPr lang="en-US" b="1" dirty="0">
                <a:solidFill>
                  <a:srgbClr val="FF0000"/>
                </a:solidFill>
              </a:rPr>
              <a:t>Cleansing</a:t>
            </a:r>
          </a:p>
          <a:p>
            <a:pPr lvl="1"/>
            <a:r>
              <a:rPr lang="en-US" dirty="0"/>
              <a:t>To make something holy which was once considered to be defiled</a:t>
            </a:r>
          </a:p>
          <a:p>
            <a:pPr lvl="1"/>
            <a:endParaRPr lang="en-US" dirty="0"/>
          </a:p>
          <a:p>
            <a:pPr lvl="1"/>
            <a:endParaRPr lang="en-US" dirty="0"/>
          </a:p>
        </p:txBody>
      </p:sp>
    </p:spTree>
    <p:extLst>
      <p:ext uri="{BB962C8B-B14F-4D97-AF65-F5344CB8AC3E}">
        <p14:creationId xmlns:p14="http://schemas.microsoft.com/office/powerpoint/2010/main" val="2850570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28CD5-15F8-42AC-9E16-D45C1B8C2F97}"/>
              </a:ext>
            </a:extLst>
          </p:cNvPr>
          <p:cNvSpPr>
            <a:spLocks noGrp="1"/>
          </p:cNvSpPr>
          <p:nvPr>
            <p:ph type="title"/>
          </p:nvPr>
        </p:nvSpPr>
        <p:spPr/>
        <p:txBody>
          <a:bodyPr/>
          <a:lstStyle/>
          <a:p>
            <a:r>
              <a:rPr lang="en-US" dirty="0"/>
              <a:t>THREE COMPONENTS OF SALVATION</a:t>
            </a:r>
          </a:p>
        </p:txBody>
      </p:sp>
    </p:spTree>
    <p:extLst>
      <p:ext uri="{BB962C8B-B14F-4D97-AF65-F5344CB8AC3E}">
        <p14:creationId xmlns:p14="http://schemas.microsoft.com/office/powerpoint/2010/main" val="631318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28CD5-15F8-42AC-9E16-D45C1B8C2F97}"/>
              </a:ext>
            </a:extLst>
          </p:cNvPr>
          <p:cNvSpPr>
            <a:spLocks noGrp="1"/>
          </p:cNvSpPr>
          <p:nvPr>
            <p:ph type="title"/>
          </p:nvPr>
        </p:nvSpPr>
        <p:spPr/>
        <p:txBody>
          <a:bodyPr/>
          <a:lstStyle/>
          <a:p>
            <a:r>
              <a:rPr lang="en-US" dirty="0"/>
              <a:t>THREE COMPONENTS OF SALVATION</a:t>
            </a:r>
          </a:p>
        </p:txBody>
      </p:sp>
      <p:sp>
        <p:nvSpPr>
          <p:cNvPr id="3" name="Content Placeholder 2">
            <a:extLst>
              <a:ext uri="{FF2B5EF4-FFF2-40B4-BE49-F238E27FC236}">
                <a16:creationId xmlns:a16="http://schemas.microsoft.com/office/drawing/2014/main" id="{9CCE7623-92AB-4D90-A2D9-002949D5CD3B}"/>
              </a:ext>
            </a:extLst>
          </p:cNvPr>
          <p:cNvSpPr>
            <a:spLocks noGrp="1"/>
          </p:cNvSpPr>
          <p:nvPr>
            <p:ph idx="1"/>
          </p:nvPr>
        </p:nvSpPr>
        <p:spPr/>
        <p:txBody>
          <a:bodyPr>
            <a:normAutofit/>
          </a:bodyPr>
          <a:lstStyle/>
          <a:p>
            <a:r>
              <a:rPr lang="en-US" b="1" dirty="0">
                <a:solidFill>
                  <a:srgbClr val="FF0000"/>
                </a:solidFill>
              </a:rPr>
              <a:t>Justification</a:t>
            </a:r>
          </a:p>
          <a:p>
            <a:pPr lvl="1"/>
            <a:r>
              <a:rPr lang="en-US" dirty="0"/>
              <a:t>The one time, instantaneous act of God that occurs when we enter into a relationship with him.</a:t>
            </a:r>
          </a:p>
          <a:p>
            <a:pPr lvl="1"/>
            <a:r>
              <a:rPr lang="en-US" dirty="0"/>
              <a:t>God frees us from the penalty of sin and declares us righteous because of the sinless, perfect life of his Son, Jesus (Rom 3:24)</a:t>
            </a:r>
          </a:p>
        </p:txBody>
      </p:sp>
    </p:spTree>
    <p:extLst>
      <p:ext uri="{BB962C8B-B14F-4D97-AF65-F5344CB8AC3E}">
        <p14:creationId xmlns:p14="http://schemas.microsoft.com/office/powerpoint/2010/main" val="3963700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28CD5-15F8-42AC-9E16-D45C1B8C2F97}"/>
              </a:ext>
            </a:extLst>
          </p:cNvPr>
          <p:cNvSpPr>
            <a:spLocks noGrp="1"/>
          </p:cNvSpPr>
          <p:nvPr>
            <p:ph type="title"/>
          </p:nvPr>
        </p:nvSpPr>
        <p:spPr/>
        <p:txBody>
          <a:bodyPr/>
          <a:lstStyle/>
          <a:p>
            <a:r>
              <a:rPr lang="en-US" dirty="0"/>
              <a:t>THREE COMPONENTS OF SALVATION</a:t>
            </a:r>
          </a:p>
        </p:txBody>
      </p:sp>
      <p:sp>
        <p:nvSpPr>
          <p:cNvPr id="3" name="Content Placeholder 2">
            <a:extLst>
              <a:ext uri="{FF2B5EF4-FFF2-40B4-BE49-F238E27FC236}">
                <a16:creationId xmlns:a16="http://schemas.microsoft.com/office/drawing/2014/main" id="{9CCE7623-92AB-4D90-A2D9-002949D5CD3B}"/>
              </a:ext>
            </a:extLst>
          </p:cNvPr>
          <p:cNvSpPr>
            <a:spLocks noGrp="1"/>
          </p:cNvSpPr>
          <p:nvPr>
            <p:ph idx="1"/>
          </p:nvPr>
        </p:nvSpPr>
        <p:spPr/>
        <p:txBody>
          <a:bodyPr>
            <a:normAutofit/>
          </a:bodyPr>
          <a:lstStyle/>
          <a:p>
            <a:r>
              <a:rPr lang="en-US" b="1" dirty="0"/>
              <a:t>Justification</a:t>
            </a:r>
          </a:p>
          <a:p>
            <a:pPr lvl="1"/>
            <a:r>
              <a:rPr lang="en-US" dirty="0"/>
              <a:t>The one time, instantaneous act of God that occurs when we enter into a relationship with him.</a:t>
            </a:r>
          </a:p>
          <a:p>
            <a:pPr lvl="1"/>
            <a:r>
              <a:rPr lang="en-US" dirty="0"/>
              <a:t>God frees us from the penalty of sin and declares us righteous because of the sinless, perfect life of his Son, Jesus.</a:t>
            </a:r>
          </a:p>
          <a:p>
            <a:r>
              <a:rPr lang="en-US" b="1" dirty="0">
                <a:solidFill>
                  <a:srgbClr val="FF0000"/>
                </a:solidFill>
              </a:rPr>
              <a:t>Sanctification</a:t>
            </a:r>
          </a:p>
          <a:p>
            <a:pPr lvl="1"/>
            <a:r>
              <a:rPr lang="en-US" dirty="0"/>
              <a:t>The ongoing act of God in which we are being freed from the power of sin and conformed to the image of Christ (2 </a:t>
            </a:r>
            <a:r>
              <a:rPr lang="en-US" dirty="0" err="1"/>
              <a:t>Thess</a:t>
            </a:r>
            <a:r>
              <a:rPr lang="en-US" dirty="0"/>
              <a:t> 2:13)</a:t>
            </a:r>
          </a:p>
          <a:p>
            <a:pPr lvl="1"/>
            <a:r>
              <a:rPr lang="en-US" dirty="0"/>
              <a:t>Begins from the moment we are justified and ends when we meet him.</a:t>
            </a:r>
          </a:p>
        </p:txBody>
      </p:sp>
    </p:spTree>
    <p:extLst>
      <p:ext uri="{BB962C8B-B14F-4D97-AF65-F5344CB8AC3E}">
        <p14:creationId xmlns:p14="http://schemas.microsoft.com/office/powerpoint/2010/main" val="3804655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28CD5-15F8-42AC-9E16-D45C1B8C2F97}"/>
              </a:ext>
            </a:extLst>
          </p:cNvPr>
          <p:cNvSpPr>
            <a:spLocks noGrp="1"/>
          </p:cNvSpPr>
          <p:nvPr>
            <p:ph type="title"/>
          </p:nvPr>
        </p:nvSpPr>
        <p:spPr/>
        <p:txBody>
          <a:bodyPr/>
          <a:lstStyle/>
          <a:p>
            <a:r>
              <a:rPr lang="en-US" dirty="0"/>
              <a:t>THREE COMPONENTS OF SALVATION</a:t>
            </a:r>
          </a:p>
        </p:txBody>
      </p:sp>
      <p:sp>
        <p:nvSpPr>
          <p:cNvPr id="3" name="Content Placeholder 2">
            <a:extLst>
              <a:ext uri="{FF2B5EF4-FFF2-40B4-BE49-F238E27FC236}">
                <a16:creationId xmlns:a16="http://schemas.microsoft.com/office/drawing/2014/main" id="{9CCE7623-92AB-4D90-A2D9-002949D5CD3B}"/>
              </a:ext>
            </a:extLst>
          </p:cNvPr>
          <p:cNvSpPr>
            <a:spLocks noGrp="1"/>
          </p:cNvSpPr>
          <p:nvPr>
            <p:ph idx="1"/>
          </p:nvPr>
        </p:nvSpPr>
        <p:spPr>
          <a:xfrm>
            <a:off x="838200" y="1825625"/>
            <a:ext cx="10515600" cy="4667250"/>
          </a:xfrm>
        </p:spPr>
        <p:txBody>
          <a:bodyPr>
            <a:normAutofit fontScale="92500" lnSpcReduction="10000"/>
          </a:bodyPr>
          <a:lstStyle/>
          <a:p>
            <a:r>
              <a:rPr lang="en-US" b="1" dirty="0"/>
              <a:t>Justification</a:t>
            </a:r>
          </a:p>
          <a:p>
            <a:pPr lvl="1"/>
            <a:r>
              <a:rPr lang="en-US" dirty="0"/>
              <a:t>The one time, instantaneous act of God that occurs when we enter into a relationship with him.</a:t>
            </a:r>
          </a:p>
          <a:p>
            <a:pPr lvl="1"/>
            <a:r>
              <a:rPr lang="en-US" dirty="0"/>
              <a:t>God frees us from the penalty of sin and declares us righteous because of the sinless, perfect life of his Son, Jesus.</a:t>
            </a:r>
          </a:p>
          <a:p>
            <a:r>
              <a:rPr lang="en-US" b="1" dirty="0"/>
              <a:t>Sanctification</a:t>
            </a:r>
          </a:p>
          <a:p>
            <a:pPr lvl="1"/>
            <a:r>
              <a:rPr lang="en-US" dirty="0"/>
              <a:t>The ongoing act of God in which we are being freed from the power of sin and conformed to the image of Christ (2 </a:t>
            </a:r>
            <a:r>
              <a:rPr lang="en-US" dirty="0" err="1"/>
              <a:t>Thess</a:t>
            </a:r>
            <a:r>
              <a:rPr lang="en-US" dirty="0"/>
              <a:t> 2:13)</a:t>
            </a:r>
          </a:p>
          <a:p>
            <a:pPr lvl="1"/>
            <a:r>
              <a:rPr lang="en-US" dirty="0"/>
              <a:t>Begins from the moment we are justified and ends when we meet him.</a:t>
            </a:r>
          </a:p>
          <a:p>
            <a:r>
              <a:rPr lang="en-US" b="1" dirty="0">
                <a:solidFill>
                  <a:srgbClr val="FF0000"/>
                </a:solidFill>
              </a:rPr>
              <a:t>Glorification</a:t>
            </a:r>
          </a:p>
          <a:p>
            <a:pPr lvl="1"/>
            <a:r>
              <a:rPr lang="en-US" dirty="0"/>
              <a:t>The fulfillment of our salvation when we will be in a glorified body.</a:t>
            </a:r>
          </a:p>
          <a:p>
            <a:pPr lvl="1"/>
            <a:r>
              <a:rPr lang="en-US" dirty="0"/>
              <a:t>Believers are made perfect and completely freed from the presence of sin (Rom 8:17)</a:t>
            </a:r>
          </a:p>
        </p:txBody>
      </p:sp>
    </p:spTree>
    <p:extLst>
      <p:ext uri="{BB962C8B-B14F-4D97-AF65-F5344CB8AC3E}">
        <p14:creationId xmlns:p14="http://schemas.microsoft.com/office/powerpoint/2010/main" val="3771363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C304-967D-40EB-85E9-8535310C330E}"/>
              </a:ext>
            </a:extLst>
          </p:cNvPr>
          <p:cNvSpPr>
            <a:spLocks noGrp="1"/>
          </p:cNvSpPr>
          <p:nvPr>
            <p:ph type="title"/>
          </p:nvPr>
        </p:nvSpPr>
        <p:spPr/>
        <p:txBody>
          <a:bodyPr/>
          <a:lstStyle/>
          <a:p>
            <a:r>
              <a:rPr lang="en-US" dirty="0"/>
              <a:t>THREE COMPONENTS OF SALVATION</a:t>
            </a:r>
          </a:p>
        </p:txBody>
      </p:sp>
      <p:sp>
        <p:nvSpPr>
          <p:cNvPr id="3" name="Content Placeholder 2">
            <a:extLst>
              <a:ext uri="{FF2B5EF4-FFF2-40B4-BE49-F238E27FC236}">
                <a16:creationId xmlns:a16="http://schemas.microsoft.com/office/drawing/2014/main" id="{A4DB32F0-39B6-4027-91C8-3E4FCA6506B2}"/>
              </a:ext>
            </a:extLst>
          </p:cNvPr>
          <p:cNvSpPr>
            <a:spLocks noGrp="1"/>
          </p:cNvSpPr>
          <p:nvPr>
            <p:ph idx="1"/>
          </p:nvPr>
        </p:nvSpPr>
        <p:spPr/>
        <p:txBody>
          <a:bodyPr/>
          <a:lstStyle/>
          <a:p>
            <a:pPr marL="0" indent="0" algn="just">
              <a:buNone/>
            </a:pPr>
            <a:r>
              <a:rPr lang="en-US" sz="3400" b="1" dirty="0">
                <a:latin typeface="Century Gothic" panose="020B0502020202020204" pitchFamily="34" charset="0"/>
              </a:rPr>
              <a:t>ROMANS 8:29-30 </a:t>
            </a:r>
            <a:r>
              <a:rPr lang="en-US" sz="3400" b="1" i="1" dirty="0">
                <a:latin typeface="Century Gothic" panose="020B0502020202020204" pitchFamily="34" charset="0"/>
              </a:rPr>
              <a:t>“</a:t>
            </a:r>
            <a:r>
              <a:rPr lang="en-US" sz="3400" i="1" dirty="0">
                <a:latin typeface="Century Gothic" panose="020B0502020202020204" pitchFamily="34" charset="0"/>
              </a:rPr>
              <a:t>For those whom he foreknew he also predestined </a:t>
            </a:r>
            <a:r>
              <a:rPr lang="en-US" sz="3400" b="1" i="1" dirty="0">
                <a:latin typeface="Century Gothic" panose="020B0502020202020204" pitchFamily="34" charset="0"/>
              </a:rPr>
              <a:t>to</a:t>
            </a:r>
            <a:r>
              <a:rPr lang="en-US" sz="3400" i="1" dirty="0">
                <a:latin typeface="Century Gothic" panose="020B0502020202020204" pitchFamily="34" charset="0"/>
              </a:rPr>
              <a:t> </a:t>
            </a:r>
            <a:r>
              <a:rPr lang="en-US" sz="3400" b="1" i="1" dirty="0">
                <a:latin typeface="Century Gothic" panose="020B0502020202020204" pitchFamily="34" charset="0"/>
              </a:rPr>
              <a:t>be conformed to the image of his Son</a:t>
            </a:r>
            <a:r>
              <a:rPr lang="en-US" sz="3400" i="1" dirty="0">
                <a:latin typeface="Century Gothic" panose="020B0502020202020204" pitchFamily="34" charset="0"/>
              </a:rPr>
              <a:t>, in order that he might be the firstborn among many brothers. And those whom he predestined he also called, and those whom he called he also </a:t>
            </a:r>
            <a:r>
              <a:rPr lang="en-US" sz="3400" b="1" i="1" dirty="0">
                <a:latin typeface="Century Gothic" panose="020B0502020202020204" pitchFamily="34" charset="0"/>
              </a:rPr>
              <a:t>justified</a:t>
            </a:r>
            <a:r>
              <a:rPr lang="en-US" sz="3400" i="1" dirty="0">
                <a:latin typeface="Century Gothic" panose="020B0502020202020204" pitchFamily="34" charset="0"/>
              </a:rPr>
              <a:t>, and those whom he justified he also</a:t>
            </a:r>
            <a:r>
              <a:rPr lang="en-US" sz="3400" b="1" i="1" dirty="0">
                <a:latin typeface="Century Gothic" panose="020B0502020202020204" pitchFamily="34" charset="0"/>
              </a:rPr>
              <a:t> glorified</a:t>
            </a:r>
            <a:r>
              <a:rPr lang="en-US" sz="3400" i="1" dirty="0">
                <a:latin typeface="Century Gothic" panose="020B0502020202020204" pitchFamily="34" charset="0"/>
              </a:rPr>
              <a:t>.”</a:t>
            </a:r>
          </a:p>
          <a:p>
            <a:pPr marL="0" indent="0" algn="just">
              <a:buNone/>
            </a:pPr>
            <a:endParaRPr lang="en-US" i="1" dirty="0"/>
          </a:p>
        </p:txBody>
      </p:sp>
    </p:spTree>
    <p:extLst>
      <p:ext uri="{BB962C8B-B14F-4D97-AF65-F5344CB8AC3E}">
        <p14:creationId xmlns:p14="http://schemas.microsoft.com/office/powerpoint/2010/main" val="421577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C304-967D-40EB-85E9-8535310C330E}"/>
              </a:ext>
            </a:extLst>
          </p:cNvPr>
          <p:cNvSpPr>
            <a:spLocks noGrp="1"/>
          </p:cNvSpPr>
          <p:nvPr>
            <p:ph type="title"/>
          </p:nvPr>
        </p:nvSpPr>
        <p:spPr/>
        <p:txBody>
          <a:bodyPr/>
          <a:lstStyle/>
          <a:p>
            <a:r>
              <a:rPr lang="en-US" dirty="0"/>
              <a:t>THREE COMPONENTS OF SALVATION</a:t>
            </a:r>
          </a:p>
        </p:txBody>
      </p:sp>
      <p:sp>
        <p:nvSpPr>
          <p:cNvPr id="3" name="Content Placeholder 2">
            <a:extLst>
              <a:ext uri="{FF2B5EF4-FFF2-40B4-BE49-F238E27FC236}">
                <a16:creationId xmlns:a16="http://schemas.microsoft.com/office/drawing/2014/main" id="{A4DB32F0-39B6-4027-91C8-3E4FCA6506B2}"/>
              </a:ext>
            </a:extLst>
          </p:cNvPr>
          <p:cNvSpPr>
            <a:spLocks noGrp="1"/>
          </p:cNvSpPr>
          <p:nvPr>
            <p:ph idx="1"/>
          </p:nvPr>
        </p:nvSpPr>
        <p:spPr/>
        <p:txBody>
          <a:bodyPr/>
          <a:lstStyle/>
          <a:p>
            <a:pPr marL="0" indent="0" algn="just">
              <a:buNone/>
            </a:pPr>
            <a:r>
              <a:rPr lang="en-US" sz="3400" b="1" dirty="0">
                <a:latin typeface="Century Gothic" panose="020B0502020202020204" pitchFamily="34" charset="0"/>
              </a:rPr>
              <a:t>ROMANS 8:29-30 </a:t>
            </a:r>
            <a:r>
              <a:rPr lang="en-US" sz="3400" b="1" i="1" dirty="0">
                <a:latin typeface="Century Gothic" panose="020B0502020202020204" pitchFamily="34" charset="0"/>
              </a:rPr>
              <a:t>“</a:t>
            </a:r>
            <a:r>
              <a:rPr lang="en-US" sz="3400" i="1" dirty="0">
                <a:latin typeface="Century Gothic" panose="020B0502020202020204" pitchFamily="34" charset="0"/>
              </a:rPr>
              <a:t>For those whom he foreknew he also predestined </a:t>
            </a:r>
            <a:r>
              <a:rPr lang="en-US" sz="3400" b="1" i="1" dirty="0">
                <a:solidFill>
                  <a:srgbClr val="FF0000"/>
                </a:solidFill>
                <a:latin typeface="Century Gothic" panose="020B0502020202020204" pitchFamily="34" charset="0"/>
              </a:rPr>
              <a:t>to</a:t>
            </a:r>
            <a:r>
              <a:rPr lang="en-US" sz="3400" i="1" dirty="0">
                <a:solidFill>
                  <a:srgbClr val="FF0000"/>
                </a:solidFill>
                <a:latin typeface="Century Gothic" panose="020B0502020202020204" pitchFamily="34" charset="0"/>
              </a:rPr>
              <a:t> </a:t>
            </a:r>
            <a:r>
              <a:rPr lang="en-US" sz="3400" b="1" i="1" dirty="0">
                <a:solidFill>
                  <a:srgbClr val="FF0000"/>
                </a:solidFill>
                <a:latin typeface="Century Gothic" panose="020B0502020202020204" pitchFamily="34" charset="0"/>
              </a:rPr>
              <a:t>be conformed </a:t>
            </a:r>
            <a:r>
              <a:rPr lang="en-US" sz="3400" i="1" dirty="0">
                <a:latin typeface="Century Gothic" panose="020B0502020202020204" pitchFamily="34" charset="0"/>
              </a:rPr>
              <a:t>to the image of his Son, in order that he might be the firstborn among many brothers. And those whom he predestined he also called, and those whom he called he also </a:t>
            </a:r>
            <a:r>
              <a:rPr lang="en-US" sz="3400" b="1" i="1" dirty="0">
                <a:latin typeface="Century Gothic" panose="020B0502020202020204" pitchFamily="34" charset="0"/>
              </a:rPr>
              <a:t>justified</a:t>
            </a:r>
            <a:r>
              <a:rPr lang="en-US" sz="3400" i="1" dirty="0">
                <a:latin typeface="Century Gothic" panose="020B0502020202020204" pitchFamily="34" charset="0"/>
              </a:rPr>
              <a:t>, and those whom he justified he also</a:t>
            </a:r>
            <a:r>
              <a:rPr lang="en-US" sz="3400" b="1" i="1" dirty="0">
                <a:latin typeface="Century Gothic" panose="020B0502020202020204" pitchFamily="34" charset="0"/>
              </a:rPr>
              <a:t> glorified</a:t>
            </a:r>
            <a:r>
              <a:rPr lang="en-US" sz="3400" i="1" dirty="0">
                <a:latin typeface="Century Gothic" panose="020B0502020202020204" pitchFamily="34" charset="0"/>
              </a:rPr>
              <a:t>.”</a:t>
            </a:r>
          </a:p>
          <a:p>
            <a:pPr marL="0" indent="0" algn="just">
              <a:buNone/>
            </a:pPr>
            <a:endParaRPr lang="en-US" i="1" dirty="0"/>
          </a:p>
        </p:txBody>
      </p:sp>
    </p:spTree>
    <p:extLst>
      <p:ext uri="{BB962C8B-B14F-4D97-AF65-F5344CB8AC3E}">
        <p14:creationId xmlns:p14="http://schemas.microsoft.com/office/powerpoint/2010/main" val="1811444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C304-967D-40EB-85E9-8535310C330E}"/>
              </a:ext>
            </a:extLst>
          </p:cNvPr>
          <p:cNvSpPr>
            <a:spLocks noGrp="1"/>
          </p:cNvSpPr>
          <p:nvPr>
            <p:ph type="title"/>
          </p:nvPr>
        </p:nvSpPr>
        <p:spPr/>
        <p:txBody>
          <a:bodyPr/>
          <a:lstStyle/>
          <a:p>
            <a:r>
              <a:rPr lang="en-US" dirty="0"/>
              <a:t>THREE COMPONENTS OF SALVATION</a:t>
            </a:r>
          </a:p>
        </p:txBody>
      </p:sp>
      <p:sp>
        <p:nvSpPr>
          <p:cNvPr id="3" name="Content Placeholder 2">
            <a:extLst>
              <a:ext uri="{FF2B5EF4-FFF2-40B4-BE49-F238E27FC236}">
                <a16:creationId xmlns:a16="http://schemas.microsoft.com/office/drawing/2014/main" id="{A4DB32F0-39B6-4027-91C8-3E4FCA6506B2}"/>
              </a:ext>
            </a:extLst>
          </p:cNvPr>
          <p:cNvSpPr>
            <a:spLocks noGrp="1"/>
          </p:cNvSpPr>
          <p:nvPr>
            <p:ph idx="1"/>
          </p:nvPr>
        </p:nvSpPr>
        <p:spPr/>
        <p:txBody>
          <a:bodyPr/>
          <a:lstStyle/>
          <a:p>
            <a:pPr marL="0" indent="0" algn="just">
              <a:buNone/>
            </a:pPr>
            <a:r>
              <a:rPr lang="en-US" sz="3400" b="1" dirty="0">
                <a:latin typeface="Century Gothic" panose="020B0502020202020204" pitchFamily="34" charset="0"/>
              </a:rPr>
              <a:t>ROMANS 8:29-30 </a:t>
            </a:r>
            <a:r>
              <a:rPr lang="en-US" sz="3400" b="1" i="1" dirty="0">
                <a:latin typeface="Century Gothic" panose="020B0502020202020204" pitchFamily="34" charset="0"/>
              </a:rPr>
              <a:t>“</a:t>
            </a:r>
            <a:r>
              <a:rPr lang="en-US" sz="3400" i="1" dirty="0">
                <a:latin typeface="Century Gothic" panose="020B0502020202020204" pitchFamily="34" charset="0"/>
              </a:rPr>
              <a:t>For those whom he foreknew he also predestined </a:t>
            </a:r>
            <a:r>
              <a:rPr lang="en-US" sz="3400" b="1" i="1" dirty="0">
                <a:solidFill>
                  <a:srgbClr val="FF0000"/>
                </a:solidFill>
                <a:latin typeface="Century Gothic" panose="020B0502020202020204" pitchFamily="34" charset="0"/>
              </a:rPr>
              <a:t>to</a:t>
            </a:r>
            <a:r>
              <a:rPr lang="en-US" sz="3400" i="1" dirty="0">
                <a:solidFill>
                  <a:srgbClr val="FF0000"/>
                </a:solidFill>
                <a:latin typeface="Century Gothic" panose="020B0502020202020204" pitchFamily="34" charset="0"/>
              </a:rPr>
              <a:t> </a:t>
            </a:r>
            <a:r>
              <a:rPr lang="en-US" sz="3400" b="1" i="1" dirty="0">
                <a:solidFill>
                  <a:srgbClr val="FF0000"/>
                </a:solidFill>
                <a:latin typeface="Century Gothic" panose="020B0502020202020204" pitchFamily="34" charset="0"/>
              </a:rPr>
              <a:t>be conformed </a:t>
            </a:r>
            <a:r>
              <a:rPr lang="en-US" sz="3400" i="1" dirty="0">
                <a:latin typeface="Century Gothic" panose="020B0502020202020204" pitchFamily="34" charset="0"/>
              </a:rPr>
              <a:t>to the image of his Son, in order that he might be the firstborn among many brothers. And those whom he predestined he also called, and those whom he called he also </a:t>
            </a:r>
            <a:r>
              <a:rPr lang="en-US" sz="3400" b="1" i="1" dirty="0">
                <a:solidFill>
                  <a:srgbClr val="FF0000"/>
                </a:solidFill>
                <a:latin typeface="Century Gothic" panose="020B0502020202020204" pitchFamily="34" charset="0"/>
              </a:rPr>
              <a:t>justified</a:t>
            </a:r>
            <a:r>
              <a:rPr lang="en-US" sz="3400" i="1" dirty="0">
                <a:latin typeface="Century Gothic" panose="020B0502020202020204" pitchFamily="34" charset="0"/>
              </a:rPr>
              <a:t>, and those whom he justified he also</a:t>
            </a:r>
            <a:r>
              <a:rPr lang="en-US" sz="3400" b="1" i="1" dirty="0">
                <a:solidFill>
                  <a:srgbClr val="FF0000"/>
                </a:solidFill>
                <a:latin typeface="Century Gothic" panose="020B0502020202020204" pitchFamily="34" charset="0"/>
              </a:rPr>
              <a:t> </a:t>
            </a:r>
            <a:r>
              <a:rPr lang="en-US" sz="3400" b="1" i="1" dirty="0">
                <a:latin typeface="Century Gothic" panose="020B0502020202020204" pitchFamily="34" charset="0"/>
              </a:rPr>
              <a:t>glorified</a:t>
            </a:r>
            <a:r>
              <a:rPr lang="en-US" sz="3400" i="1" dirty="0">
                <a:latin typeface="Century Gothic" panose="020B0502020202020204" pitchFamily="34" charset="0"/>
              </a:rPr>
              <a:t>.”</a:t>
            </a:r>
          </a:p>
          <a:p>
            <a:pPr marL="0" indent="0" algn="just">
              <a:buNone/>
            </a:pPr>
            <a:endParaRPr lang="en-US" i="1" dirty="0"/>
          </a:p>
        </p:txBody>
      </p:sp>
    </p:spTree>
    <p:extLst>
      <p:ext uri="{BB962C8B-B14F-4D97-AF65-F5344CB8AC3E}">
        <p14:creationId xmlns:p14="http://schemas.microsoft.com/office/powerpoint/2010/main" val="2885591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C304-967D-40EB-85E9-8535310C330E}"/>
              </a:ext>
            </a:extLst>
          </p:cNvPr>
          <p:cNvSpPr>
            <a:spLocks noGrp="1"/>
          </p:cNvSpPr>
          <p:nvPr>
            <p:ph type="title"/>
          </p:nvPr>
        </p:nvSpPr>
        <p:spPr/>
        <p:txBody>
          <a:bodyPr/>
          <a:lstStyle/>
          <a:p>
            <a:r>
              <a:rPr lang="en-US" dirty="0"/>
              <a:t>THREE COMPONENTS OF SALVATION</a:t>
            </a:r>
          </a:p>
        </p:txBody>
      </p:sp>
      <p:sp>
        <p:nvSpPr>
          <p:cNvPr id="3" name="Content Placeholder 2">
            <a:extLst>
              <a:ext uri="{FF2B5EF4-FFF2-40B4-BE49-F238E27FC236}">
                <a16:creationId xmlns:a16="http://schemas.microsoft.com/office/drawing/2014/main" id="{A4DB32F0-39B6-4027-91C8-3E4FCA6506B2}"/>
              </a:ext>
            </a:extLst>
          </p:cNvPr>
          <p:cNvSpPr>
            <a:spLocks noGrp="1"/>
          </p:cNvSpPr>
          <p:nvPr>
            <p:ph idx="1"/>
          </p:nvPr>
        </p:nvSpPr>
        <p:spPr/>
        <p:txBody>
          <a:bodyPr/>
          <a:lstStyle/>
          <a:p>
            <a:pPr marL="0" indent="0" algn="just">
              <a:buNone/>
            </a:pPr>
            <a:r>
              <a:rPr lang="en-US" sz="3400" b="1" dirty="0">
                <a:latin typeface="Century Gothic" panose="020B0502020202020204" pitchFamily="34" charset="0"/>
              </a:rPr>
              <a:t>ROMANS 8:29-30 </a:t>
            </a:r>
            <a:r>
              <a:rPr lang="en-US" sz="3400" b="1" i="1" dirty="0">
                <a:latin typeface="Century Gothic" panose="020B0502020202020204" pitchFamily="34" charset="0"/>
              </a:rPr>
              <a:t>“</a:t>
            </a:r>
            <a:r>
              <a:rPr lang="en-US" sz="3400" i="1" dirty="0">
                <a:latin typeface="Century Gothic" panose="020B0502020202020204" pitchFamily="34" charset="0"/>
              </a:rPr>
              <a:t>For those whom he foreknew he also predestined </a:t>
            </a:r>
            <a:r>
              <a:rPr lang="en-US" sz="3400" b="1" i="1" dirty="0">
                <a:solidFill>
                  <a:srgbClr val="FF0000"/>
                </a:solidFill>
                <a:latin typeface="Century Gothic" panose="020B0502020202020204" pitchFamily="34" charset="0"/>
              </a:rPr>
              <a:t>to</a:t>
            </a:r>
            <a:r>
              <a:rPr lang="en-US" sz="3400" i="1" dirty="0">
                <a:solidFill>
                  <a:srgbClr val="FF0000"/>
                </a:solidFill>
                <a:latin typeface="Century Gothic" panose="020B0502020202020204" pitchFamily="34" charset="0"/>
              </a:rPr>
              <a:t> </a:t>
            </a:r>
            <a:r>
              <a:rPr lang="en-US" sz="3400" b="1" i="1" dirty="0">
                <a:solidFill>
                  <a:srgbClr val="FF0000"/>
                </a:solidFill>
                <a:latin typeface="Century Gothic" panose="020B0502020202020204" pitchFamily="34" charset="0"/>
              </a:rPr>
              <a:t>be conformed </a:t>
            </a:r>
            <a:r>
              <a:rPr lang="en-US" sz="3400" i="1" dirty="0">
                <a:latin typeface="Century Gothic" panose="020B0502020202020204" pitchFamily="34" charset="0"/>
              </a:rPr>
              <a:t>to the image of his Son, in order that he might be the firstborn among many brothers. And those whom he predestined he also called, and those whom he called he also </a:t>
            </a:r>
            <a:r>
              <a:rPr lang="en-US" sz="3400" b="1" i="1" dirty="0">
                <a:solidFill>
                  <a:srgbClr val="FF0000"/>
                </a:solidFill>
                <a:latin typeface="Century Gothic" panose="020B0502020202020204" pitchFamily="34" charset="0"/>
              </a:rPr>
              <a:t>justified</a:t>
            </a:r>
            <a:r>
              <a:rPr lang="en-US" sz="3400" i="1" dirty="0">
                <a:latin typeface="Century Gothic" panose="020B0502020202020204" pitchFamily="34" charset="0"/>
              </a:rPr>
              <a:t>, and those whom he justified he also</a:t>
            </a:r>
            <a:r>
              <a:rPr lang="en-US" sz="3400" b="1" i="1" dirty="0">
                <a:solidFill>
                  <a:srgbClr val="FF0000"/>
                </a:solidFill>
                <a:latin typeface="Century Gothic" panose="020B0502020202020204" pitchFamily="34" charset="0"/>
              </a:rPr>
              <a:t> glorified</a:t>
            </a:r>
            <a:r>
              <a:rPr lang="en-US" sz="3400" i="1" dirty="0">
                <a:latin typeface="Century Gothic" panose="020B0502020202020204" pitchFamily="34" charset="0"/>
              </a:rPr>
              <a:t>.”</a:t>
            </a:r>
          </a:p>
          <a:p>
            <a:pPr marL="0" indent="0" algn="just">
              <a:buNone/>
            </a:pPr>
            <a:endParaRPr lang="en-US" i="1" dirty="0"/>
          </a:p>
        </p:txBody>
      </p:sp>
    </p:spTree>
    <p:extLst>
      <p:ext uri="{BB962C8B-B14F-4D97-AF65-F5344CB8AC3E}">
        <p14:creationId xmlns:p14="http://schemas.microsoft.com/office/powerpoint/2010/main" val="4119696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C009-7E3F-434F-A528-BBB3612912EE}"/>
              </a:ext>
            </a:extLst>
          </p:cNvPr>
          <p:cNvSpPr>
            <a:spLocks noGrp="1"/>
          </p:cNvSpPr>
          <p:nvPr>
            <p:ph type="title"/>
          </p:nvPr>
        </p:nvSpPr>
        <p:spPr/>
        <p:txBody>
          <a:bodyPr/>
          <a:lstStyle/>
          <a:p>
            <a:pPr algn="ctr"/>
            <a:r>
              <a:rPr lang="en-US" dirty="0"/>
              <a:t>SECOND COMING STATE OF MIND</a:t>
            </a:r>
            <a:br>
              <a:rPr lang="en-US" dirty="0"/>
            </a:br>
            <a:r>
              <a:rPr lang="en-US" sz="2800" i="1" dirty="0"/>
              <a:t>Principles of Sanctification</a:t>
            </a:r>
            <a:endParaRPr lang="en-US" dirty="0"/>
          </a:p>
        </p:txBody>
      </p:sp>
      <p:sp>
        <p:nvSpPr>
          <p:cNvPr id="3" name="Content Placeholder 2">
            <a:extLst>
              <a:ext uri="{FF2B5EF4-FFF2-40B4-BE49-F238E27FC236}">
                <a16:creationId xmlns:a16="http://schemas.microsoft.com/office/drawing/2014/main" id="{4469F041-A720-4362-BA1E-3202D1A57F6A}"/>
              </a:ext>
            </a:extLst>
          </p:cNvPr>
          <p:cNvSpPr>
            <a:spLocks noGrp="1"/>
          </p:cNvSpPr>
          <p:nvPr>
            <p:ph idx="1"/>
          </p:nvPr>
        </p:nvSpPr>
        <p:spPr/>
        <p:txBody>
          <a:bodyPr>
            <a:normAutofit/>
          </a:bodyPr>
          <a:lstStyle/>
          <a:p>
            <a:pPr marL="0" indent="0" algn="just">
              <a:buNone/>
            </a:pPr>
            <a:r>
              <a:rPr lang="en-US" sz="3400" b="1" dirty="0">
                <a:effectLst/>
                <a:latin typeface="Century Gothic" panose="020B0502020202020204" pitchFamily="34" charset="0"/>
                <a:ea typeface="Calibri" panose="020F0502020204030204" pitchFamily="34" charset="0"/>
                <a:cs typeface="Times New Roman" panose="02020603050405020304" pitchFamily="18" charset="0"/>
              </a:rPr>
              <a:t>1 PETER 1</a:t>
            </a:r>
            <a:r>
              <a:rPr lang="en-US" sz="3400" dirty="0">
                <a:effectLst/>
                <a:latin typeface="Century Gothic" panose="020B0502020202020204" pitchFamily="34" charset="0"/>
                <a:ea typeface="Calibri" panose="020F0502020204030204" pitchFamily="34" charset="0"/>
                <a:cs typeface="Times New Roman" panose="02020603050405020304" pitchFamily="18" charset="0"/>
              </a:rPr>
              <a:t>:</a:t>
            </a:r>
            <a:r>
              <a:rPr lang="en-US" sz="3400" b="1" dirty="0">
                <a:effectLst/>
                <a:latin typeface="Century Gothic" panose="020B0502020202020204" pitchFamily="34" charset="0"/>
                <a:ea typeface="Calibri" panose="020F0502020204030204" pitchFamily="34" charset="0"/>
                <a:cs typeface="Times New Roman" panose="02020603050405020304" pitchFamily="18" charset="0"/>
              </a:rPr>
              <a:t>13</a:t>
            </a:r>
            <a:r>
              <a:rPr lang="en-US" sz="34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3400" i="1" dirty="0">
                <a:effectLst/>
                <a:latin typeface="Century Gothic" panose="020B0502020202020204" pitchFamily="34" charset="0"/>
                <a:ea typeface="Calibri" panose="020F0502020204030204" pitchFamily="34" charset="0"/>
                <a:cs typeface="Times New Roman" panose="02020603050405020304" pitchFamily="18" charset="0"/>
              </a:rPr>
              <a:t>Therefore, preparing your minds for action, and being sober-minded, set your hope fully on the grace that will be brought to you at the revelation of Jesus Christ.”</a:t>
            </a:r>
            <a:endParaRPr lang="en-US" sz="3400" i="1" dirty="0">
              <a:latin typeface="Century Gothic" panose="020B0502020202020204" pitchFamily="34" charset="0"/>
            </a:endParaRPr>
          </a:p>
        </p:txBody>
      </p:sp>
    </p:spTree>
    <p:extLst>
      <p:ext uri="{BB962C8B-B14F-4D97-AF65-F5344CB8AC3E}">
        <p14:creationId xmlns:p14="http://schemas.microsoft.com/office/powerpoint/2010/main" val="875306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8B60-F4A2-4C84-B906-1A4A2061D103}"/>
              </a:ext>
            </a:extLst>
          </p:cNvPr>
          <p:cNvSpPr>
            <a:spLocks noGrp="1"/>
          </p:cNvSpPr>
          <p:nvPr>
            <p:ph type="title"/>
          </p:nvPr>
        </p:nvSpPr>
        <p:spPr/>
        <p:txBody>
          <a:bodyPr/>
          <a:lstStyle/>
          <a:p>
            <a:r>
              <a:rPr lang="en-US" dirty="0">
                <a:latin typeface="Century Gothic" panose="020B0502020202020204" pitchFamily="34" charset="0"/>
              </a:rPr>
              <a:t>2 PETER 3:14</a:t>
            </a:r>
          </a:p>
        </p:txBody>
      </p:sp>
      <p:sp>
        <p:nvSpPr>
          <p:cNvPr id="3" name="Content Placeholder 2">
            <a:extLst>
              <a:ext uri="{FF2B5EF4-FFF2-40B4-BE49-F238E27FC236}">
                <a16:creationId xmlns:a16="http://schemas.microsoft.com/office/drawing/2014/main" id="{FA5BDC02-046F-42D5-80CA-FEC281E0EB0A}"/>
              </a:ext>
            </a:extLst>
          </p:cNvPr>
          <p:cNvSpPr>
            <a:spLocks noGrp="1"/>
          </p:cNvSpPr>
          <p:nvPr>
            <p:ph idx="1"/>
          </p:nvPr>
        </p:nvSpPr>
        <p:spPr/>
        <p:txBody>
          <a:bodyPr>
            <a:normAutofit/>
          </a:bodyPr>
          <a:lstStyle/>
          <a:p>
            <a:pPr marL="0" indent="0" algn="just">
              <a:buNone/>
            </a:pPr>
            <a:r>
              <a:rPr lang="en-US" sz="3400" i="1" dirty="0">
                <a:latin typeface="Century Gothic" panose="020B0502020202020204" pitchFamily="34" charset="0"/>
              </a:rPr>
              <a:t>Therefore, beloved, since you are waiting for these, be diligent to be found by him without spot or blemish and at peace.</a:t>
            </a:r>
          </a:p>
        </p:txBody>
      </p:sp>
    </p:spTree>
    <p:extLst>
      <p:ext uri="{BB962C8B-B14F-4D97-AF65-F5344CB8AC3E}">
        <p14:creationId xmlns:p14="http://schemas.microsoft.com/office/powerpoint/2010/main" val="2482459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C009-7E3F-434F-A528-BBB3612912EE}"/>
              </a:ext>
            </a:extLst>
          </p:cNvPr>
          <p:cNvSpPr>
            <a:spLocks noGrp="1"/>
          </p:cNvSpPr>
          <p:nvPr>
            <p:ph type="title"/>
          </p:nvPr>
        </p:nvSpPr>
        <p:spPr/>
        <p:txBody>
          <a:bodyPr/>
          <a:lstStyle/>
          <a:p>
            <a:pPr algn="ctr"/>
            <a:r>
              <a:rPr lang="en-US" dirty="0"/>
              <a:t>SECOND COMING STATE OF MIND</a:t>
            </a:r>
            <a:br>
              <a:rPr lang="en-US" dirty="0"/>
            </a:br>
            <a:r>
              <a:rPr lang="en-US" sz="2800" i="1" dirty="0"/>
              <a:t>Principles of Sanctification</a:t>
            </a:r>
            <a:endParaRPr lang="en-US" dirty="0"/>
          </a:p>
        </p:txBody>
      </p:sp>
      <p:sp>
        <p:nvSpPr>
          <p:cNvPr id="3" name="Content Placeholder 2">
            <a:extLst>
              <a:ext uri="{FF2B5EF4-FFF2-40B4-BE49-F238E27FC236}">
                <a16:creationId xmlns:a16="http://schemas.microsoft.com/office/drawing/2014/main" id="{4469F041-A720-4362-BA1E-3202D1A57F6A}"/>
              </a:ext>
            </a:extLst>
          </p:cNvPr>
          <p:cNvSpPr>
            <a:spLocks noGrp="1"/>
          </p:cNvSpPr>
          <p:nvPr>
            <p:ph idx="1"/>
          </p:nvPr>
        </p:nvSpPr>
        <p:spPr/>
        <p:txBody>
          <a:bodyPr/>
          <a:lstStyle/>
          <a:p>
            <a:r>
              <a:rPr lang="en-US" b="1" dirty="0">
                <a:solidFill>
                  <a:srgbClr val="FF0000"/>
                </a:solidFill>
              </a:rPr>
              <a:t>Sanctification Principle 1: Holiness Must Be A Daily Pursuit</a:t>
            </a:r>
          </a:p>
          <a:p>
            <a:pPr marL="457200" lvl="1" indent="0">
              <a:buNone/>
            </a:pPr>
            <a:r>
              <a:rPr lang="en-US" i="1" dirty="0"/>
              <a:t>Be diligent to be found without spot or blemish and at peace (14)</a:t>
            </a:r>
          </a:p>
        </p:txBody>
      </p:sp>
    </p:spTree>
    <p:extLst>
      <p:ext uri="{BB962C8B-B14F-4D97-AF65-F5344CB8AC3E}">
        <p14:creationId xmlns:p14="http://schemas.microsoft.com/office/powerpoint/2010/main" val="125245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BE40-51A4-4D70-A62E-508A4795ABDC}"/>
              </a:ext>
            </a:extLst>
          </p:cNvPr>
          <p:cNvSpPr>
            <a:spLocks noGrp="1"/>
          </p:cNvSpPr>
          <p:nvPr>
            <p:ph type="title"/>
          </p:nvPr>
        </p:nvSpPr>
        <p:spPr/>
        <p:txBody>
          <a:bodyPr/>
          <a:lstStyle/>
          <a:p>
            <a:endParaRPr lang="en-US"/>
          </a:p>
        </p:txBody>
      </p:sp>
      <p:pic>
        <p:nvPicPr>
          <p:cNvPr id="5" name="Content Placeholder 4" descr="A picture containing table, sitting, pair, board&#10;&#10;Description automatically generated">
            <a:extLst>
              <a:ext uri="{FF2B5EF4-FFF2-40B4-BE49-F238E27FC236}">
                <a16:creationId xmlns:a16="http://schemas.microsoft.com/office/drawing/2014/main" id="{5B68BA70-A7CA-4EFF-9CD1-F6A48B52B0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70000"/>
            <a:ext cx="12192000" cy="8128000"/>
          </a:xfrm>
        </p:spPr>
      </p:pic>
    </p:spTree>
    <p:extLst>
      <p:ext uri="{BB962C8B-B14F-4D97-AF65-F5344CB8AC3E}">
        <p14:creationId xmlns:p14="http://schemas.microsoft.com/office/powerpoint/2010/main" val="1638659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38E0-C805-4685-8BA7-79CDDB5EC50A}"/>
              </a:ext>
            </a:extLst>
          </p:cNvPr>
          <p:cNvSpPr>
            <a:spLocks noGrp="1"/>
          </p:cNvSpPr>
          <p:nvPr>
            <p:ph type="title"/>
          </p:nvPr>
        </p:nvSpPr>
        <p:spPr/>
        <p:txBody>
          <a:bodyPr/>
          <a:lstStyle/>
          <a:p>
            <a:r>
              <a:rPr lang="en-US" dirty="0"/>
              <a:t>HOLINESS MUST BE A DAILY PURSUIT</a:t>
            </a:r>
          </a:p>
        </p:txBody>
      </p:sp>
      <p:sp>
        <p:nvSpPr>
          <p:cNvPr id="3" name="Content Placeholder 2">
            <a:extLst>
              <a:ext uri="{FF2B5EF4-FFF2-40B4-BE49-F238E27FC236}">
                <a16:creationId xmlns:a16="http://schemas.microsoft.com/office/drawing/2014/main" id="{91256586-2637-4887-989D-3E14027BCA79}"/>
              </a:ext>
            </a:extLst>
          </p:cNvPr>
          <p:cNvSpPr>
            <a:spLocks noGrp="1"/>
          </p:cNvSpPr>
          <p:nvPr>
            <p:ph idx="1"/>
          </p:nvPr>
        </p:nvSpPr>
        <p:spPr/>
        <p:txBody>
          <a:bodyPr/>
          <a:lstStyle/>
          <a:p>
            <a:pPr algn="just"/>
            <a:r>
              <a:rPr lang="en-US" dirty="0"/>
              <a:t>Since the Lord is coming at a time that we do not know, our desire should be to meet him in purity and peace. Spotless and blameless.</a:t>
            </a:r>
          </a:p>
        </p:txBody>
      </p:sp>
    </p:spTree>
    <p:extLst>
      <p:ext uri="{BB962C8B-B14F-4D97-AF65-F5344CB8AC3E}">
        <p14:creationId xmlns:p14="http://schemas.microsoft.com/office/powerpoint/2010/main" val="3820053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38E0-C805-4685-8BA7-79CDDB5EC50A}"/>
              </a:ext>
            </a:extLst>
          </p:cNvPr>
          <p:cNvSpPr>
            <a:spLocks noGrp="1"/>
          </p:cNvSpPr>
          <p:nvPr>
            <p:ph type="title"/>
          </p:nvPr>
        </p:nvSpPr>
        <p:spPr/>
        <p:txBody>
          <a:bodyPr/>
          <a:lstStyle/>
          <a:p>
            <a:r>
              <a:rPr lang="en-US" dirty="0"/>
              <a:t>HOLINESS MUST BE A DAILY PURSUIT</a:t>
            </a:r>
          </a:p>
        </p:txBody>
      </p:sp>
      <p:sp>
        <p:nvSpPr>
          <p:cNvPr id="3" name="Content Placeholder 2">
            <a:extLst>
              <a:ext uri="{FF2B5EF4-FFF2-40B4-BE49-F238E27FC236}">
                <a16:creationId xmlns:a16="http://schemas.microsoft.com/office/drawing/2014/main" id="{91256586-2637-4887-989D-3E14027BCA79}"/>
              </a:ext>
            </a:extLst>
          </p:cNvPr>
          <p:cNvSpPr>
            <a:spLocks noGrp="1"/>
          </p:cNvSpPr>
          <p:nvPr>
            <p:ph idx="1"/>
          </p:nvPr>
        </p:nvSpPr>
        <p:spPr/>
        <p:txBody>
          <a:bodyPr/>
          <a:lstStyle/>
          <a:p>
            <a:pPr algn="just"/>
            <a:r>
              <a:rPr lang="en-US" dirty="0"/>
              <a:t>Since the Lord is coming at a time that we do not know, our desire should be to meet him in purity and peace. Spotless and blameless.</a:t>
            </a:r>
          </a:p>
          <a:p>
            <a:pPr algn="just"/>
            <a:r>
              <a:rPr lang="en-US" dirty="0"/>
              <a:t>As a born again follower of Christ, you must live as though the Son of God shed his blood to make you clean – because he has!</a:t>
            </a:r>
          </a:p>
        </p:txBody>
      </p:sp>
    </p:spTree>
    <p:extLst>
      <p:ext uri="{BB962C8B-B14F-4D97-AF65-F5344CB8AC3E}">
        <p14:creationId xmlns:p14="http://schemas.microsoft.com/office/powerpoint/2010/main" val="2797719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38E0-C805-4685-8BA7-79CDDB5EC50A}"/>
              </a:ext>
            </a:extLst>
          </p:cNvPr>
          <p:cNvSpPr>
            <a:spLocks noGrp="1"/>
          </p:cNvSpPr>
          <p:nvPr>
            <p:ph type="title"/>
          </p:nvPr>
        </p:nvSpPr>
        <p:spPr/>
        <p:txBody>
          <a:bodyPr/>
          <a:lstStyle/>
          <a:p>
            <a:r>
              <a:rPr lang="en-US" dirty="0"/>
              <a:t>HOLINESS MUST BE A DAILY PURSUIT</a:t>
            </a:r>
          </a:p>
        </p:txBody>
      </p:sp>
      <p:sp>
        <p:nvSpPr>
          <p:cNvPr id="3" name="Content Placeholder 2">
            <a:extLst>
              <a:ext uri="{FF2B5EF4-FFF2-40B4-BE49-F238E27FC236}">
                <a16:creationId xmlns:a16="http://schemas.microsoft.com/office/drawing/2014/main" id="{91256586-2637-4887-989D-3E14027BCA79}"/>
              </a:ext>
            </a:extLst>
          </p:cNvPr>
          <p:cNvSpPr>
            <a:spLocks noGrp="1"/>
          </p:cNvSpPr>
          <p:nvPr>
            <p:ph idx="1"/>
          </p:nvPr>
        </p:nvSpPr>
        <p:spPr/>
        <p:txBody>
          <a:bodyPr/>
          <a:lstStyle/>
          <a:p>
            <a:pPr algn="just"/>
            <a:r>
              <a:rPr lang="en-US" dirty="0"/>
              <a:t>Since the Lord is coming at a time that we do not know, our desire should be to meet him in purity and peace. Spotless and blameless.</a:t>
            </a:r>
          </a:p>
          <a:p>
            <a:pPr algn="just"/>
            <a:r>
              <a:rPr lang="en-US" dirty="0"/>
              <a:t>As a born again follower of Christ, you must live as though the Son of God shed his blood to make you clean – because he has!</a:t>
            </a:r>
          </a:p>
          <a:p>
            <a:pPr algn="just"/>
            <a:r>
              <a:rPr lang="en-US" dirty="0"/>
              <a:t>We must deal truthfully with our sin by confessing, repenting, and pursuing purity.</a:t>
            </a:r>
          </a:p>
        </p:txBody>
      </p:sp>
    </p:spTree>
    <p:extLst>
      <p:ext uri="{BB962C8B-B14F-4D97-AF65-F5344CB8AC3E}">
        <p14:creationId xmlns:p14="http://schemas.microsoft.com/office/powerpoint/2010/main" val="3435812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38E0-C805-4685-8BA7-79CDDB5EC50A}"/>
              </a:ext>
            </a:extLst>
          </p:cNvPr>
          <p:cNvSpPr>
            <a:spLocks noGrp="1"/>
          </p:cNvSpPr>
          <p:nvPr>
            <p:ph type="title"/>
          </p:nvPr>
        </p:nvSpPr>
        <p:spPr/>
        <p:txBody>
          <a:bodyPr/>
          <a:lstStyle/>
          <a:p>
            <a:r>
              <a:rPr lang="en-US" dirty="0"/>
              <a:t>COLOSSIANS 3:1-9</a:t>
            </a:r>
          </a:p>
        </p:txBody>
      </p:sp>
      <p:sp>
        <p:nvSpPr>
          <p:cNvPr id="3" name="Content Placeholder 2">
            <a:extLst>
              <a:ext uri="{FF2B5EF4-FFF2-40B4-BE49-F238E27FC236}">
                <a16:creationId xmlns:a16="http://schemas.microsoft.com/office/drawing/2014/main" id="{91256586-2637-4887-989D-3E14027BCA79}"/>
              </a:ext>
            </a:extLst>
          </p:cNvPr>
          <p:cNvSpPr>
            <a:spLocks noGrp="1"/>
          </p:cNvSpPr>
          <p:nvPr>
            <p:ph idx="1"/>
          </p:nvPr>
        </p:nvSpPr>
        <p:spPr/>
        <p:txBody>
          <a:bodyPr>
            <a:normAutofit lnSpcReduction="10000"/>
          </a:bodyPr>
          <a:lstStyle/>
          <a:p>
            <a:pPr marL="0" indent="0" algn="just">
              <a:buNone/>
            </a:pPr>
            <a:r>
              <a:rPr lang="en-US" i="1" dirty="0"/>
              <a:t>Set your minds on things above, not on earthly things. For you died, and your life is now hidden with Christ in God. When Christ, who is your life, appears, then you also will appear with Him in glory.</a:t>
            </a:r>
          </a:p>
          <a:p>
            <a:pPr marL="0" indent="0" algn="just">
              <a:buNone/>
            </a:pPr>
            <a:r>
              <a:rPr lang="en-US" b="1" i="1" dirty="0"/>
              <a:t>Put to death, therefore, the components of your earthly nature</a:t>
            </a:r>
            <a:r>
              <a:rPr lang="en-US" i="1" dirty="0"/>
              <a:t>: sexual immorality, impurity, lust, evil desires, and greed, which is idolatry. </a:t>
            </a:r>
            <a:r>
              <a:rPr lang="en-US" b="1" i="1" dirty="0"/>
              <a:t>Because of these, the wrath of God is coming on the sons of disobedience…</a:t>
            </a:r>
          </a:p>
          <a:p>
            <a:pPr marL="0" indent="0" algn="just">
              <a:buNone/>
            </a:pPr>
            <a:r>
              <a:rPr lang="en-US" i="1" dirty="0"/>
              <a:t>Do not lie to one another, since you have taken off the old self with its practices, and </a:t>
            </a:r>
            <a:r>
              <a:rPr lang="en-US" b="1" i="1" dirty="0"/>
              <a:t>have put on the new self, which is being renewed in knowledge </a:t>
            </a:r>
            <a:r>
              <a:rPr lang="en-US" i="1" dirty="0"/>
              <a:t>in the image of its Creator.</a:t>
            </a:r>
          </a:p>
          <a:p>
            <a:pPr marL="0" indent="0">
              <a:buNone/>
            </a:pPr>
            <a:endParaRPr lang="en-US" dirty="0"/>
          </a:p>
        </p:txBody>
      </p:sp>
    </p:spTree>
    <p:extLst>
      <p:ext uri="{BB962C8B-B14F-4D97-AF65-F5344CB8AC3E}">
        <p14:creationId xmlns:p14="http://schemas.microsoft.com/office/powerpoint/2010/main" val="3797821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38E0-C805-4685-8BA7-79CDDB5EC50A}"/>
              </a:ext>
            </a:extLst>
          </p:cNvPr>
          <p:cNvSpPr>
            <a:spLocks noGrp="1"/>
          </p:cNvSpPr>
          <p:nvPr>
            <p:ph type="title"/>
          </p:nvPr>
        </p:nvSpPr>
        <p:spPr/>
        <p:txBody>
          <a:bodyPr/>
          <a:lstStyle/>
          <a:p>
            <a:r>
              <a:rPr lang="en-US" dirty="0"/>
              <a:t>2 TIMOTHY 2:2</a:t>
            </a:r>
          </a:p>
        </p:txBody>
      </p:sp>
      <p:sp>
        <p:nvSpPr>
          <p:cNvPr id="3" name="Content Placeholder 2">
            <a:extLst>
              <a:ext uri="{FF2B5EF4-FFF2-40B4-BE49-F238E27FC236}">
                <a16:creationId xmlns:a16="http://schemas.microsoft.com/office/drawing/2014/main" id="{91256586-2637-4887-989D-3E14027BCA79}"/>
              </a:ext>
            </a:extLst>
          </p:cNvPr>
          <p:cNvSpPr>
            <a:spLocks noGrp="1"/>
          </p:cNvSpPr>
          <p:nvPr>
            <p:ph idx="1"/>
          </p:nvPr>
        </p:nvSpPr>
        <p:spPr/>
        <p:txBody>
          <a:bodyPr>
            <a:normAutofit/>
          </a:bodyPr>
          <a:lstStyle/>
          <a:p>
            <a:pPr marL="0" indent="0" algn="just">
              <a:buNone/>
            </a:pPr>
            <a:r>
              <a:rPr lang="en-US" i="1" dirty="0"/>
              <a:t>So </a:t>
            </a:r>
            <a:r>
              <a:rPr lang="en-US" b="1" i="1" dirty="0"/>
              <a:t>flee youthful passions </a:t>
            </a:r>
            <a:r>
              <a:rPr lang="en-US" i="1" dirty="0"/>
              <a:t>and </a:t>
            </a:r>
            <a:r>
              <a:rPr lang="en-US" b="1" i="1" dirty="0"/>
              <a:t>pursue righteousness</a:t>
            </a:r>
            <a:r>
              <a:rPr lang="en-US" i="1" dirty="0"/>
              <a:t>, faith, love, and peace, along with those who call on the Lord from a pure heart.</a:t>
            </a:r>
          </a:p>
        </p:txBody>
      </p:sp>
    </p:spTree>
    <p:extLst>
      <p:ext uri="{BB962C8B-B14F-4D97-AF65-F5344CB8AC3E}">
        <p14:creationId xmlns:p14="http://schemas.microsoft.com/office/powerpoint/2010/main" val="3882677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38E0-C805-4685-8BA7-79CDDB5EC50A}"/>
              </a:ext>
            </a:extLst>
          </p:cNvPr>
          <p:cNvSpPr>
            <a:spLocks noGrp="1"/>
          </p:cNvSpPr>
          <p:nvPr>
            <p:ph type="title"/>
          </p:nvPr>
        </p:nvSpPr>
        <p:spPr/>
        <p:txBody>
          <a:bodyPr/>
          <a:lstStyle/>
          <a:p>
            <a:r>
              <a:rPr lang="en-US" dirty="0"/>
              <a:t>THE TIME OF WAITING IS SALVATION</a:t>
            </a:r>
          </a:p>
        </p:txBody>
      </p:sp>
    </p:spTree>
    <p:extLst>
      <p:ext uri="{BB962C8B-B14F-4D97-AF65-F5344CB8AC3E}">
        <p14:creationId xmlns:p14="http://schemas.microsoft.com/office/powerpoint/2010/main" val="3285377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38E0-C805-4685-8BA7-79CDDB5EC50A}"/>
              </a:ext>
            </a:extLst>
          </p:cNvPr>
          <p:cNvSpPr>
            <a:spLocks noGrp="1"/>
          </p:cNvSpPr>
          <p:nvPr>
            <p:ph type="title"/>
          </p:nvPr>
        </p:nvSpPr>
        <p:spPr/>
        <p:txBody>
          <a:bodyPr/>
          <a:lstStyle/>
          <a:p>
            <a:r>
              <a:rPr lang="en-US" dirty="0"/>
              <a:t>THE TIME OF WAITING IS SALVATION</a:t>
            </a:r>
          </a:p>
        </p:txBody>
      </p:sp>
      <p:sp>
        <p:nvSpPr>
          <p:cNvPr id="3" name="Content Placeholder 2">
            <a:extLst>
              <a:ext uri="{FF2B5EF4-FFF2-40B4-BE49-F238E27FC236}">
                <a16:creationId xmlns:a16="http://schemas.microsoft.com/office/drawing/2014/main" id="{91256586-2637-4887-989D-3E14027BCA79}"/>
              </a:ext>
            </a:extLst>
          </p:cNvPr>
          <p:cNvSpPr>
            <a:spLocks noGrp="1"/>
          </p:cNvSpPr>
          <p:nvPr>
            <p:ph idx="1"/>
          </p:nvPr>
        </p:nvSpPr>
        <p:spPr/>
        <p:txBody>
          <a:bodyPr>
            <a:normAutofit/>
          </a:bodyPr>
          <a:lstStyle/>
          <a:p>
            <a:r>
              <a:rPr lang="en-US" b="1" dirty="0">
                <a:solidFill>
                  <a:srgbClr val="FF0000"/>
                </a:solidFill>
              </a:rPr>
              <a:t>Sanctification</a:t>
            </a:r>
          </a:p>
          <a:p>
            <a:pPr lvl="1" algn="just"/>
            <a:r>
              <a:rPr lang="en-US" dirty="0"/>
              <a:t>Believers should view this present age as the time that God is using to sanctify us; to prepare us for eternity as we prepare for Christ’s return.</a:t>
            </a:r>
          </a:p>
          <a:p>
            <a:pPr marL="457200" lvl="1" indent="0">
              <a:buNone/>
            </a:pPr>
            <a:endParaRPr lang="en-US" dirty="0"/>
          </a:p>
        </p:txBody>
      </p:sp>
    </p:spTree>
    <p:extLst>
      <p:ext uri="{BB962C8B-B14F-4D97-AF65-F5344CB8AC3E}">
        <p14:creationId xmlns:p14="http://schemas.microsoft.com/office/powerpoint/2010/main" val="1347426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38E0-C805-4685-8BA7-79CDDB5EC50A}"/>
              </a:ext>
            </a:extLst>
          </p:cNvPr>
          <p:cNvSpPr>
            <a:spLocks noGrp="1"/>
          </p:cNvSpPr>
          <p:nvPr>
            <p:ph type="title"/>
          </p:nvPr>
        </p:nvSpPr>
        <p:spPr/>
        <p:txBody>
          <a:bodyPr/>
          <a:lstStyle/>
          <a:p>
            <a:r>
              <a:rPr lang="en-US" dirty="0"/>
              <a:t>THE TIME OF WAITING IS SALVATION</a:t>
            </a:r>
          </a:p>
        </p:txBody>
      </p:sp>
      <p:sp>
        <p:nvSpPr>
          <p:cNvPr id="3" name="Content Placeholder 2">
            <a:extLst>
              <a:ext uri="{FF2B5EF4-FFF2-40B4-BE49-F238E27FC236}">
                <a16:creationId xmlns:a16="http://schemas.microsoft.com/office/drawing/2014/main" id="{91256586-2637-4887-989D-3E14027BCA79}"/>
              </a:ext>
            </a:extLst>
          </p:cNvPr>
          <p:cNvSpPr>
            <a:spLocks noGrp="1"/>
          </p:cNvSpPr>
          <p:nvPr>
            <p:ph idx="1"/>
          </p:nvPr>
        </p:nvSpPr>
        <p:spPr/>
        <p:txBody>
          <a:bodyPr>
            <a:normAutofit/>
          </a:bodyPr>
          <a:lstStyle/>
          <a:p>
            <a:r>
              <a:rPr lang="en-US" b="1" dirty="0"/>
              <a:t>Sanctification</a:t>
            </a:r>
          </a:p>
          <a:p>
            <a:pPr lvl="1" algn="just"/>
            <a:r>
              <a:rPr lang="en-US" dirty="0"/>
              <a:t>Believers should view this present age as the time that God is using to sanctify us; to prepare us for eternity as we prepare for Christ’s return.</a:t>
            </a:r>
          </a:p>
          <a:p>
            <a:pPr marL="457200" lvl="1" indent="0">
              <a:buNone/>
            </a:pPr>
            <a:endParaRPr lang="en-US" dirty="0"/>
          </a:p>
          <a:p>
            <a:r>
              <a:rPr lang="en-US" b="1" dirty="0">
                <a:solidFill>
                  <a:srgbClr val="FF0000"/>
                </a:solidFill>
              </a:rPr>
              <a:t>Evangelism</a:t>
            </a:r>
          </a:p>
          <a:p>
            <a:pPr lvl="1" algn="just"/>
            <a:r>
              <a:rPr lang="en-US" dirty="0"/>
              <a:t>Believers should use this time of waiting and pursuing purity as an opportunity for evangelism.</a:t>
            </a:r>
          </a:p>
        </p:txBody>
      </p:sp>
    </p:spTree>
    <p:extLst>
      <p:ext uri="{BB962C8B-B14F-4D97-AF65-F5344CB8AC3E}">
        <p14:creationId xmlns:p14="http://schemas.microsoft.com/office/powerpoint/2010/main" val="756000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8B60-F4A2-4C84-B906-1A4A2061D103}"/>
              </a:ext>
            </a:extLst>
          </p:cNvPr>
          <p:cNvSpPr>
            <a:spLocks noGrp="1"/>
          </p:cNvSpPr>
          <p:nvPr>
            <p:ph type="title"/>
          </p:nvPr>
        </p:nvSpPr>
        <p:spPr/>
        <p:txBody>
          <a:bodyPr/>
          <a:lstStyle/>
          <a:p>
            <a:r>
              <a:rPr lang="en-US" dirty="0">
                <a:latin typeface="Century Gothic" panose="020B0502020202020204" pitchFamily="34" charset="0"/>
              </a:rPr>
              <a:t>2 PETER 3</a:t>
            </a:r>
          </a:p>
        </p:txBody>
      </p:sp>
      <p:sp>
        <p:nvSpPr>
          <p:cNvPr id="3" name="Content Placeholder 2">
            <a:extLst>
              <a:ext uri="{FF2B5EF4-FFF2-40B4-BE49-F238E27FC236}">
                <a16:creationId xmlns:a16="http://schemas.microsoft.com/office/drawing/2014/main" id="{FA5BDC02-046F-42D5-80CA-FEC281E0EB0A}"/>
              </a:ext>
            </a:extLst>
          </p:cNvPr>
          <p:cNvSpPr>
            <a:spLocks noGrp="1"/>
          </p:cNvSpPr>
          <p:nvPr>
            <p:ph idx="1"/>
          </p:nvPr>
        </p:nvSpPr>
        <p:spPr/>
        <p:txBody>
          <a:bodyPr/>
          <a:lstStyle/>
          <a:p>
            <a:r>
              <a:rPr lang="en-US" dirty="0">
                <a:latin typeface="Century Gothic" panose="020B0502020202020204" pitchFamily="34" charset="0"/>
              </a:rPr>
              <a:t>Believers are awaiting Christ’s return &amp; final judgment</a:t>
            </a:r>
          </a:p>
          <a:p>
            <a:endParaRPr lang="en-US" dirty="0">
              <a:latin typeface="Century Gothic" panose="020B0502020202020204" pitchFamily="34" charset="0"/>
            </a:endParaRPr>
          </a:p>
        </p:txBody>
      </p:sp>
    </p:spTree>
    <p:extLst>
      <p:ext uri="{BB962C8B-B14F-4D97-AF65-F5344CB8AC3E}">
        <p14:creationId xmlns:p14="http://schemas.microsoft.com/office/powerpoint/2010/main" val="2693507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C009-7E3F-434F-A528-BBB3612912EE}"/>
              </a:ext>
            </a:extLst>
          </p:cNvPr>
          <p:cNvSpPr>
            <a:spLocks noGrp="1"/>
          </p:cNvSpPr>
          <p:nvPr>
            <p:ph type="title"/>
          </p:nvPr>
        </p:nvSpPr>
        <p:spPr/>
        <p:txBody>
          <a:bodyPr/>
          <a:lstStyle/>
          <a:p>
            <a:r>
              <a:rPr lang="en-US" dirty="0"/>
              <a:t>SECOND COMING STATE OF MIND</a:t>
            </a:r>
            <a:br>
              <a:rPr lang="en-US" dirty="0"/>
            </a:br>
            <a:r>
              <a:rPr lang="en-US" sz="2800" i="1" dirty="0"/>
              <a:t>Principles of Sanctification</a:t>
            </a:r>
            <a:endParaRPr lang="en-US" dirty="0"/>
          </a:p>
        </p:txBody>
      </p:sp>
      <p:sp>
        <p:nvSpPr>
          <p:cNvPr id="3" name="Content Placeholder 2">
            <a:extLst>
              <a:ext uri="{FF2B5EF4-FFF2-40B4-BE49-F238E27FC236}">
                <a16:creationId xmlns:a16="http://schemas.microsoft.com/office/drawing/2014/main" id="{4469F041-A720-4362-BA1E-3202D1A57F6A}"/>
              </a:ext>
            </a:extLst>
          </p:cNvPr>
          <p:cNvSpPr>
            <a:spLocks noGrp="1"/>
          </p:cNvSpPr>
          <p:nvPr>
            <p:ph idx="1"/>
          </p:nvPr>
        </p:nvSpPr>
        <p:spPr/>
        <p:txBody>
          <a:bodyPr/>
          <a:lstStyle/>
          <a:p>
            <a:r>
              <a:rPr lang="en-US" b="1" dirty="0"/>
              <a:t>Sanctification Principle 1: Persistent Pursuit of Purity</a:t>
            </a:r>
          </a:p>
          <a:p>
            <a:pPr marL="457200" lvl="1" indent="0">
              <a:buNone/>
            </a:pPr>
            <a:r>
              <a:rPr lang="en-US" i="1" dirty="0"/>
              <a:t>Be diligent to be found without spot or blemish and at peace </a:t>
            </a:r>
            <a:r>
              <a:rPr lang="en-US" dirty="0"/>
              <a:t>(14)</a:t>
            </a:r>
          </a:p>
          <a:p>
            <a:r>
              <a:rPr lang="en-US" b="1" dirty="0">
                <a:solidFill>
                  <a:srgbClr val="FF0000"/>
                </a:solidFill>
              </a:rPr>
              <a:t>Sanctification Principle 2: Believers Must Be on Guard Against Error</a:t>
            </a:r>
          </a:p>
          <a:p>
            <a:pPr marL="457200" lvl="1" indent="0">
              <a:buNone/>
            </a:pPr>
            <a:r>
              <a:rPr lang="en-US" i="1" dirty="0"/>
              <a:t>Do not be carried away with the error of lawless people and lose your own stability </a:t>
            </a:r>
            <a:r>
              <a:rPr lang="en-US" dirty="0"/>
              <a:t>(17)</a:t>
            </a:r>
          </a:p>
        </p:txBody>
      </p:sp>
    </p:spTree>
    <p:extLst>
      <p:ext uri="{BB962C8B-B14F-4D97-AF65-F5344CB8AC3E}">
        <p14:creationId xmlns:p14="http://schemas.microsoft.com/office/powerpoint/2010/main" val="305117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38E0-C805-4685-8BA7-79CDDB5EC50A}"/>
              </a:ext>
            </a:extLst>
          </p:cNvPr>
          <p:cNvSpPr>
            <a:spLocks noGrp="1"/>
          </p:cNvSpPr>
          <p:nvPr>
            <p:ph type="title"/>
          </p:nvPr>
        </p:nvSpPr>
        <p:spPr/>
        <p:txBody>
          <a:bodyPr>
            <a:normAutofit/>
          </a:bodyPr>
          <a:lstStyle/>
          <a:p>
            <a:r>
              <a:rPr lang="en-US" sz="4000" dirty="0"/>
              <a:t>BELIEVERS MUST BE ON GUARD </a:t>
            </a:r>
            <a:br>
              <a:rPr lang="en-US" sz="4000" dirty="0"/>
            </a:br>
            <a:r>
              <a:rPr lang="en-US" sz="4000" dirty="0"/>
              <a:t>AGAINST ERROR</a:t>
            </a:r>
          </a:p>
        </p:txBody>
      </p:sp>
      <p:sp>
        <p:nvSpPr>
          <p:cNvPr id="3" name="Content Placeholder 2">
            <a:extLst>
              <a:ext uri="{FF2B5EF4-FFF2-40B4-BE49-F238E27FC236}">
                <a16:creationId xmlns:a16="http://schemas.microsoft.com/office/drawing/2014/main" id="{91256586-2637-4887-989D-3E14027BCA79}"/>
              </a:ext>
            </a:extLst>
          </p:cNvPr>
          <p:cNvSpPr>
            <a:spLocks noGrp="1"/>
          </p:cNvSpPr>
          <p:nvPr>
            <p:ph idx="1"/>
          </p:nvPr>
        </p:nvSpPr>
        <p:spPr/>
        <p:txBody>
          <a:bodyPr/>
          <a:lstStyle/>
          <a:p>
            <a:r>
              <a:rPr lang="en-US" dirty="0"/>
              <a:t>Being on guard prevents us from being carried away with error</a:t>
            </a:r>
          </a:p>
        </p:txBody>
      </p:sp>
    </p:spTree>
    <p:extLst>
      <p:ext uri="{BB962C8B-B14F-4D97-AF65-F5344CB8AC3E}">
        <p14:creationId xmlns:p14="http://schemas.microsoft.com/office/powerpoint/2010/main" val="2679024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E69DB-9FE6-4065-880C-7E8331913D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FD10901-6D06-4A91-BD55-69EA6F9F3CFB}"/>
              </a:ext>
            </a:extLst>
          </p:cNvPr>
          <p:cNvSpPr>
            <a:spLocks noGrp="1"/>
          </p:cNvSpPr>
          <p:nvPr>
            <p:ph idx="1"/>
          </p:nvPr>
        </p:nvSpPr>
        <p:spPr/>
        <p:txBody>
          <a:bodyPr/>
          <a:lstStyle/>
          <a:p>
            <a:endParaRPr lang="en-US"/>
          </a:p>
        </p:txBody>
      </p:sp>
      <p:pic>
        <p:nvPicPr>
          <p:cNvPr id="1026" name="Picture 2" descr="Man Wearing White Tank Top">
            <a:extLst>
              <a:ext uri="{FF2B5EF4-FFF2-40B4-BE49-F238E27FC236}">
                <a16:creationId xmlns:a16="http://schemas.microsoft.com/office/drawing/2014/main" id="{72CDCE1C-9E8D-4C0E-BFF8-62227BBC0C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44" t="16660" r="14323" b="24924"/>
          <a:stretch/>
        </p:blipFill>
        <p:spPr bwMode="auto">
          <a:xfrm>
            <a:off x="-228600" y="0"/>
            <a:ext cx="12420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014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38E0-C805-4685-8BA7-79CDDB5EC50A}"/>
              </a:ext>
            </a:extLst>
          </p:cNvPr>
          <p:cNvSpPr>
            <a:spLocks noGrp="1"/>
          </p:cNvSpPr>
          <p:nvPr>
            <p:ph type="title"/>
          </p:nvPr>
        </p:nvSpPr>
        <p:spPr/>
        <p:txBody>
          <a:bodyPr>
            <a:normAutofit/>
          </a:bodyPr>
          <a:lstStyle/>
          <a:p>
            <a:r>
              <a:rPr lang="en-US" sz="4000" dirty="0"/>
              <a:t>BELIEVERS MUST BE ON GUARD </a:t>
            </a:r>
            <a:br>
              <a:rPr lang="en-US" sz="4000" dirty="0"/>
            </a:br>
            <a:r>
              <a:rPr lang="en-US" sz="4000" dirty="0"/>
              <a:t>AGAINST ERROR</a:t>
            </a:r>
          </a:p>
        </p:txBody>
      </p:sp>
      <p:sp>
        <p:nvSpPr>
          <p:cNvPr id="3" name="Content Placeholder 2">
            <a:extLst>
              <a:ext uri="{FF2B5EF4-FFF2-40B4-BE49-F238E27FC236}">
                <a16:creationId xmlns:a16="http://schemas.microsoft.com/office/drawing/2014/main" id="{91256586-2637-4887-989D-3E14027BCA79}"/>
              </a:ext>
            </a:extLst>
          </p:cNvPr>
          <p:cNvSpPr>
            <a:spLocks noGrp="1"/>
          </p:cNvSpPr>
          <p:nvPr>
            <p:ph idx="1"/>
          </p:nvPr>
        </p:nvSpPr>
        <p:spPr/>
        <p:txBody>
          <a:bodyPr/>
          <a:lstStyle/>
          <a:p>
            <a:r>
              <a:rPr lang="en-US" dirty="0"/>
              <a:t>Being on guard prevents us from being carried away with error</a:t>
            </a:r>
          </a:p>
          <a:p>
            <a:r>
              <a:rPr lang="en-US" dirty="0"/>
              <a:t>Being on guard ensures our spiritual stability</a:t>
            </a:r>
          </a:p>
        </p:txBody>
      </p:sp>
    </p:spTree>
    <p:extLst>
      <p:ext uri="{BB962C8B-B14F-4D97-AF65-F5344CB8AC3E}">
        <p14:creationId xmlns:p14="http://schemas.microsoft.com/office/powerpoint/2010/main" val="2943207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38E0-C805-4685-8BA7-79CDDB5EC50A}"/>
              </a:ext>
            </a:extLst>
          </p:cNvPr>
          <p:cNvSpPr>
            <a:spLocks noGrp="1"/>
          </p:cNvSpPr>
          <p:nvPr>
            <p:ph type="title"/>
          </p:nvPr>
        </p:nvSpPr>
        <p:spPr/>
        <p:txBody>
          <a:bodyPr>
            <a:normAutofit/>
          </a:bodyPr>
          <a:lstStyle/>
          <a:p>
            <a:r>
              <a:rPr lang="en-US" sz="4000" dirty="0"/>
              <a:t>BELIEVERS MUST BE ON GUARD </a:t>
            </a:r>
            <a:br>
              <a:rPr lang="en-US" sz="4000" dirty="0"/>
            </a:br>
            <a:r>
              <a:rPr lang="en-US" sz="4000" dirty="0"/>
              <a:t>AGAINST ERROR</a:t>
            </a:r>
          </a:p>
        </p:txBody>
      </p:sp>
      <p:sp>
        <p:nvSpPr>
          <p:cNvPr id="3" name="Content Placeholder 2">
            <a:extLst>
              <a:ext uri="{FF2B5EF4-FFF2-40B4-BE49-F238E27FC236}">
                <a16:creationId xmlns:a16="http://schemas.microsoft.com/office/drawing/2014/main" id="{91256586-2637-4887-989D-3E14027BCA79}"/>
              </a:ext>
            </a:extLst>
          </p:cNvPr>
          <p:cNvSpPr>
            <a:spLocks noGrp="1"/>
          </p:cNvSpPr>
          <p:nvPr>
            <p:ph idx="1"/>
          </p:nvPr>
        </p:nvSpPr>
        <p:spPr/>
        <p:txBody>
          <a:bodyPr/>
          <a:lstStyle/>
          <a:p>
            <a:r>
              <a:rPr lang="en-US" dirty="0"/>
              <a:t>Being on guard prevents us from being carried away with error</a:t>
            </a:r>
          </a:p>
          <a:p>
            <a:r>
              <a:rPr lang="en-US" dirty="0"/>
              <a:t>Being on guard ensures our spiritual stability</a:t>
            </a:r>
          </a:p>
          <a:p>
            <a:endParaRPr lang="en-US" dirty="0"/>
          </a:p>
          <a:p>
            <a:pPr algn="just"/>
            <a:r>
              <a:rPr lang="en-US" dirty="0"/>
              <a:t>When we lose focus of him and start to pursue things that have nothing to do with our spiritual growth, we will become unstable and unable to walk steadily on the path of righteousness.</a:t>
            </a:r>
          </a:p>
        </p:txBody>
      </p:sp>
    </p:spTree>
    <p:extLst>
      <p:ext uri="{BB962C8B-B14F-4D97-AF65-F5344CB8AC3E}">
        <p14:creationId xmlns:p14="http://schemas.microsoft.com/office/powerpoint/2010/main" val="4208632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C009-7E3F-434F-A528-BBB3612912EE}"/>
              </a:ext>
            </a:extLst>
          </p:cNvPr>
          <p:cNvSpPr>
            <a:spLocks noGrp="1"/>
          </p:cNvSpPr>
          <p:nvPr>
            <p:ph type="title"/>
          </p:nvPr>
        </p:nvSpPr>
        <p:spPr/>
        <p:txBody>
          <a:bodyPr/>
          <a:lstStyle/>
          <a:p>
            <a:r>
              <a:rPr lang="en-US" dirty="0"/>
              <a:t>SECOND COMING STATE OF MIND</a:t>
            </a:r>
            <a:br>
              <a:rPr lang="en-US" dirty="0"/>
            </a:br>
            <a:r>
              <a:rPr lang="en-US" sz="2800" i="1" dirty="0"/>
              <a:t>Principles of Sanctification</a:t>
            </a:r>
            <a:endParaRPr lang="en-US" dirty="0"/>
          </a:p>
        </p:txBody>
      </p:sp>
      <p:sp>
        <p:nvSpPr>
          <p:cNvPr id="3" name="Content Placeholder 2">
            <a:extLst>
              <a:ext uri="{FF2B5EF4-FFF2-40B4-BE49-F238E27FC236}">
                <a16:creationId xmlns:a16="http://schemas.microsoft.com/office/drawing/2014/main" id="{4469F041-A720-4362-BA1E-3202D1A57F6A}"/>
              </a:ext>
            </a:extLst>
          </p:cNvPr>
          <p:cNvSpPr>
            <a:spLocks noGrp="1"/>
          </p:cNvSpPr>
          <p:nvPr>
            <p:ph idx="1"/>
          </p:nvPr>
        </p:nvSpPr>
        <p:spPr/>
        <p:txBody>
          <a:bodyPr/>
          <a:lstStyle/>
          <a:p>
            <a:r>
              <a:rPr lang="en-US" b="1" dirty="0"/>
              <a:t>Sanctification Principle 1: Persistent Pursuit of Purity</a:t>
            </a:r>
          </a:p>
          <a:p>
            <a:pPr marL="457200" lvl="1" indent="0">
              <a:buNone/>
            </a:pPr>
            <a:r>
              <a:rPr lang="en-US" i="1" dirty="0"/>
              <a:t>Be diligent to be found without spot or blemish and at peace </a:t>
            </a:r>
            <a:r>
              <a:rPr lang="en-US" dirty="0"/>
              <a:t>(14)</a:t>
            </a:r>
          </a:p>
          <a:p>
            <a:r>
              <a:rPr lang="en-US" b="1" dirty="0"/>
              <a:t>Sanctification Principle 2: Faithfully Fighting against Falsehood</a:t>
            </a:r>
          </a:p>
          <a:p>
            <a:pPr marL="457200" lvl="1" indent="0">
              <a:buNone/>
            </a:pPr>
            <a:r>
              <a:rPr lang="en-US" i="1" dirty="0"/>
              <a:t>Do not be carried away with the error of lawless people and lose your own stability </a:t>
            </a:r>
            <a:r>
              <a:rPr lang="en-US" dirty="0"/>
              <a:t>(17)</a:t>
            </a:r>
          </a:p>
          <a:p>
            <a:r>
              <a:rPr lang="en-US" b="1" dirty="0">
                <a:solidFill>
                  <a:srgbClr val="FF0000"/>
                </a:solidFill>
              </a:rPr>
              <a:t>Sanctification Principle 3: Growth Happens in Grace &amp; Knowledge</a:t>
            </a:r>
          </a:p>
          <a:p>
            <a:pPr marL="457200" lvl="1" indent="0">
              <a:buNone/>
            </a:pPr>
            <a:r>
              <a:rPr lang="en-US" i="1" dirty="0"/>
              <a:t>But grow in the grace and knowledge of our Lord and Savior Jesus Christ (18)</a:t>
            </a:r>
          </a:p>
        </p:txBody>
      </p:sp>
    </p:spTree>
    <p:extLst>
      <p:ext uri="{BB962C8B-B14F-4D97-AF65-F5344CB8AC3E}">
        <p14:creationId xmlns:p14="http://schemas.microsoft.com/office/powerpoint/2010/main" val="4168683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6E1C-93BF-443C-83EC-AC60544051FA}"/>
              </a:ext>
            </a:extLst>
          </p:cNvPr>
          <p:cNvSpPr>
            <a:spLocks noGrp="1"/>
          </p:cNvSpPr>
          <p:nvPr>
            <p:ph type="title"/>
          </p:nvPr>
        </p:nvSpPr>
        <p:spPr/>
        <p:txBody>
          <a:bodyPr/>
          <a:lstStyle/>
          <a:p>
            <a:r>
              <a:rPr lang="en-US" dirty="0"/>
              <a:t>GROWTH HAPPENS IN </a:t>
            </a:r>
            <a:br>
              <a:rPr lang="en-US" dirty="0"/>
            </a:br>
            <a:r>
              <a:rPr lang="en-US" dirty="0"/>
              <a:t>GRACE &amp; KNOWLEDGE</a:t>
            </a:r>
          </a:p>
        </p:txBody>
      </p:sp>
      <p:sp>
        <p:nvSpPr>
          <p:cNvPr id="3" name="Content Placeholder 2">
            <a:extLst>
              <a:ext uri="{FF2B5EF4-FFF2-40B4-BE49-F238E27FC236}">
                <a16:creationId xmlns:a16="http://schemas.microsoft.com/office/drawing/2014/main" id="{ECD4A9F9-788C-490C-A858-626995B63791}"/>
              </a:ext>
            </a:extLst>
          </p:cNvPr>
          <p:cNvSpPr>
            <a:spLocks noGrp="1"/>
          </p:cNvSpPr>
          <p:nvPr>
            <p:ph idx="1"/>
          </p:nvPr>
        </p:nvSpPr>
        <p:spPr/>
        <p:txBody>
          <a:bodyPr/>
          <a:lstStyle/>
          <a:p>
            <a:r>
              <a:rPr lang="en-US" b="1" dirty="0">
                <a:solidFill>
                  <a:srgbClr val="FF0000"/>
                </a:solidFill>
              </a:rPr>
              <a:t>Growing in Grace</a:t>
            </a:r>
          </a:p>
          <a:p>
            <a:pPr lvl="1"/>
            <a:r>
              <a:rPr lang="en-US" dirty="0"/>
              <a:t>True spiritual growth always happens in grace and cannot happen apart from the grace of God.</a:t>
            </a:r>
          </a:p>
          <a:p>
            <a:pPr lvl="1"/>
            <a:r>
              <a:rPr lang="en-US" dirty="0"/>
              <a:t>Since sanctification is a component of salvation, and salvation is by grace alone, then the process of sanctification is something that happens by grace alone.</a:t>
            </a:r>
          </a:p>
          <a:p>
            <a:pPr lvl="1"/>
            <a:r>
              <a:rPr lang="en-US" dirty="0"/>
              <a:t>We are not sanctified by our own efforts.</a:t>
            </a:r>
          </a:p>
        </p:txBody>
      </p:sp>
    </p:spTree>
    <p:extLst>
      <p:ext uri="{BB962C8B-B14F-4D97-AF65-F5344CB8AC3E}">
        <p14:creationId xmlns:p14="http://schemas.microsoft.com/office/powerpoint/2010/main" val="101533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BCD85A5-4B2C-4734-BA8B-258DF80014E2}"/>
              </a:ext>
            </a:extLst>
          </p:cNvPr>
          <p:cNvSpPr>
            <a:spLocks noGrp="1"/>
          </p:cNvSpPr>
          <p:nvPr>
            <p:ph type="title"/>
          </p:nvPr>
        </p:nvSpPr>
        <p:spPr>
          <a:xfrm>
            <a:off x="5353372" y="1950027"/>
            <a:ext cx="6324278" cy="3536373"/>
          </a:xfrm>
          <a:noFill/>
        </p:spPr>
        <p:txBody>
          <a:bodyPr vert="horz" lIns="91440" tIns="45720" rIns="91440" bIns="45720" rtlCol="0" anchor="b">
            <a:normAutofit fontScale="90000"/>
          </a:bodyPr>
          <a:lstStyle/>
          <a:p>
            <a:pPr algn="just"/>
            <a:r>
              <a:rPr lang="en-US" sz="3600" i="1" spc="600" dirty="0">
                <a:latin typeface="Century Gothic" panose="020B0502020202020204" pitchFamily="34" charset="0"/>
                <a:ea typeface="Calibri" panose="020F0502020204030204" pitchFamily="34" charset="0"/>
                <a:cs typeface="Times New Roman" panose="02020603050405020304" pitchFamily="18" charset="0"/>
              </a:rPr>
              <a:t>“T</a:t>
            </a:r>
            <a:r>
              <a:rPr lang="en-US" sz="3600" i="1" spc="600" dirty="0">
                <a:effectLst/>
                <a:latin typeface="Century Gothic" panose="020B0502020202020204" pitchFamily="34" charset="0"/>
                <a:ea typeface="Calibri" panose="020F0502020204030204" pitchFamily="34" charset="0"/>
                <a:cs typeface="Times New Roman" panose="02020603050405020304" pitchFamily="18" charset="0"/>
              </a:rPr>
              <a:t>he truest measure of our growth is not our behavior – it’s our </a:t>
            </a:r>
            <a:r>
              <a:rPr lang="en-US" sz="3600" b="1" i="1" spc="600" dirty="0">
                <a:effectLst/>
                <a:latin typeface="Century Gothic" panose="020B0502020202020204" pitchFamily="34" charset="0"/>
                <a:ea typeface="Calibri" panose="020F0502020204030204" pitchFamily="34" charset="0"/>
                <a:cs typeface="Times New Roman" panose="02020603050405020304" pitchFamily="18" charset="0"/>
              </a:rPr>
              <a:t>grasp of grace </a:t>
            </a:r>
            <a:r>
              <a:rPr lang="en-US" sz="3600" i="1" spc="600" dirty="0">
                <a:effectLst/>
                <a:latin typeface="Century Gothic" panose="020B0502020202020204" pitchFamily="34" charset="0"/>
                <a:ea typeface="Calibri" panose="020F0502020204030204" pitchFamily="34" charset="0"/>
                <a:cs typeface="Times New Roman" panose="02020603050405020304" pitchFamily="18" charset="0"/>
              </a:rPr>
              <a:t>– </a:t>
            </a:r>
            <a:br>
              <a:rPr lang="en-US" sz="3600" i="1" spc="600" dirty="0">
                <a:effectLst/>
                <a:latin typeface="Century Gothic" panose="020B0502020202020204" pitchFamily="34" charset="0"/>
                <a:ea typeface="Calibri" panose="020F0502020204030204" pitchFamily="34" charset="0"/>
                <a:cs typeface="Times New Roman" panose="02020603050405020304" pitchFamily="18" charset="0"/>
              </a:rPr>
            </a:br>
            <a:r>
              <a:rPr lang="en-US" sz="3600" i="1" spc="600" dirty="0">
                <a:effectLst/>
                <a:latin typeface="Century Gothic" panose="020B0502020202020204" pitchFamily="34" charset="0"/>
                <a:ea typeface="Calibri" panose="020F0502020204030204" pitchFamily="34" charset="0"/>
                <a:cs typeface="Times New Roman" panose="02020603050405020304" pitchFamily="18" charset="0"/>
              </a:rPr>
              <a:t>a grasp which involves coming to deeper and deeper terms with the unconditionality of </a:t>
            </a:r>
            <a:br>
              <a:rPr lang="en-US" sz="3600" i="1" spc="600" dirty="0">
                <a:effectLst/>
                <a:latin typeface="Century Gothic" panose="020B0502020202020204" pitchFamily="34" charset="0"/>
                <a:ea typeface="Calibri" panose="020F0502020204030204" pitchFamily="34" charset="0"/>
                <a:cs typeface="Times New Roman" panose="02020603050405020304" pitchFamily="18" charset="0"/>
              </a:rPr>
            </a:br>
            <a:r>
              <a:rPr lang="en-US" sz="3600" i="1" spc="600" dirty="0">
                <a:effectLst/>
                <a:latin typeface="Century Gothic" panose="020B0502020202020204" pitchFamily="34" charset="0"/>
                <a:ea typeface="Calibri" panose="020F0502020204030204" pitchFamily="34" charset="0"/>
                <a:cs typeface="Times New Roman" panose="02020603050405020304" pitchFamily="18" charset="0"/>
              </a:rPr>
              <a:t>God’s love.” </a:t>
            </a:r>
            <a:endParaRPr lang="en-US" sz="8000" i="1" spc="600" dirty="0">
              <a:latin typeface="Century Gothic" panose="020B0502020202020204" pitchFamily="34" charset="0"/>
            </a:endParaRPr>
          </a:p>
        </p:txBody>
      </p:sp>
      <p:pic>
        <p:nvPicPr>
          <p:cNvPr id="8" name="Picture Placeholder 7" descr="A screenshot of a cell phone&#10;&#10;Description automatically generated">
            <a:extLst>
              <a:ext uri="{FF2B5EF4-FFF2-40B4-BE49-F238E27FC236}">
                <a16:creationId xmlns:a16="http://schemas.microsoft.com/office/drawing/2014/main" id="{6D93B424-719B-444E-AE2F-6ABC5A959F3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 b="10033"/>
          <a:stretch/>
        </p:blipFill>
        <p:spPr>
          <a:xfrm>
            <a:off x="20" y="10"/>
            <a:ext cx="4992985" cy="6857990"/>
          </a:xfrm>
          <a:prstGeom prst="rect">
            <a:avLst/>
          </a:prstGeom>
        </p:spPr>
      </p:pic>
    </p:spTree>
    <p:extLst>
      <p:ext uri="{BB962C8B-B14F-4D97-AF65-F5344CB8AC3E}">
        <p14:creationId xmlns:p14="http://schemas.microsoft.com/office/powerpoint/2010/main" val="1989968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6E1C-93BF-443C-83EC-AC60544051FA}"/>
              </a:ext>
            </a:extLst>
          </p:cNvPr>
          <p:cNvSpPr>
            <a:spLocks noGrp="1"/>
          </p:cNvSpPr>
          <p:nvPr>
            <p:ph type="title"/>
          </p:nvPr>
        </p:nvSpPr>
        <p:spPr/>
        <p:txBody>
          <a:bodyPr/>
          <a:lstStyle/>
          <a:p>
            <a:r>
              <a:rPr lang="en-US" dirty="0"/>
              <a:t>GROWTH HAPPENS IN </a:t>
            </a:r>
            <a:br>
              <a:rPr lang="en-US" dirty="0"/>
            </a:br>
            <a:r>
              <a:rPr lang="en-US" dirty="0"/>
              <a:t>GRACE &amp; KNOWLEDGE</a:t>
            </a:r>
          </a:p>
        </p:txBody>
      </p:sp>
      <p:sp>
        <p:nvSpPr>
          <p:cNvPr id="3" name="Content Placeholder 2">
            <a:extLst>
              <a:ext uri="{FF2B5EF4-FFF2-40B4-BE49-F238E27FC236}">
                <a16:creationId xmlns:a16="http://schemas.microsoft.com/office/drawing/2014/main" id="{ECD4A9F9-788C-490C-A858-626995B63791}"/>
              </a:ext>
            </a:extLst>
          </p:cNvPr>
          <p:cNvSpPr>
            <a:spLocks noGrp="1"/>
          </p:cNvSpPr>
          <p:nvPr>
            <p:ph idx="1"/>
          </p:nvPr>
        </p:nvSpPr>
        <p:spPr/>
        <p:txBody>
          <a:bodyPr/>
          <a:lstStyle/>
          <a:p>
            <a:r>
              <a:rPr lang="en-US" b="1" dirty="0">
                <a:solidFill>
                  <a:srgbClr val="FF0000"/>
                </a:solidFill>
              </a:rPr>
              <a:t>Growing in Knowledge</a:t>
            </a:r>
          </a:p>
        </p:txBody>
      </p:sp>
    </p:spTree>
    <p:extLst>
      <p:ext uri="{BB962C8B-B14F-4D97-AF65-F5344CB8AC3E}">
        <p14:creationId xmlns:p14="http://schemas.microsoft.com/office/powerpoint/2010/main" val="23840851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6E1C-93BF-443C-83EC-AC60544051FA}"/>
              </a:ext>
            </a:extLst>
          </p:cNvPr>
          <p:cNvSpPr>
            <a:spLocks noGrp="1"/>
          </p:cNvSpPr>
          <p:nvPr>
            <p:ph type="title"/>
          </p:nvPr>
        </p:nvSpPr>
        <p:spPr/>
        <p:txBody>
          <a:bodyPr/>
          <a:lstStyle/>
          <a:p>
            <a:r>
              <a:rPr lang="en-US" dirty="0"/>
              <a:t>GROWTH HAPPENS IN </a:t>
            </a:r>
            <a:br>
              <a:rPr lang="en-US" dirty="0"/>
            </a:br>
            <a:r>
              <a:rPr lang="en-US" dirty="0"/>
              <a:t>GRACE &amp; KNOWLEDGE</a:t>
            </a:r>
          </a:p>
        </p:txBody>
      </p:sp>
      <p:sp>
        <p:nvSpPr>
          <p:cNvPr id="3" name="Content Placeholder 2">
            <a:extLst>
              <a:ext uri="{FF2B5EF4-FFF2-40B4-BE49-F238E27FC236}">
                <a16:creationId xmlns:a16="http://schemas.microsoft.com/office/drawing/2014/main" id="{ECD4A9F9-788C-490C-A858-626995B63791}"/>
              </a:ext>
            </a:extLst>
          </p:cNvPr>
          <p:cNvSpPr>
            <a:spLocks noGrp="1"/>
          </p:cNvSpPr>
          <p:nvPr>
            <p:ph idx="1"/>
          </p:nvPr>
        </p:nvSpPr>
        <p:spPr/>
        <p:txBody>
          <a:bodyPr/>
          <a:lstStyle/>
          <a:p>
            <a:r>
              <a:rPr lang="en-US" b="1" dirty="0">
                <a:solidFill>
                  <a:srgbClr val="FF0000"/>
                </a:solidFill>
              </a:rPr>
              <a:t>Growing in Knowledge</a:t>
            </a:r>
          </a:p>
          <a:p>
            <a:pPr lvl="1"/>
            <a:r>
              <a:rPr lang="en-US" dirty="0"/>
              <a:t>Know what the Scriptures teach.</a:t>
            </a:r>
          </a:p>
        </p:txBody>
      </p:sp>
    </p:spTree>
    <p:extLst>
      <p:ext uri="{BB962C8B-B14F-4D97-AF65-F5344CB8AC3E}">
        <p14:creationId xmlns:p14="http://schemas.microsoft.com/office/powerpoint/2010/main" val="411381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8B60-F4A2-4C84-B906-1A4A2061D103}"/>
              </a:ext>
            </a:extLst>
          </p:cNvPr>
          <p:cNvSpPr>
            <a:spLocks noGrp="1"/>
          </p:cNvSpPr>
          <p:nvPr>
            <p:ph type="title"/>
          </p:nvPr>
        </p:nvSpPr>
        <p:spPr/>
        <p:txBody>
          <a:bodyPr/>
          <a:lstStyle/>
          <a:p>
            <a:r>
              <a:rPr lang="en-US" dirty="0">
                <a:latin typeface="Century Gothic" panose="020B0502020202020204" pitchFamily="34" charset="0"/>
              </a:rPr>
              <a:t>2 PETER 3</a:t>
            </a:r>
          </a:p>
        </p:txBody>
      </p:sp>
      <p:sp>
        <p:nvSpPr>
          <p:cNvPr id="3" name="Content Placeholder 2">
            <a:extLst>
              <a:ext uri="{FF2B5EF4-FFF2-40B4-BE49-F238E27FC236}">
                <a16:creationId xmlns:a16="http://schemas.microsoft.com/office/drawing/2014/main" id="{FA5BDC02-046F-42D5-80CA-FEC281E0EB0A}"/>
              </a:ext>
            </a:extLst>
          </p:cNvPr>
          <p:cNvSpPr>
            <a:spLocks noGrp="1"/>
          </p:cNvSpPr>
          <p:nvPr>
            <p:ph idx="1"/>
          </p:nvPr>
        </p:nvSpPr>
        <p:spPr/>
        <p:txBody>
          <a:bodyPr/>
          <a:lstStyle/>
          <a:p>
            <a:r>
              <a:rPr lang="en-US" dirty="0">
                <a:latin typeface="Century Gothic" panose="020B0502020202020204" pitchFamily="34" charset="0"/>
              </a:rPr>
              <a:t>Believers are awaiting Christ’s return &amp; final judgment</a:t>
            </a:r>
          </a:p>
          <a:p>
            <a:endParaRPr lang="en-US" dirty="0">
              <a:latin typeface="Century Gothic" panose="020B0502020202020204" pitchFamily="34" charset="0"/>
            </a:endParaRPr>
          </a:p>
          <a:p>
            <a:r>
              <a:rPr lang="en-US" dirty="0">
                <a:latin typeface="Century Gothic" panose="020B0502020202020204" pitchFamily="34" charset="0"/>
              </a:rPr>
              <a:t>False teachers denying Christ’s return &amp; final judgment</a:t>
            </a:r>
          </a:p>
          <a:p>
            <a:endParaRPr lang="en-US" dirty="0">
              <a:latin typeface="Century Gothic" panose="020B0502020202020204" pitchFamily="34" charset="0"/>
            </a:endParaRPr>
          </a:p>
        </p:txBody>
      </p:sp>
    </p:spTree>
    <p:extLst>
      <p:ext uri="{BB962C8B-B14F-4D97-AF65-F5344CB8AC3E}">
        <p14:creationId xmlns:p14="http://schemas.microsoft.com/office/powerpoint/2010/main" val="27210372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6E1C-93BF-443C-83EC-AC60544051FA}"/>
              </a:ext>
            </a:extLst>
          </p:cNvPr>
          <p:cNvSpPr>
            <a:spLocks noGrp="1"/>
          </p:cNvSpPr>
          <p:nvPr>
            <p:ph type="title"/>
          </p:nvPr>
        </p:nvSpPr>
        <p:spPr/>
        <p:txBody>
          <a:bodyPr/>
          <a:lstStyle/>
          <a:p>
            <a:r>
              <a:rPr lang="en-US" dirty="0"/>
              <a:t>GROWTH HAPPENS IN </a:t>
            </a:r>
            <a:br>
              <a:rPr lang="en-US" dirty="0"/>
            </a:br>
            <a:r>
              <a:rPr lang="en-US" dirty="0"/>
              <a:t>GRACE &amp; KNOWLEDGE</a:t>
            </a:r>
          </a:p>
        </p:txBody>
      </p:sp>
      <p:sp>
        <p:nvSpPr>
          <p:cNvPr id="3" name="Content Placeholder 2">
            <a:extLst>
              <a:ext uri="{FF2B5EF4-FFF2-40B4-BE49-F238E27FC236}">
                <a16:creationId xmlns:a16="http://schemas.microsoft.com/office/drawing/2014/main" id="{ECD4A9F9-788C-490C-A858-626995B63791}"/>
              </a:ext>
            </a:extLst>
          </p:cNvPr>
          <p:cNvSpPr>
            <a:spLocks noGrp="1"/>
          </p:cNvSpPr>
          <p:nvPr>
            <p:ph idx="1"/>
          </p:nvPr>
        </p:nvSpPr>
        <p:spPr/>
        <p:txBody>
          <a:bodyPr/>
          <a:lstStyle/>
          <a:p>
            <a:r>
              <a:rPr lang="en-US" b="1" dirty="0">
                <a:solidFill>
                  <a:srgbClr val="FF0000"/>
                </a:solidFill>
              </a:rPr>
              <a:t>Growing in Knowledge</a:t>
            </a:r>
          </a:p>
          <a:p>
            <a:pPr lvl="1"/>
            <a:r>
              <a:rPr lang="en-US" dirty="0"/>
              <a:t>Know what the Scriptures teach.</a:t>
            </a:r>
          </a:p>
          <a:p>
            <a:pPr lvl="1"/>
            <a:r>
              <a:rPr lang="en-US" dirty="0"/>
              <a:t>Growing in knowledge strengthens our ability to discern </a:t>
            </a:r>
            <a:br>
              <a:rPr lang="en-US" dirty="0"/>
            </a:br>
            <a:r>
              <a:rPr lang="en-US" dirty="0"/>
              <a:t>(Rom 12:2).</a:t>
            </a:r>
          </a:p>
          <a:p>
            <a:pPr marL="457200" lvl="1" indent="0">
              <a:buNone/>
            </a:pPr>
            <a:endParaRPr lang="en-US" dirty="0"/>
          </a:p>
        </p:txBody>
      </p:sp>
    </p:spTree>
    <p:extLst>
      <p:ext uri="{BB962C8B-B14F-4D97-AF65-F5344CB8AC3E}">
        <p14:creationId xmlns:p14="http://schemas.microsoft.com/office/powerpoint/2010/main" val="595272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6E1C-93BF-443C-83EC-AC60544051FA}"/>
              </a:ext>
            </a:extLst>
          </p:cNvPr>
          <p:cNvSpPr>
            <a:spLocks noGrp="1"/>
          </p:cNvSpPr>
          <p:nvPr>
            <p:ph type="title"/>
          </p:nvPr>
        </p:nvSpPr>
        <p:spPr/>
        <p:txBody>
          <a:bodyPr/>
          <a:lstStyle/>
          <a:p>
            <a:r>
              <a:rPr lang="en-US" dirty="0"/>
              <a:t>GROWTH HAPPENS IN </a:t>
            </a:r>
            <a:br>
              <a:rPr lang="en-US" dirty="0"/>
            </a:br>
            <a:r>
              <a:rPr lang="en-US" dirty="0"/>
              <a:t>GRACE &amp; KNOWLEDGE</a:t>
            </a:r>
          </a:p>
        </p:txBody>
      </p:sp>
      <p:sp>
        <p:nvSpPr>
          <p:cNvPr id="3" name="Content Placeholder 2">
            <a:extLst>
              <a:ext uri="{FF2B5EF4-FFF2-40B4-BE49-F238E27FC236}">
                <a16:creationId xmlns:a16="http://schemas.microsoft.com/office/drawing/2014/main" id="{ECD4A9F9-788C-490C-A858-626995B63791}"/>
              </a:ext>
            </a:extLst>
          </p:cNvPr>
          <p:cNvSpPr>
            <a:spLocks noGrp="1"/>
          </p:cNvSpPr>
          <p:nvPr>
            <p:ph idx="1"/>
          </p:nvPr>
        </p:nvSpPr>
        <p:spPr/>
        <p:txBody>
          <a:bodyPr/>
          <a:lstStyle/>
          <a:p>
            <a:r>
              <a:rPr lang="en-US" b="1" dirty="0">
                <a:solidFill>
                  <a:srgbClr val="FF0000"/>
                </a:solidFill>
              </a:rPr>
              <a:t>Growing in Knowledge</a:t>
            </a:r>
          </a:p>
          <a:p>
            <a:pPr lvl="1"/>
            <a:r>
              <a:rPr lang="en-US" dirty="0"/>
              <a:t>Know what the Scriptures teach.</a:t>
            </a:r>
          </a:p>
          <a:p>
            <a:pPr lvl="1"/>
            <a:r>
              <a:rPr lang="en-US" dirty="0"/>
              <a:t>Growing in knowledge strengthens our ability to discern </a:t>
            </a:r>
            <a:br>
              <a:rPr lang="en-US" dirty="0"/>
            </a:br>
            <a:r>
              <a:rPr lang="en-US" dirty="0"/>
              <a:t>(Rom 12:2).</a:t>
            </a:r>
          </a:p>
          <a:p>
            <a:pPr lvl="1"/>
            <a:r>
              <a:rPr lang="en-US" dirty="0"/>
              <a:t>Grow in a knowledge of the Lord and Savior Jesus Christ.</a:t>
            </a:r>
          </a:p>
          <a:p>
            <a:pPr lvl="2"/>
            <a:r>
              <a:rPr lang="en-US" dirty="0"/>
              <a:t>Not just factual knowledge</a:t>
            </a:r>
          </a:p>
          <a:p>
            <a:pPr lvl="2"/>
            <a:r>
              <a:rPr lang="en-US" dirty="0"/>
              <a:t>Intimate knowledge; a personal relationship</a:t>
            </a:r>
          </a:p>
        </p:txBody>
      </p:sp>
    </p:spTree>
    <p:extLst>
      <p:ext uri="{BB962C8B-B14F-4D97-AF65-F5344CB8AC3E}">
        <p14:creationId xmlns:p14="http://schemas.microsoft.com/office/powerpoint/2010/main" val="2919479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BCD85A5-4B2C-4734-BA8B-258DF80014E2}"/>
              </a:ext>
            </a:extLst>
          </p:cNvPr>
          <p:cNvSpPr>
            <a:spLocks noGrp="1"/>
          </p:cNvSpPr>
          <p:nvPr>
            <p:ph type="title"/>
          </p:nvPr>
        </p:nvSpPr>
        <p:spPr>
          <a:xfrm>
            <a:off x="5591558" y="2855500"/>
            <a:ext cx="5998840" cy="3343135"/>
          </a:xfrm>
          <a:noFill/>
        </p:spPr>
        <p:txBody>
          <a:bodyPr vert="horz" lIns="91440" tIns="45720" rIns="91440" bIns="45720" rtlCol="0" anchor="b">
            <a:normAutofit fontScale="90000"/>
          </a:bodyPr>
          <a:lstStyle/>
          <a:p>
            <a:pPr algn="just"/>
            <a:r>
              <a:rPr lang="en-US" sz="3300" i="1" dirty="0">
                <a:latin typeface="Century Gothic" panose="020B0502020202020204" pitchFamily="34" charset="0"/>
              </a:rPr>
              <a:t>“If we but </a:t>
            </a:r>
            <a:r>
              <a:rPr lang="en-US" sz="3300" b="1" i="1" dirty="0">
                <a:latin typeface="Century Gothic" panose="020B0502020202020204" pitchFamily="34" charset="0"/>
              </a:rPr>
              <a:t>knew </a:t>
            </a:r>
            <a:r>
              <a:rPr lang="en-US" sz="3300" i="1" dirty="0">
                <a:latin typeface="Century Gothic" panose="020B0502020202020204" pitchFamily="34" charset="0"/>
              </a:rPr>
              <a:t>a fraction of the future God is making for us. if we could believe what no eye has seen, nor ear heard, nor the heart of man conceived, what God him, as prepared for those who love our hearts would be freed from the greed and fears that cause us to sin. We would escape from the corruption that is in the world, and become partakers of the divine nature.”</a:t>
            </a:r>
          </a:p>
        </p:txBody>
      </p:sp>
      <p:pic>
        <p:nvPicPr>
          <p:cNvPr id="8" name="Picture Placeholder 7" descr="A person standing in front of a mirror posing for the camera&#10;&#10;Description automatically generated">
            <a:extLst>
              <a:ext uri="{FF2B5EF4-FFF2-40B4-BE49-F238E27FC236}">
                <a16:creationId xmlns:a16="http://schemas.microsoft.com/office/drawing/2014/main" id="{6D93B424-719B-444E-AE2F-6ABC5A959F3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5730" r="46229" b="-1"/>
          <a:stretch/>
        </p:blipFill>
        <p:spPr>
          <a:xfrm>
            <a:off x="20" y="10"/>
            <a:ext cx="4992985" cy="6857990"/>
          </a:xfrm>
          <a:prstGeom prst="rect">
            <a:avLst/>
          </a:prstGeom>
        </p:spPr>
      </p:pic>
      <p:sp>
        <p:nvSpPr>
          <p:cNvPr id="2" name="TextBox 1">
            <a:extLst>
              <a:ext uri="{FF2B5EF4-FFF2-40B4-BE49-F238E27FC236}">
                <a16:creationId xmlns:a16="http://schemas.microsoft.com/office/drawing/2014/main" id="{6C96263A-5374-4E22-8D6E-62D75E3ACEDC}"/>
              </a:ext>
            </a:extLst>
          </p:cNvPr>
          <p:cNvSpPr txBox="1"/>
          <p:nvPr/>
        </p:nvSpPr>
        <p:spPr>
          <a:xfrm>
            <a:off x="0" y="5902037"/>
            <a:ext cx="4993005" cy="923330"/>
          </a:xfrm>
          <a:prstGeom prst="rect">
            <a:avLst/>
          </a:prstGeom>
          <a:noFill/>
        </p:spPr>
        <p:txBody>
          <a:bodyPr wrap="square" rtlCol="0">
            <a:spAutoFit/>
          </a:bodyPr>
          <a:lstStyle/>
          <a:p>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JOHN PIPER</a:t>
            </a:r>
          </a:p>
        </p:txBody>
      </p:sp>
    </p:spTree>
    <p:extLst>
      <p:ext uri="{BB962C8B-B14F-4D97-AF65-F5344CB8AC3E}">
        <p14:creationId xmlns:p14="http://schemas.microsoft.com/office/powerpoint/2010/main" val="21736927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6E1C-93BF-443C-83EC-AC60544051FA}"/>
              </a:ext>
            </a:extLst>
          </p:cNvPr>
          <p:cNvSpPr>
            <a:spLocks noGrp="1"/>
          </p:cNvSpPr>
          <p:nvPr>
            <p:ph type="title"/>
          </p:nvPr>
        </p:nvSpPr>
        <p:spPr/>
        <p:txBody>
          <a:bodyPr/>
          <a:lstStyle/>
          <a:p>
            <a:r>
              <a:rPr lang="en-US" dirty="0"/>
              <a:t>GROWTH HAPPENS IN </a:t>
            </a:r>
            <a:br>
              <a:rPr lang="en-US" dirty="0"/>
            </a:br>
            <a:r>
              <a:rPr lang="en-US" dirty="0"/>
              <a:t>GRACE &amp; KNOWLEDGE</a:t>
            </a:r>
          </a:p>
        </p:txBody>
      </p:sp>
      <p:sp>
        <p:nvSpPr>
          <p:cNvPr id="3" name="Content Placeholder 2">
            <a:extLst>
              <a:ext uri="{FF2B5EF4-FFF2-40B4-BE49-F238E27FC236}">
                <a16:creationId xmlns:a16="http://schemas.microsoft.com/office/drawing/2014/main" id="{ECD4A9F9-788C-490C-A858-626995B63791}"/>
              </a:ext>
            </a:extLst>
          </p:cNvPr>
          <p:cNvSpPr>
            <a:spLocks noGrp="1"/>
          </p:cNvSpPr>
          <p:nvPr>
            <p:ph idx="1"/>
          </p:nvPr>
        </p:nvSpPr>
        <p:spPr/>
        <p:txBody>
          <a:bodyPr/>
          <a:lstStyle/>
          <a:p>
            <a:r>
              <a:rPr lang="en-US" b="1" dirty="0">
                <a:solidFill>
                  <a:srgbClr val="FF0000"/>
                </a:solidFill>
              </a:rPr>
              <a:t>Growing in Knowledge</a:t>
            </a:r>
          </a:p>
          <a:p>
            <a:pPr lvl="1"/>
            <a:r>
              <a:rPr lang="en-US" dirty="0"/>
              <a:t>Know what the Scriptures teach.</a:t>
            </a:r>
          </a:p>
          <a:p>
            <a:pPr lvl="1"/>
            <a:r>
              <a:rPr lang="en-US" dirty="0"/>
              <a:t>Growing in knowledge strengthens our ability to discern (Romans 12:2).</a:t>
            </a:r>
          </a:p>
          <a:p>
            <a:pPr lvl="1"/>
            <a:r>
              <a:rPr lang="en-US" dirty="0"/>
              <a:t>Grow in a knowledge of the Lord and Savior Jesus Christ.</a:t>
            </a:r>
          </a:p>
          <a:p>
            <a:pPr lvl="2"/>
            <a:r>
              <a:rPr lang="en-US" dirty="0"/>
              <a:t>Not just factual knowledge</a:t>
            </a:r>
          </a:p>
          <a:p>
            <a:pPr lvl="2"/>
            <a:r>
              <a:rPr lang="en-US" dirty="0"/>
              <a:t>Intimate knowledge; a personal relationship</a:t>
            </a:r>
          </a:p>
          <a:p>
            <a:pPr marL="457200" lvl="1" indent="0" algn="ctr">
              <a:buNone/>
            </a:pPr>
            <a:endParaRPr lang="en-US" dirty="0"/>
          </a:p>
          <a:p>
            <a:pPr marL="457200" lvl="1" indent="0" algn="ctr">
              <a:buNone/>
            </a:pPr>
            <a:r>
              <a:rPr lang="en-US" b="1" i="1" dirty="0"/>
              <a:t>The more we know him, the more we will learn to </a:t>
            </a:r>
          </a:p>
          <a:p>
            <a:pPr marL="457200" lvl="1" indent="0" algn="ctr">
              <a:buNone/>
            </a:pPr>
            <a:r>
              <a:rPr lang="en-US" b="1" i="1" dirty="0"/>
              <a:t>trust him, long for his grace, and grow!</a:t>
            </a:r>
          </a:p>
        </p:txBody>
      </p:sp>
    </p:spTree>
    <p:extLst>
      <p:ext uri="{BB962C8B-B14F-4D97-AF65-F5344CB8AC3E}">
        <p14:creationId xmlns:p14="http://schemas.microsoft.com/office/powerpoint/2010/main" val="19376029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C009-7E3F-434F-A528-BBB3612912EE}"/>
              </a:ext>
            </a:extLst>
          </p:cNvPr>
          <p:cNvSpPr>
            <a:spLocks noGrp="1"/>
          </p:cNvSpPr>
          <p:nvPr>
            <p:ph type="title"/>
          </p:nvPr>
        </p:nvSpPr>
        <p:spPr/>
        <p:txBody>
          <a:bodyPr/>
          <a:lstStyle/>
          <a:p>
            <a:r>
              <a:rPr lang="en-US" dirty="0"/>
              <a:t>SECOND COMING STATE OF MIND</a:t>
            </a:r>
            <a:br>
              <a:rPr lang="en-US" dirty="0"/>
            </a:br>
            <a:r>
              <a:rPr lang="en-US" sz="2800" i="1" dirty="0"/>
              <a:t>Principles of Sanctification</a:t>
            </a:r>
            <a:endParaRPr lang="en-US" dirty="0"/>
          </a:p>
        </p:txBody>
      </p:sp>
      <p:sp>
        <p:nvSpPr>
          <p:cNvPr id="3" name="Content Placeholder 2">
            <a:extLst>
              <a:ext uri="{FF2B5EF4-FFF2-40B4-BE49-F238E27FC236}">
                <a16:creationId xmlns:a16="http://schemas.microsoft.com/office/drawing/2014/main" id="{4469F041-A720-4362-BA1E-3202D1A57F6A}"/>
              </a:ext>
            </a:extLst>
          </p:cNvPr>
          <p:cNvSpPr>
            <a:spLocks noGrp="1"/>
          </p:cNvSpPr>
          <p:nvPr>
            <p:ph idx="1"/>
          </p:nvPr>
        </p:nvSpPr>
        <p:spPr/>
        <p:txBody>
          <a:bodyPr>
            <a:normAutofit fontScale="92500"/>
          </a:bodyPr>
          <a:lstStyle/>
          <a:p>
            <a:r>
              <a:rPr lang="en-US" b="1" dirty="0"/>
              <a:t>Sanctification Principle 1: Persistent Pursuit of Purity</a:t>
            </a:r>
          </a:p>
          <a:p>
            <a:pPr marL="457200" lvl="1" indent="0">
              <a:buNone/>
            </a:pPr>
            <a:r>
              <a:rPr lang="en-US" i="1" dirty="0"/>
              <a:t>Be diligent to be found without spot or blemish and at peace </a:t>
            </a:r>
            <a:r>
              <a:rPr lang="en-US" dirty="0"/>
              <a:t>(14)</a:t>
            </a:r>
          </a:p>
          <a:p>
            <a:r>
              <a:rPr lang="en-US" b="1" dirty="0"/>
              <a:t>Sanctification Principle 2: Faithfully Fighting against Falsehood</a:t>
            </a:r>
          </a:p>
          <a:p>
            <a:pPr marL="457200" lvl="1" indent="0">
              <a:buNone/>
            </a:pPr>
            <a:r>
              <a:rPr lang="en-US" i="1" dirty="0"/>
              <a:t>Do not be carried away with the error of lawless people and lose your own stability </a:t>
            </a:r>
            <a:r>
              <a:rPr lang="en-US" dirty="0"/>
              <a:t>(17)</a:t>
            </a:r>
          </a:p>
          <a:p>
            <a:r>
              <a:rPr lang="en-US" b="1" dirty="0"/>
              <a:t>Sanctification Principle 3: Growth Happens in Grace &amp; Knowledge</a:t>
            </a:r>
          </a:p>
          <a:p>
            <a:pPr marL="457200" lvl="1" indent="0">
              <a:buNone/>
            </a:pPr>
            <a:r>
              <a:rPr lang="en-US" i="1" dirty="0"/>
              <a:t>But grow in the grace and knowledge of our Lord and Savior Jesus Christ (18)</a:t>
            </a:r>
          </a:p>
          <a:p>
            <a:r>
              <a:rPr lang="en-US" b="1" dirty="0">
                <a:solidFill>
                  <a:srgbClr val="FF0000"/>
                </a:solidFill>
              </a:rPr>
              <a:t>Sanctification Principle 4: Christ Must Be Glorified</a:t>
            </a:r>
          </a:p>
          <a:p>
            <a:pPr marL="457200" lvl="1" indent="0">
              <a:buNone/>
            </a:pPr>
            <a:r>
              <a:rPr lang="en-US" i="1" dirty="0"/>
              <a:t>To Him be the glory both now and to the day of eternity (18)</a:t>
            </a:r>
          </a:p>
          <a:p>
            <a:pPr marL="457200" lvl="1" indent="0">
              <a:buNone/>
            </a:pPr>
            <a:endParaRPr lang="en-US" i="1" dirty="0"/>
          </a:p>
        </p:txBody>
      </p:sp>
    </p:spTree>
    <p:extLst>
      <p:ext uri="{BB962C8B-B14F-4D97-AF65-F5344CB8AC3E}">
        <p14:creationId xmlns:p14="http://schemas.microsoft.com/office/powerpoint/2010/main" val="19519285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C99CE-F9CD-4545-8670-7814A629C318}"/>
              </a:ext>
            </a:extLst>
          </p:cNvPr>
          <p:cNvSpPr>
            <a:spLocks noGrp="1"/>
          </p:cNvSpPr>
          <p:nvPr>
            <p:ph type="title"/>
          </p:nvPr>
        </p:nvSpPr>
        <p:spPr/>
        <p:txBody>
          <a:bodyPr/>
          <a:lstStyle/>
          <a:p>
            <a:r>
              <a:rPr lang="en-US" dirty="0">
                <a:latin typeface="Century Gothic" panose="020B0502020202020204" pitchFamily="34" charset="0"/>
              </a:rPr>
              <a:t>CHRIST MUST BE GLORIFIED</a:t>
            </a:r>
          </a:p>
        </p:txBody>
      </p:sp>
      <p:sp>
        <p:nvSpPr>
          <p:cNvPr id="3" name="Content Placeholder 2">
            <a:extLst>
              <a:ext uri="{FF2B5EF4-FFF2-40B4-BE49-F238E27FC236}">
                <a16:creationId xmlns:a16="http://schemas.microsoft.com/office/drawing/2014/main" id="{5A42DCD0-0CC7-44AC-A82E-3F5C31493A26}"/>
              </a:ext>
            </a:extLst>
          </p:cNvPr>
          <p:cNvSpPr>
            <a:spLocks noGrp="1"/>
          </p:cNvSpPr>
          <p:nvPr>
            <p:ph idx="1"/>
          </p:nvPr>
        </p:nvSpPr>
        <p:spPr/>
        <p:txBody>
          <a:bodyPr>
            <a:normAutofit/>
          </a:bodyPr>
          <a:lstStyle/>
          <a:p>
            <a:pPr marL="0" indent="0" algn="just">
              <a:buNone/>
            </a:pPr>
            <a:r>
              <a:rPr lang="en-US" sz="3400" b="1" dirty="0">
                <a:latin typeface="Century Gothic" panose="020B0502020202020204" pitchFamily="34" charset="0"/>
              </a:rPr>
              <a:t>1 CORINTHIANS 1:30 </a:t>
            </a:r>
            <a:r>
              <a:rPr lang="en-US" sz="3400" dirty="0">
                <a:latin typeface="Century Gothic" panose="020B0502020202020204" pitchFamily="34" charset="0"/>
              </a:rPr>
              <a:t>“</a:t>
            </a:r>
            <a:r>
              <a:rPr lang="en-US" sz="3400" i="1" dirty="0">
                <a:latin typeface="Century Gothic" panose="020B0502020202020204" pitchFamily="34" charset="0"/>
              </a:rPr>
              <a:t>And because of [God] you are in Christ Jesus, who became to us wisdom from God, </a:t>
            </a:r>
            <a:r>
              <a:rPr lang="en-US" sz="3400" b="1" i="1" dirty="0">
                <a:latin typeface="Century Gothic" panose="020B0502020202020204" pitchFamily="34" charset="0"/>
              </a:rPr>
              <a:t>righteousness </a:t>
            </a:r>
            <a:r>
              <a:rPr lang="en-US" sz="3400" i="1" dirty="0">
                <a:latin typeface="Century Gothic" panose="020B0502020202020204" pitchFamily="34" charset="0"/>
              </a:rPr>
              <a:t>and </a:t>
            </a:r>
            <a:r>
              <a:rPr lang="en-US" sz="3400" b="1" i="1" dirty="0">
                <a:latin typeface="Century Gothic" panose="020B0502020202020204" pitchFamily="34" charset="0"/>
              </a:rPr>
              <a:t>sanctification </a:t>
            </a:r>
            <a:r>
              <a:rPr lang="en-US" sz="3400" i="1" dirty="0">
                <a:latin typeface="Century Gothic" panose="020B0502020202020204" pitchFamily="34" charset="0"/>
              </a:rPr>
              <a:t>and </a:t>
            </a:r>
            <a:r>
              <a:rPr lang="en-US" sz="3400" b="1" i="1" dirty="0">
                <a:latin typeface="Century Gothic" panose="020B0502020202020204" pitchFamily="34" charset="0"/>
              </a:rPr>
              <a:t>redemption</a:t>
            </a:r>
            <a:r>
              <a:rPr lang="en-US" sz="3400" i="1" dirty="0">
                <a:latin typeface="Century Gothic" panose="020B0502020202020204" pitchFamily="34" charset="0"/>
              </a:rPr>
              <a:t>.”</a:t>
            </a:r>
          </a:p>
        </p:txBody>
      </p:sp>
    </p:spTree>
    <p:extLst>
      <p:ext uri="{BB962C8B-B14F-4D97-AF65-F5344CB8AC3E}">
        <p14:creationId xmlns:p14="http://schemas.microsoft.com/office/powerpoint/2010/main" val="2618781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F92F8-55A5-4D0B-9B24-97231EC89675}"/>
              </a:ext>
            </a:extLst>
          </p:cNvPr>
          <p:cNvSpPr>
            <a:spLocks noGrp="1"/>
          </p:cNvSpPr>
          <p:nvPr>
            <p:ph type="title"/>
          </p:nvPr>
        </p:nvSpPr>
        <p:spPr/>
        <p:txBody>
          <a:bodyPr/>
          <a:lstStyle/>
          <a:p>
            <a:r>
              <a:rPr lang="en-US" dirty="0">
                <a:latin typeface="Century Gothic" panose="020B0502020202020204" pitchFamily="34" charset="0"/>
              </a:rPr>
              <a:t>CHRIST MUST BE GLORIFIED</a:t>
            </a:r>
          </a:p>
        </p:txBody>
      </p:sp>
      <p:sp>
        <p:nvSpPr>
          <p:cNvPr id="3" name="Content Placeholder 2">
            <a:extLst>
              <a:ext uri="{FF2B5EF4-FFF2-40B4-BE49-F238E27FC236}">
                <a16:creationId xmlns:a16="http://schemas.microsoft.com/office/drawing/2014/main" id="{8344B5AD-68A7-458A-A7B8-0C52F5CAA79C}"/>
              </a:ext>
            </a:extLst>
          </p:cNvPr>
          <p:cNvSpPr>
            <a:spLocks noGrp="1"/>
          </p:cNvSpPr>
          <p:nvPr>
            <p:ph idx="1"/>
          </p:nvPr>
        </p:nvSpPr>
        <p:spPr/>
        <p:txBody>
          <a:bodyPr/>
          <a:lstStyle/>
          <a:p>
            <a:r>
              <a:rPr lang="en-US" dirty="0">
                <a:latin typeface="Century Gothic" panose="020B0502020202020204" pitchFamily="34" charset="0"/>
              </a:rPr>
              <a:t>He is the source of our salvation</a:t>
            </a:r>
          </a:p>
          <a:p>
            <a:endParaRPr lang="en-US" dirty="0">
              <a:latin typeface="Century Gothic" panose="020B0502020202020204" pitchFamily="34" charset="0"/>
            </a:endParaRPr>
          </a:p>
        </p:txBody>
      </p:sp>
    </p:spTree>
    <p:extLst>
      <p:ext uri="{BB962C8B-B14F-4D97-AF65-F5344CB8AC3E}">
        <p14:creationId xmlns:p14="http://schemas.microsoft.com/office/powerpoint/2010/main" val="431027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F92F8-55A5-4D0B-9B24-97231EC89675}"/>
              </a:ext>
            </a:extLst>
          </p:cNvPr>
          <p:cNvSpPr>
            <a:spLocks noGrp="1"/>
          </p:cNvSpPr>
          <p:nvPr>
            <p:ph type="title"/>
          </p:nvPr>
        </p:nvSpPr>
        <p:spPr/>
        <p:txBody>
          <a:bodyPr/>
          <a:lstStyle/>
          <a:p>
            <a:r>
              <a:rPr lang="en-US" dirty="0">
                <a:latin typeface="Century Gothic" panose="020B0502020202020204" pitchFamily="34" charset="0"/>
              </a:rPr>
              <a:t>CHRIST MUST BE GLORIFIED</a:t>
            </a:r>
          </a:p>
        </p:txBody>
      </p:sp>
      <p:sp>
        <p:nvSpPr>
          <p:cNvPr id="3" name="Content Placeholder 2">
            <a:extLst>
              <a:ext uri="{FF2B5EF4-FFF2-40B4-BE49-F238E27FC236}">
                <a16:creationId xmlns:a16="http://schemas.microsoft.com/office/drawing/2014/main" id="{8344B5AD-68A7-458A-A7B8-0C52F5CAA79C}"/>
              </a:ext>
            </a:extLst>
          </p:cNvPr>
          <p:cNvSpPr>
            <a:spLocks noGrp="1"/>
          </p:cNvSpPr>
          <p:nvPr>
            <p:ph idx="1"/>
          </p:nvPr>
        </p:nvSpPr>
        <p:spPr/>
        <p:txBody>
          <a:bodyPr/>
          <a:lstStyle/>
          <a:p>
            <a:r>
              <a:rPr lang="en-US" dirty="0">
                <a:latin typeface="Century Gothic" panose="020B0502020202020204" pitchFamily="34" charset="0"/>
              </a:rPr>
              <a:t>He is the source of our salvation</a:t>
            </a:r>
          </a:p>
          <a:p>
            <a:r>
              <a:rPr lang="en-US" dirty="0">
                <a:latin typeface="Century Gothic" panose="020B0502020202020204" pitchFamily="34" charset="0"/>
              </a:rPr>
              <a:t>All that counts is what is done to bring him glory</a:t>
            </a:r>
          </a:p>
          <a:p>
            <a:endParaRPr lang="en-US" dirty="0">
              <a:latin typeface="Century Gothic" panose="020B0502020202020204" pitchFamily="34" charset="0"/>
            </a:endParaRPr>
          </a:p>
        </p:txBody>
      </p:sp>
    </p:spTree>
    <p:extLst>
      <p:ext uri="{BB962C8B-B14F-4D97-AF65-F5344CB8AC3E}">
        <p14:creationId xmlns:p14="http://schemas.microsoft.com/office/powerpoint/2010/main" val="14813572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F92F8-55A5-4D0B-9B24-97231EC89675}"/>
              </a:ext>
            </a:extLst>
          </p:cNvPr>
          <p:cNvSpPr>
            <a:spLocks noGrp="1"/>
          </p:cNvSpPr>
          <p:nvPr>
            <p:ph type="title"/>
          </p:nvPr>
        </p:nvSpPr>
        <p:spPr/>
        <p:txBody>
          <a:bodyPr/>
          <a:lstStyle/>
          <a:p>
            <a:r>
              <a:rPr lang="en-US" dirty="0">
                <a:latin typeface="Century Gothic" panose="020B0502020202020204" pitchFamily="34" charset="0"/>
              </a:rPr>
              <a:t>CHRIST MUST BE GLORIFIED</a:t>
            </a:r>
          </a:p>
        </p:txBody>
      </p:sp>
      <p:sp>
        <p:nvSpPr>
          <p:cNvPr id="3" name="Content Placeholder 2">
            <a:extLst>
              <a:ext uri="{FF2B5EF4-FFF2-40B4-BE49-F238E27FC236}">
                <a16:creationId xmlns:a16="http://schemas.microsoft.com/office/drawing/2014/main" id="{8344B5AD-68A7-458A-A7B8-0C52F5CAA79C}"/>
              </a:ext>
            </a:extLst>
          </p:cNvPr>
          <p:cNvSpPr>
            <a:spLocks noGrp="1"/>
          </p:cNvSpPr>
          <p:nvPr>
            <p:ph idx="1"/>
          </p:nvPr>
        </p:nvSpPr>
        <p:spPr/>
        <p:txBody>
          <a:bodyPr/>
          <a:lstStyle/>
          <a:p>
            <a:r>
              <a:rPr lang="en-US" dirty="0">
                <a:latin typeface="Century Gothic" panose="020B0502020202020204" pitchFamily="34" charset="0"/>
              </a:rPr>
              <a:t>He is the source of our salvation</a:t>
            </a:r>
          </a:p>
          <a:p>
            <a:r>
              <a:rPr lang="en-US" dirty="0">
                <a:latin typeface="Century Gothic" panose="020B0502020202020204" pitchFamily="34" charset="0"/>
              </a:rPr>
              <a:t>All that counts is what is done to bring him glory</a:t>
            </a:r>
          </a:p>
          <a:p>
            <a:endParaRPr lang="en-US" dirty="0">
              <a:latin typeface="Century Gothic" panose="020B0502020202020204" pitchFamily="34" charset="0"/>
            </a:endParaRPr>
          </a:p>
          <a:p>
            <a:pPr marL="0" indent="0" algn="ctr">
              <a:buNone/>
            </a:pPr>
            <a:r>
              <a:rPr lang="en-US" b="1" i="1" dirty="0">
                <a:solidFill>
                  <a:srgbClr val="FF0000"/>
                </a:solidFill>
                <a:latin typeface="Century Gothic" panose="020B0502020202020204" pitchFamily="34" charset="0"/>
              </a:rPr>
              <a:t>He must be glorified both now and forever!</a:t>
            </a:r>
          </a:p>
          <a:p>
            <a:endParaRPr lang="en-US" dirty="0">
              <a:latin typeface="Century Gothic" panose="020B0502020202020204" pitchFamily="34" charset="0"/>
            </a:endParaRPr>
          </a:p>
        </p:txBody>
      </p:sp>
    </p:spTree>
    <p:extLst>
      <p:ext uri="{BB962C8B-B14F-4D97-AF65-F5344CB8AC3E}">
        <p14:creationId xmlns:p14="http://schemas.microsoft.com/office/powerpoint/2010/main" val="349465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8B60-F4A2-4C84-B906-1A4A2061D103}"/>
              </a:ext>
            </a:extLst>
          </p:cNvPr>
          <p:cNvSpPr>
            <a:spLocks noGrp="1"/>
          </p:cNvSpPr>
          <p:nvPr>
            <p:ph type="title"/>
          </p:nvPr>
        </p:nvSpPr>
        <p:spPr/>
        <p:txBody>
          <a:bodyPr/>
          <a:lstStyle/>
          <a:p>
            <a:r>
              <a:rPr lang="en-US" dirty="0">
                <a:latin typeface="Century Gothic" panose="020B0502020202020204" pitchFamily="34" charset="0"/>
              </a:rPr>
              <a:t>2 PETER 3</a:t>
            </a:r>
          </a:p>
        </p:txBody>
      </p:sp>
      <p:sp>
        <p:nvSpPr>
          <p:cNvPr id="3" name="Content Placeholder 2">
            <a:extLst>
              <a:ext uri="{FF2B5EF4-FFF2-40B4-BE49-F238E27FC236}">
                <a16:creationId xmlns:a16="http://schemas.microsoft.com/office/drawing/2014/main" id="{FA5BDC02-046F-42D5-80CA-FEC281E0EB0A}"/>
              </a:ext>
            </a:extLst>
          </p:cNvPr>
          <p:cNvSpPr>
            <a:spLocks noGrp="1"/>
          </p:cNvSpPr>
          <p:nvPr>
            <p:ph idx="1"/>
          </p:nvPr>
        </p:nvSpPr>
        <p:spPr/>
        <p:txBody>
          <a:bodyPr/>
          <a:lstStyle/>
          <a:p>
            <a:r>
              <a:rPr lang="en-US" dirty="0">
                <a:latin typeface="Century Gothic" panose="020B0502020202020204" pitchFamily="34" charset="0"/>
              </a:rPr>
              <a:t>Believers are awaiting Christ’s return &amp; final judgment</a:t>
            </a:r>
          </a:p>
          <a:p>
            <a:endParaRPr lang="en-US" dirty="0">
              <a:latin typeface="Century Gothic" panose="020B0502020202020204" pitchFamily="34" charset="0"/>
            </a:endParaRPr>
          </a:p>
          <a:p>
            <a:r>
              <a:rPr lang="en-US" dirty="0">
                <a:latin typeface="Century Gothic" panose="020B0502020202020204" pitchFamily="34" charset="0"/>
              </a:rPr>
              <a:t>False teachers denying Christ’s return &amp; final judgment</a:t>
            </a:r>
          </a:p>
          <a:p>
            <a:endParaRPr lang="en-US" dirty="0">
              <a:latin typeface="Century Gothic" panose="020B0502020202020204" pitchFamily="34" charset="0"/>
            </a:endParaRPr>
          </a:p>
          <a:p>
            <a:r>
              <a:rPr lang="en-US" dirty="0">
                <a:latin typeface="Century Gothic" panose="020B0502020202020204" pitchFamily="34" charset="0"/>
              </a:rPr>
              <a:t>Scripture proves Christ’s return &amp; a final judgment</a:t>
            </a:r>
          </a:p>
          <a:p>
            <a:pPr marL="0" indent="0">
              <a:buNone/>
            </a:pPr>
            <a:endParaRPr lang="en-US" dirty="0">
              <a:latin typeface="Century Gothic" panose="020B0502020202020204" pitchFamily="34" charset="0"/>
            </a:endParaRPr>
          </a:p>
        </p:txBody>
      </p:sp>
    </p:spTree>
    <p:extLst>
      <p:ext uri="{BB962C8B-B14F-4D97-AF65-F5344CB8AC3E}">
        <p14:creationId xmlns:p14="http://schemas.microsoft.com/office/powerpoint/2010/main" val="92104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8B60-F4A2-4C84-B906-1A4A2061D103}"/>
              </a:ext>
            </a:extLst>
          </p:cNvPr>
          <p:cNvSpPr>
            <a:spLocks noGrp="1"/>
          </p:cNvSpPr>
          <p:nvPr>
            <p:ph type="title"/>
          </p:nvPr>
        </p:nvSpPr>
        <p:spPr>
          <a:xfrm>
            <a:off x="599210" y="365125"/>
            <a:ext cx="10993581" cy="1325563"/>
          </a:xfrm>
        </p:spPr>
        <p:txBody>
          <a:bodyPr>
            <a:normAutofit fontScale="90000"/>
          </a:bodyPr>
          <a:lstStyle/>
          <a:p>
            <a:pPr algn="ctr"/>
            <a:r>
              <a:rPr lang="en-US" b="1" dirty="0">
                <a:latin typeface="Century Gothic" panose="020B0502020202020204" pitchFamily="34" charset="0"/>
              </a:rPr>
              <a:t>2 PETER 3:1-8 </a:t>
            </a:r>
            <a:br>
              <a:rPr lang="en-US" dirty="0">
                <a:latin typeface="Century Gothic" panose="020B0502020202020204" pitchFamily="34" charset="0"/>
              </a:rPr>
            </a:br>
            <a:r>
              <a:rPr lang="en-US" sz="4000" dirty="0">
                <a:latin typeface="Century Gothic" panose="020B0502020202020204" pitchFamily="34" charset="0"/>
              </a:rPr>
              <a:t>SCRIPTURAL SUPPORT FOR THE DAY OF THE LORD</a:t>
            </a:r>
            <a:endParaRPr lang="en-US" dirty="0">
              <a:latin typeface="Century Gothic" panose="020B0502020202020204" pitchFamily="34" charset="0"/>
            </a:endParaRPr>
          </a:p>
        </p:txBody>
      </p:sp>
    </p:spTree>
    <p:extLst>
      <p:ext uri="{BB962C8B-B14F-4D97-AF65-F5344CB8AC3E}">
        <p14:creationId xmlns:p14="http://schemas.microsoft.com/office/powerpoint/2010/main" val="167055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8B60-F4A2-4C84-B906-1A4A2061D103}"/>
              </a:ext>
            </a:extLst>
          </p:cNvPr>
          <p:cNvSpPr>
            <a:spLocks noGrp="1"/>
          </p:cNvSpPr>
          <p:nvPr>
            <p:ph type="title"/>
          </p:nvPr>
        </p:nvSpPr>
        <p:spPr>
          <a:xfrm>
            <a:off x="599210" y="365125"/>
            <a:ext cx="10993581" cy="1325563"/>
          </a:xfrm>
        </p:spPr>
        <p:txBody>
          <a:bodyPr>
            <a:normAutofit fontScale="90000"/>
          </a:bodyPr>
          <a:lstStyle/>
          <a:p>
            <a:pPr algn="ctr"/>
            <a:r>
              <a:rPr lang="en-US" b="1" dirty="0">
                <a:latin typeface="Century Gothic" panose="020B0502020202020204" pitchFamily="34" charset="0"/>
              </a:rPr>
              <a:t>2 PETER 3:1-8 </a:t>
            </a:r>
            <a:br>
              <a:rPr lang="en-US" dirty="0">
                <a:latin typeface="Century Gothic" panose="020B0502020202020204" pitchFamily="34" charset="0"/>
              </a:rPr>
            </a:br>
            <a:r>
              <a:rPr lang="en-US" sz="4000" dirty="0">
                <a:latin typeface="Century Gothic" panose="020B0502020202020204" pitchFamily="34" charset="0"/>
              </a:rPr>
              <a:t>SCRIPTURAL SUPPORT FOR THE DAY OF THE LORD</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FA5BDC02-046F-42D5-80CA-FEC281E0EB0A}"/>
              </a:ext>
            </a:extLst>
          </p:cNvPr>
          <p:cNvSpPr>
            <a:spLocks noGrp="1"/>
          </p:cNvSpPr>
          <p:nvPr>
            <p:ph idx="1"/>
          </p:nvPr>
        </p:nvSpPr>
        <p:spPr/>
        <p:txBody>
          <a:bodyPr>
            <a:normAutofit/>
          </a:bodyPr>
          <a:lstStyle/>
          <a:p>
            <a:r>
              <a:rPr lang="en-US" b="1" dirty="0">
                <a:solidFill>
                  <a:srgbClr val="FF0000"/>
                </a:solidFill>
                <a:latin typeface="Century Gothic" panose="020B0502020202020204" pitchFamily="34" charset="0"/>
              </a:rPr>
              <a:t>Prophets: </a:t>
            </a:r>
            <a:r>
              <a:rPr lang="en-US" dirty="0">
                <a:solidFill>
                  <a:srgbClr val="FF0000"/>
                </a:solidFill>
                <a:latin typeface="Century Gothic" panose="020B0502020202020204" pitchFamily="34" charset="0"/>
              </a:rPr>
              <a:t>Daniel 7:13-14</a:t>
            </a:r>
          </a:p>
          <a:p>
            <a:pPr lvl="1"/>
            <a:r>
              <a:rPr lang="en-US" dirty="0">
                <a:latin typeface="Century Gothic" panose="020B0502020202020204" pitchFamily="34" charset="0"/>
              </a:rPr>
              <a:t>The coming of the Messiah to establish his eternal kingdom</a:t>
            </a:r>
          </a:p>
        </p:txBody>
      </p:sp>
    </p:spTree>
    <p:extLst>
      <p:ext uri="{BB962C8B-B14F-4D97-AF65-F5344CB8AC3E}">
        <p14:creationId xmlns:p14="http://schemas.microsoft.com/office/powerpoint/2010/main" val="2450013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2984</Words>
  <Application>Microsoft Office PowerPoint</Application>
  <PresentationFormat>Widescreen</PresentationFormat>
  <Paragraphs>281</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Century Gothic</vt:lpstr>
      <vt:lpstr>Office Theme</vt:lpstr>
      <vt:lpstr>PowerPoint Presentation</vt:lpstr>
      <vt:lpstr>BACKGROUND TO 2 PETER</vt:lpstr>
      <vt:lpstr>BACKGROUND TO 2 PETER</vt:lpstr>
      <vt:lpstr>2 PETER 3:14</vt:lpstr>
      <vt:lpstr>2 PETER 3</vt:lpstr>
      <vt:lpstr>2 PETER 3</vt:lpstr>
      <vt:lpstr>2 PETER 3</vt:lpstr>
      <vt:lpstr>2 PETER 3:1-8  SCRIPTURAL SUPPORT FOR THE DAY OF THE LORD</vt:lpstr>
      <vt:lpstr>2 PETER 3:1-8  SCRIPTURAL SUPPORT FOR THE DAY OF THE LORD</vt:lpstr>
      <vt:lpstr>2 PETER 3:1-8  SCRIPTURAL SUPPORT FOR THE DAY OF THE LORD</vt:lpstr>
      <vt:lpstr>2 PETER 3:1-8  SCRIPTURAL SUPPORT FOR THE DAY OF THE LORD</vt:lpstr>
      <vt:lpstr>2 PETER 3:1-8  SCRIPTURAL SUPPORT FOR THE DAY OF THE LORD</vt:lpstr>
      <vt:lpstr>2 PETER 3:1-8  SCRIPTURAL SUPPORT FOR THE DAY OF THE LORD</vt:lpstr>
      <vt:lpstr>2 PETER 3:14</vt:lpstr>
      <vt:lpstr>2 PETER 3:14</vt:lpstr>
      <vt:lpstr>2 PETER 3:14</vt:lpstr>
      <vt:lpstr>2 PETER 3:15</vt:lpstr>
      <vt:lpstr>A TIME OF SALVATION</vt:lpstr>
      <vt:lpstr>2 PETER 3:15-16</vt:lpstr>
      <vt:lpstr>PETER &amp; PAUL IN AGREEMENT</vt:lpstr>
      <vt:lpstr>PETER &amp; PAUL IN AGREEMENT</vt:lpstr>
      <vt:lpstr>UNDERSTANDING SCRIPTURE</vt:lpstr>
      <vt:lpstr>2 PETER 3:17</vt:lpstr>
      <vt:lpstr>2 PETER 3:18</vt:lpstr>
      <vt:lpstr>GROWING</vt:lpstr>
      <vt:lpstr>GROWING</vt:lpstr>
      <vt:lpstr>GROWING</vt:lpstr>
      <vt:lpstr>SANCTIFICATION</vt:lpstr>
      <vt:lpstr>SANCTIFICATION</vt:lpstr>
      <vt:lpstr>SANCTIFICATION</vt:lpstr>
      <vt:lpstr>THREE COMPONENTS OF SALVATION</vt:lpstr>
      <vt:lpstr>THREE COMPONENTS OF SALVATION</vt:lpstr>
      <vt:lpstr>THREE COMPONENTS OF SALVATION</vt:lpstr>
      <vt:lpstr>THREE COMPONENTS OF SALVATION</vt:lpstr>
      <vt:lpstr>THREE COMPONENTS OF SALVATION</vt:lpstr>
      <vt:lpstr>THREE COMPONENTS OF SALVATION</vt:lpstr>
      <vt:lpstr>THREE COMPONENTS OF SALVATION</vt:lpstr>
      <vt:lpstr>THREE COMPONENTS OF SALVATION</vt:lpstr>
      <vt:lpstr>SECOND COMING STATE OF MIND Principles of Sanctification</vt:lpstr>
      <vt:lpstr>SECOND COMING STATE OF MIND Principles of Sanctification</vt:lpstr>
      <vt:lpstr>PowerPoint Presentation</vt:lpstr>
      <vt:lpstr>HOLINESS MUST BE A DAILY PURSUIT</vt:lpstr>
      <vt:lpstr>HOLINESS MUST BE A DAILY PURSUIT</vt:lpstr>
      <vt:lpstr>HOLINESS MUST BE A DAILY PURSUIT</vt:lpstr>
      <vt:lpstr>COLOSSIANS 3:1-9</vt:lpstr>
      <vt:lpstr>2 TIMOTHY 2:2</vt:lpstr>
      <vt:lpstr>THE TIME OF WAITING IS SALVATION</vt:lpstr>
      <vt:lpstr>THE TIME OF WAITING IS SALVATION</vt:lpstr>
      <vt:lpstr>THE TIME OF WAITING IS SALVATION</vt:lpstr>
      <vt:lpstr>SECOND COMING STATE OF MIND Principles of Sanctification</vt:lpstr>
      <vt:lpstr>BELIEVERS MUST BE ON GUARD  AGAINST ERROR</vt:lpstr>
      <vt:lpstr>PowerPoint Presentation</vt:lpstr>
      <vt:lpstr>BELIEVERS MUST BE ON GUARD  AGAINST ERROR</vt:lpstr>
      <vt:lpstr>BELIEVERS MUST BE ON GUARD  AGAINST ERROR</vt:lpstr>
      <vt:lpstr>SECOND COMING STATE OF MIND Principles of Sanctification</vt:lpstr>
      <vt:lpstr>GROWTH HAPPENS IN  GRACE &amp; KNOWLEDGE</vt:lpstr>
      <vt:lpstr>“The truest measure of our growth is not our behavior – it’s our grasp of grace –  a grasp which involves coming to deeper and deeper terms with the unconditionality of  God’s love.” </vt:lpstr>
      <vt:lpstr>GROWTH HAPPENS IN  GRACE &amp; KNOWLEDGE</vt:lpstr>
      <vt:lpstr>GROWTH HAPPENS IN  GRACE &amp; KNOWLEDGE</vt:lpstr>
      <vt:lpstr>GROWTH HAPPENS IN  GRACE &amp; KNOWLEDGE</vt:lpstr>
      <vt:lpstr>GROWTH HAPPENS IN  GRACE &amp; KNOWLEDGE</vt:lpstr>
      <vt:lpstr>“If we but knew a fraction of the future God is making for us. if we could believe what no eye has seen, nor ear heard, nor the heart of man conceived, what God him, as prepared for those who love our hearts would be freed from the greed and fears that cause us to sin. We would escape from the corruption that is in the world, and become partakers of the divine nature.”</vt:lpstr>
      <vt:lpstr>GROWTH HAPPENS IN  GRACE &amp; KNOWLEDGE</vt:lpstr>
      <vt:lpstr>SECOND COMING STATE OF MIND Principles of Sanctification</vt:lpstr>
      <vt:lpstr>CHRIST MUST BE GLORIFIED</vt:lpstr>
      <vt:lpstr>CHRIST MUST BE GLORIFIED</vt:lpstr>
      <vt:lpstr>CHRIST MUST BE GLORIFIED</vt:lpstr>
      <vt:lpstr>CHRIST MUST BE GLORIFIED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TO 2 PETER</dc:title>
  <dc:creator>Timothy Sheare</dc:creator>
  <cp:lastModifiedBy>Timothy Sheare</cp:lastModifiedBy>
  <cp:revision>14</cp:revision>
  <dcterms:created xsi:type="dcterms:W3CDTF">2020-07-25T18:52:28Z</dcterms:created>
  <dcterms:modified xsi:type="dcterms:W3CDTF">2020-07-27T00:11:12Z</dcterms:modified>
</cp:coreProperties>
</file>