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9"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5143500" type="screen16x9"/>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B82B250-6430-4209-BC98-64618E5A5A4B}"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96422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82B250-6430-4209-BC98-64618E5A5A4B}"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10302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82B250-6430-4209-BC98-64618E5A5A4B}"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393844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82B250-6430-4209-BC98-64618E5A5A4B}"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135697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2B250-6430-4209-BC98-64618E5A5A4B}" type="datetimeFigureOut">
              <a:rPr lang="en-US" smtClean="0"/>
              <a:t>4/27/2019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191020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82B250-6430-4209-BC98-64618E5A5A4B}"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920382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82B250-6430-4209-BC98-64618E5A5A4B}" type="datetimeFigureOut">
              <a:rPr lang="en-US" smtClean="0"/>
              <a:t>4/27/2019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980341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B82B250-6430-4209-BC98-64618E5A5A4B}" type="datetimeFigureOut">
              <a:rPr lang="en-US" smtClean="0"/>
              <a:t>4/27/2019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13272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2B250-6430-4209-BC98-64618E5A5A4B}" type="datetimeFigureOut">
              <a:rPr lang="en-US" smtClean="0"/>
              <a:t>4/27/2019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384123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82B250-6430-4209-BC98-64618E5A5A4B}"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225236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82B250-6430-4209-BC98-64618E5A5A4B}" type="datetimeFigureOut">
              <a:rPr lang="en-US" smtClean="0"/>
              <a:t>4/27/2019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B2FD0-F301-4AAC-83EE-B038D72D833E}" type="slidenum">
              <a:rPr lang="en-US" smtClean="0"/>
              <a:t>‹#›</a:t>
            </a:fld>
            <a:endParaRPr lang="en-US"/>
          </a:p>
        </p:txBody>
      </p:sp>
    </p:spTree>
    <p:extLst>
      <p:ext uri="{BB962C8B-B14F-4D97-AF65-F5344CB8AC3E}">
        <p14:creationId xmlns:p14="http://schemas.microsoft.com/office/powerpoint/2010/main" val="334649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B82B250-6430-4209-BC98-64618E5A5A4B}" type="datetimeFigureOut">
              <a:rPr lang="en-US" smtClean="0"/>
              <a:t>4/27/2019</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0EB2FD0-F301-4AAC-83EE-B038D72D833E}" type="slidenum">
              <a:rPr lang="en-US" smtClean="0"/>
              <a:t>‹#›</a:t>
            </a:fld>
            <a:endParaRPr lang="en-US"/>
          </a:p>
        </p:txBody>
      </p:sp>
    </p:spTree>
    <p:extLst>
      <p:ext uri="{BB962C8B-B14F-4D97-AF65-F5344CB8AC3E}">
        <p14:creationId xmlns:p14="http://schemas.microsoft.com/office/powerpoint/2010/main" val="227641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F18C35-24B1-43D6-81E5-85494E3D8F02}"/>
              </a:ext>
            </a:extLst>
          </p:cNvPr>
          <p:cNvSpPr txBox="1"/>
          <p:nvPr/>
        </p:nvSpPr>
        <p:spPr>
          <a:xfrm>
            <a:off x="2393359" y="4019550"/>
            <a:ext cx="4357283" cy="769441"/>
          </a:xfrm>
          <a:prstGeom prst="rect">
            <a:avLst/>
          </a:prstGeom>
          <a:noFill/>
        </p:spPr>
        <p:txBody>
          <a:bodyPr wrap="none" rtlCol="0">
            <a:spAutoFit/>
          </a:bodyPr>
          <a:lstStyle/>
          <a:p>
            <a:pPr algn="ctr"/>
            <a:r>
              <a:rPr lang="en-US" sz="4400" i="1" dirty="0">
                <a:solidFill>
                  <a:srgbClr val="FFFFCC"/>
                </a:solidFill>
                <a:effectLst>
                  <a:outerShdw blurRad="38100" dist="38100" dir="2700000" algn="tl">
                    <a:srgbClr val="000000">
                      <a:alpha val="43137"/>
                    </a:srgbClr>
                  </a:outerShdw>
                </a:effectLst>
                <a:latin typeface="Century Gothic" panose="020B0502020202020204" pitchFamily="34" charset="0"/>
              </a:rPr>
              <a:t>Hebrews 2:5-18</a:t>
            </a:r>
          </a:p>
        </p:txBody>
      </p:sp>
    </p:spTree>
    <p:extLst>
      <p:ext uri="{BB962C8B-B14F-4D97-AF65-F5344CB8AC3E}">
        <p14:creationId xmlns:p14="http://schemas.microsoft.com/office/powerpoint/2010/main" val="738001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The Plan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1047750"/>
            <a:ext cx="8229600" cy="3886200"/>
          </a:xfrm>
        </p:spPr>
        <p:txBody>
          <a:bodyPr>
            <a:normAutofit/>
          </a:bodyPr>
          <a:lstStyle/>
          <a:p>
            <a:pPr marL="0" indent="0">
              <a:buNone/>
            </a:pPr>
            <a:r>
              <a:rPr lang="en-US" sz="3600" dirty="0"/>
              <a:t>    Jesus the Son of God became a human being, temporarily lower than the angels in that respect, so that in the end He will be crowned with glory and honor, with ALL things, including the angels, under His feet, subject to His rule.</a:t>
            </a:r>
          </a:p>
        </p:txBody>
      </p:sp>
    </p:spTree>
    <p:extLst>
      <p:ext uri="{BB962C8B-B14F-4D97-AF65-F5344CB8AC3E}">
        <p14:creationId xmlns:p14="http://schemas.microsoft.com/office/powerpoint/2010/main" val="2617607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EFCA Statement of Faith, Art. 4</a:t>
            </a:r>
          </a:p>
        </p:txBody>
      </p:sp>
      <p:sp>
        <p:nvSpPr>
          <p:cNvPr id="3" name="Content Placeholder 2"/>
          <p:cNvSpPr>
            <a:spLocks noGrp="1"/>
          </p:cNvSpPr>
          <p:nvPr>
            <p:ph idx="1"/>
          </p:nvPr>
        </p:nvSpPr>
        <p:spPr>
          <a:xfrm>
            <a:off x="457200" y="931664"/>
            <a:ext cx="8229600" cy="3280171"/>
          </a:xfrm>
        </p:spPr>
        <p:txBody>
          <a:bodyPr anchor="ctr">
            <a:normAutofit/>
          </a:bodyPr>
          <a:lstStyle/>
          <a:p>
            <a:pPr marL="0" indent="0">
              <a:buNone/>
            </a:pPr>
            <a:r>
              <a:rPr lang="en-US" dirty="0">
                <a:effectLst>
                  <a:outerShdw blurRad="38100" dist="38100" dir="2700000" algn="tl">
                    <a:srgbClr val="000000">
                      <a:alpha val="43137"/>
                    </a:srgbClr>
                  </a:outerShdw>
                </a:effectLst>
                <a:latin typeface="Century Gothic" panose="020B0502020202020204" pitchFamily="34" charset="0"/>
              </a:rPr>
              <a:t>“We believe that Jesus Christ is God incarnate, fully God and fully man, one Person in two natures…”</a:t>
            </a:r>
          </a:p>
        </p:txBody>
      </p:sp>
    </p:spTree>
    <p:extLst>
      <p:ext uri="{BB962C8B-B14F-4D97-AF65-F5344CB8AC3E}">
        <p14:creationId xmlns:p14="http://schemas.microsoft.com/office/powerpoint/2010/main" val="3965038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The Pathway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1047750"/>
            <a:ext cx="8229600" cy="3886200"/>
          </a:xfrm>
        </p:spPr>
        <p:txBody>
          <a:bodyPr>
            <a:normAutofit/>
          </a:bodyPr>
          <a:lstStyle/>
          <a:p>
            <a:pPr marL="0" indent="0">
              <a:buNone/>
            </a:pPr>
            <a:endParaRPr lang="en-US" sz="3600" dirty="0"/>
          </a:p>
        </p:txBody>
      </p:sp>
    </p:spTree>
    <p:extLst>
      <p:ext uri="{BB962C8B-B14F-4D97-AF65-F5344CB8AC3E}">
        <p14:creationId xmlns:p14="http://schemas.microsoft.com/office/powerpoint/2010/main" val="1134350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Hebrews 2:10-13</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1047750"/>
            <a:ext cx="8229600" cy="3886200"/>
          </a:xfrm>
        </p:spPr>
        <p:txBody>
          <a:bodyPr>
            <a:normAutofit/>
          </a:bodyPr>
          <a:lstStyle/>
          <a:p>
            <a:pPr marL="0" indent="0">
              <a:buNone/>
            </a:pPr>
            <a:r>
              <a:rPr lang="en-US" sz="3600" dirty="0"/>
              <a:t>“For it was fitting that he, for whom and by whom all things exist, in bringing many sons to glory, should make the founder of their salvation perfect through suffering.  For he who sanctifies and those who are sanctified all have one source.</a:t>
            </a:r>
          </a:p>
        </p:txBody>
      </p:sp>
    </p:spTree>
    <p:extLst>
      <p:ext uri="{BB962C8B-B14F-4D97-AF65-F5344CB8AC3E}">
        <p14:creationId xmlns:p14="http://schemas.microsoft.com/office/powerpoint/2010/main" val="266257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Hebrews 2:10-13</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1047750"/>
            <a:ext cx="8229600" cy="3886200"/>
          </a:xfrm>
        </p:spPr>
        <p:txBody>
          <a:bodyPr>
            <a:normAutofit lnSpcReduction="10000"/>
          </a:bodyPr>
          <a:lstStyle/>
          <a:p>
            <a:pPr marL="0" indent="0">
              <a:buNone/>
            </a:pPr>
            <a:r>
              <a:rPr lang="en-US" sz="3600" dirty="0"/>
              <a:t>“That is why he is not ashamed to call them brothers, saying, ‘I will tell of your name to my brothers; in the midst of the congregation I will sing your praise.’</a:t>
            </a:r>
          </a:p>
          <a:p>
            <a:pPr marL="0" indent="0">
              <a:buNone/>
            </a:pPr>
            <a:r>
              <a:rPr lang="en-US" sz="3600" dirty="0"/>
              <a:t>And again, ‘I will put my trust in him.”</a:t>
            </a:r>
          </a:p>
          <a:p>
            <a:pPr marL="0" indent="0">
              <a:buNone/>
            </a:pPr>
            <a:r>
              <a:rPr lang="en-US" sz="3600" dirty="0"/>
              <a:t>And again, ‘Behold, I and the children God has given me.’”</a:t>
            </a:r>
          </a:p>
        </p:txBody>
      </p:sp>
    </p:spTree>
    <p:extLst>
      <p:ext uri="{BB962C8B-B14F-4D97-AF65-F5344CB8AC3E}">
        <p14:creationId xmlns:p14="http://schemas.microsoft.com/office/powerpoint/2010/main" val="40535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The Pathway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819150"/>
            <a:ext cx="8229600" cy="3886200"/>
          </a:xfrm>
        </p:spPr>
        <p:txBody>
          <a:bodyPr>
            <a:normAutofit/>
          </a:bodyPr>
          <a:lstStyle/>
          <a:p>
            <a:pPr marL="0" indent="0">
              <a:buNone/>
            </a:pPr>
            <a:endParaRPr lang="en-US" sz="3600" dirty="0"/>
          </a:p>
          <a:p>
            <a:pPr marL="0" indent="0">
              <a:buNone/>
            </a:pPr>
            <a:r>
              <a:rPr lang="en-US" sz="3600" dirty="0"/>
              <a:t>“For it was fitting that he, for whom and by whom all things exist, in bringing many sons to glory, should make the founder of their salvation </a:t>
            </a:r>
            <a:r>
              <a:rPr lang="en-US" sz="3600" i="1" dirty="0"/>
              <a:t>perfect through suffering</a:t>
            </a:r>
            <a:r>
              <a:rPr lang="en-US" sz="3600" dirty="0"/>
              <a:t>...”</a:t>
            </a:r>
          </a:p>
        </p:txBody>
      </p:sp>
    </p:spTree>
    <p:extLst>
      <p:ext uri="{BB962C8B-B14F-4D97-AF65-F5344CB8AC3E}">
        <p14:creationId xmlns:p14="http://schemas.microsoft.com/office/powerpoint/2010/main" val="2297891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The Pathway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1047750"/>
            <a:ext cx="8229600" cy="3886200"/>
          </a:xfrm>
        </p:spPr>
        <p:txBody>
          <a:bodyPr>
            <a:normAutofit/>
          </a:bodyPr>
          <a:lstStyle/>
          <a:p>
            <a:pPr marL="0" indent="0">
              <a:buNone/>
            </a:pPr>
            <a:endParaRPr lang="en-US" sz="3600" dirty="0"/>
          </a:p>
          <a:p>
            <a:pPr marL="0" indent="0">
              <a:buNone/>
            </a:pPr>
            <a:r>
              <a:rPr lang="en-US" sz="3600" dirty="0"/>
              <a:t>“…For he who sanctifies and those who are sanctified all have one source. That is why he is not ashamed to call them brothers…”</a:t>
            </a:r>
          </a:p>
          <a:p>
            <a:pPr marL="0" indent="0" algn="r">
              <a:buNone/>
            </a:pPr>
            <a:r>
              <a:rPr lang="en-US" sz="3600" dirty="0"/>
              <a:t>Hebrews 2:11</a:t>
            </a:r>
          </a:p>
        </p:txBody>
      </p:sp>
    </p:spTree>
    <p:extLst>
      <p:ext uri="{BB962C8B-B14F-4D97-AF65-F5344CB8AC3E}">
        <p14:creationId xmlns:p14="http://schemas.microsoft.com/office/powerpoint/2010/main" val="2091851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Hebrews 2:14-18</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914400"/>
            <a:ext cx="8229600" cy="4019550"/>
          </a:xfrm>
        </p:spPr>
        <p:txBody>
          <a:bodyPr>
            <a:normAutofit fontScale="92500" lnSpcReduction="10000"/>
          </a:bodyPr>
          <a:lstStyle/>
          <a:p>
            <a:pPr marL="0" indent="0">
              <a:buNone/>
            </a:pPr>
            <a:r>
              <a:rPr lang="en-US" sz="3600" dirty="0"/>
              <a:t>   Since therefore the children share in flesh and blood, he himself likewise partook of the same things, that through death he might destroy the one who has the power of death, that is, the devil, and deliver all those who through fear of death were subject to lifelong slavery. For surely it is not angels that he helps, but he helps the offspring of Abraham.</a:t>
            </a:r>
          </a:p>
        </p:txBody>
      </p:sp>
    </p:spTree>
    <p:extLst>
      <p:ext uri="{BB962C8B-B14F-4D97-AF65-F5344CB8AC3E}">
        <p14:creationId xmlns:p14="http://schemas.microsoft.com/office/powerpoint/2010/main" val="392227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Hebrews 2:14-18</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819150"/>
            <a:ext cx="8229600" cy="3943350"/>
          </a:xfrm>
        </p:spPr>
        <p:txBody>
          <a:bodyPr>
            <a:normAutofit/>
          </a:bodyPr>
          <a:lstStyle/>
          <a:p>
            <a:pPr marL="0" indent="0">
              <a:buNone/>
            </a:pPr>
            <a:r>
              <a:rPr lang="en-US" sz="3600" dirty="0"/>
              <a:t>   Therefore he had to be made like his brothers in every respect, so that he might become a merciful and faithful high priest in the service of God, to make propitiation for the sins of the people. For because he himself has suffered when tempted, he is able to help those who are being tempted.</a:t>
            </a:r>
          </a:p>
        </p:txBody>
      </p:sp>
    </p:spTree>
    <p:extLst>
      <p:ext uri="{BB962C8B-B14F-4D97-AF65-F5344CB8AC3E}">
        <p14:creationId xmlns:p14="http://schemas.microsoft.com/office/powerpoint/2010/main" val="845705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fontScale="90000"/>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Jesus, the Perfect Founder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381000" y="1200150"/>
            <a:ext cx="8229600" cy="3943350"/>
          </a:xfrm>
        </p:spPr>
        <p:txBody>
          <a:bodyPr>
            <a:normAutofit/>
          </a:bodyPr>
          <a:lstStyle/>
          <a:p>
            <a:endParaRPr lang="en-US" sz="3600" dirty="0"/>
          </a:p>
        </p:txBody>
      </p:sp>
    </p:spTree>
    <p:extLst>
      <p:ext uri="{BB962C8B-B14F-4D97-AF65-F5344CB8AC3E}">
        <p14:creationId xmlns:p14="http://schemas.microsoft.com/office/powerpoint/2010/main" val="110022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tx2">
                  <a:lumMod val="50000"/>
                </a:schemeClr>
              </a:solidFill>
              <a:latin typeface="Century Gothic" panose="020B0502020202020204" pitchFamily="34" charset="0"/>
            </a:endParaRPr>
          </a:p>
        </p:txBody>
      </p:sp>
      <p:sp>
        <p:nvSpPr>
          <p:cNvPr id="3" name="Content Placeholder 2"/>
          <p:cNvSpPr>
            <a:spLocks noGrp="1"/>
          </p:cNvSpPr>
          <p:nvPr>
            <p:ph idx="1"/>
          </p:nvPr>
        </p:nvSpPr>
        <p:spPr>
          <a:xfrm>
            <a:off x="381000" y="1091804"/>
            <a:ext cx="8382000" cy="3047999"/>
          </a:xfrm>
        </p:spPr>
        <p:txBody>
          <a:bodyPr anchor="ctr">
            <a:normAutofit/>
          </a:bodyPr>
          <a:lstStyle/>
          <a:p>
            <a:pPr marL="0" indent="0" algn="ctr">
              <a:buNone/>
            </a:pPr>
            <a:r>
              <a:rPr lang="en-US" sz="4000" b="1" i="1" dirty="0">
                <a:latin typeface="Century Gothic" panose="020B0502020202020204" pitchFamily="34" charset="0"/>
              </a:rPr>
              <a:t>“…we must pay much closer attention to what we have heard, lest we drift away from it.”</a:t>
            </a:r>
          </a:p>
          <a:p>
            <a:pPr marL="0" indent="0" algn="r">
              <a:buNone/>
            </a:pPr>
            <a:r>
              <a:rPr lang="en-US" sz="4000" i="1" dirty="0">
                <a:latin typeface="Century Gothic" panose="020B0502020202020204" pitchFamily="34" charset="0"/>
              </a:rPr>
              <a:t>Hebrews 2:1</a:t>
            </a:r>
          </a:p>
        </p:txBody>
      </p:sp>
    </p:spTree>
    <p:extLst>
      <p:ext uri="{BB962C8B-B14F-4D97-AF65-F5344CB8AC3E}">
        <p14:creationId xmlns:p14="http://schemas.microsoft.com/office/powerpoint/2010/main" val="233227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fontScale="90000"/>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Jesus, the Perfect Founder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381000" y="1200150"/>
            <a:ext cx="8229600" cy="3943350"/>
          </a:xfrm>
        </p:spPr>
        <p:txBody>
          <a:bodyPr>
            <a:normAutofit/>
          </a:bodyPr>
          <a:lstStyle/>
          <a:p>
            <a:r>
              <a:rPr lang="en-US" sz="3600" dirty="0"/>
              <a:t>For those who are tempted.</a:t>
            </a:r>
          </a:p>
        </p:txBody>
      </p:sp>
    </p:spTree>
    <p:extLst>
      <p:ext uri="{BB962C8B-B14F-4D97-AF65-F5344CB8AC3E}">
        <p14:creationId xmlns:p14="http://schemas.microsoft.com/office/powerpoint/2010/main" val="1224347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fontScale="90000"/>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Jesus, the Perfect Founder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381000" y="1200150"/>
            <a:ext cx="8229600" cy="3943350"/>
          </a:xfrm>
        </p:spPr>
        <p:txBody>
          <a:bodyPr>
            <a:normAutofit/>
          </a:bodyPr>
          <a:lstStyle/>
          <a:p>
            <a:r>
              <a:rPr lang="en-US" sz="3600" dirty="0"/>
              <a:t>For those who are tempted.</a:t>
            </a:r>
          </a:p>
          <a:p>
            <a:r>
              <a:rPr lang="en-US" sz="3600" dirty="0"/>
              <a:t>For those who suffer.</a:t>
            </a:r>
          </a:p>
        </p:txBody>
      </p:sp>
    </p:spTree>
    <p:extLst>
      <p:ext uri="{BB962C8B-B14F-4D97-AF65-F5344CB8AC3E}">
        <p14:creationId xmlns:p14="http://schemas.microsoft.com/office/powerpoint/2010/main" val="2425163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fontScale="90000"/>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Jesus, the Perfect Founder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381000" y="1200150"/>
            <a:ext cx="8229600" cy="3943350"/>
          </a:xfrm>
        </p:spPr>
        <p:txBody>
          <a:bodyPr>
            <a:normAutofit/>
          </a:bodyPr>
          <a:lstStyle/>
          <a:p>
            <a:r>
              <a:rPr lang="en-US" sz="3600" dirty="0"/>
              <a:t>For those who are tempted.</a:t>
            </a:r>
          </a:p>
          <a:p>
            <a:r>
              <a:rPr lang="en-US" sz="3600" dirty="0"/>
              <a:t>For those who suffer.</a:t>
            </a:r>
          </a:p>
          <a:p>
            <a:r>
              <a:rPr lang="en-US" sz="3600" dirty="0"/>
              <a:t>For those who need a perfect family.</a:t>
            </a:r>
          </a:p>
        </p:txBody>
      </p:sp>
    </p:spTree>
    <p:extLst>
      <p:ext uri="{BB962C8B-B14F-4D97-AF65-F5344CB8AC3E}">
        <p14:creationId xmlns:p14="http://schemas.microsoft.com/office/powerpoint/2010/main" val="2215739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fontScale="90000"/>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Jesus, the Perfect Founder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381000" y="1200150"/>
            <a:ext cx="8229600" cy="3943350"/>
          </a:xfrm>
        </p:spPr>
        <p:txBody>
          <a:bodyPr>
            <a:normAutofit/>
          </a:bodyPr>
          <a:lstStyle/>
          <a:p>
            <a:r>
              <a:rPr lang="en-US" sz="3600" dirty="0"/>
              <a:t>For those who are tempted.</a:t>
            </a:r>
          </a:p>
          <a:p>
            <a:r>
              <a:rPr lang="en-US" sz="3600" dirty="0"/>
              <a:t>For those who suffer.</a:t>
            </a:r>
          </a:p>
          <a:p>
            <a:r>
              <a:rPr lang="en-US" sz="3600" dirty="0"/>
              <a:t>For those who need a perfect family.</a:t>
            </a:r>
          </a:p>
          <a:p>
            <a:r>
              <a:rPr lang="en-US" sz="3600" dirty="0"/>
              <a:t>For those subject to the lifelong slavery of the fear of death.</a:t>
            </a:r>
          </a:p>
        </p:txBody>
      </p:sp>
    </p:spTree>
    <p:extLst>
      <p:ext uri="{BB962C8B-B14F-4D97-AF65-F5344CB8AC3E}">
        <p14:creationId xmlns:p14="http://schemas.microsoft.com/office/powerpoint/2010/main" val="424428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fontScale="90000"/>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Jesus, the Perfect Founder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381000" y="914400"/>
            <a:ext cx="8229600" cy="3943350"/>
          </a:xfrm>
        </p:spPr>
        <p:txBody>
          <a:bodyPr>
            <a:normAutofit/>
          </a:bodyPr>
          <a:lstStyle/>
          <a:p>
            <a:r>
              <a:rPr lang="en-US" sz="3600" dirty="0"/>
              <a:t>A Person of the Triune Godhead.</a:t>
            </a:r>
          </a:p>
          <a:p>
            <a:r>
              <a:rPr lang="en-US" sz="3600" dirty="0"/>
              <a:t>Fully Man.</a:t>
            </a:r>
          </a:p>
          <a:p>
            <a:r>
              <a:rPr lang="en-US" sz="3600" dirty="0"/>
              <a:t>Fully God.</a:t>
            </a:r>
          </a:p>
          <a:p>
            <a:r>
              <a:rPr lang="en-US" sz="3600" dirty="0"/>
              <a:t>Completed His work through suffering, death, and resurrection.</a:t>
            </a:r>
          </a:p>
          <a:p>
            <a:r>
              <a:rPr lang="en-US" sz="3600" dirty="0"/>
              <a:t>All things will be subject to Him forever.</a:t>
            </a:r>
          </a:p>
        </p:txBody>
      </p:sp>
    </p:spTree>
    <p:extLst>
      <p:ext uri="{BB962C8B-B14F-4D97-AF65-F5344CB8AC3E}">
        <p14:creationId xmlns:p14="http://schemas.microsoft.com/office/powerpoint/2010/main" val="108456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Our Great Salvation</a:t>
            </a:r>
          </a:p>
        </p:txBody>
      </p:sp>
      <p:sp>
        <p:nvSpPr>
          <p:cNvPr id="3" name="Content Placeholder 2"/>
          <p:cNvSpPr>
            <a:spLocks noGrp="1"/>
          </p:cNvSpPr>
          <p:nvPr>
            <p:ph idx="1"/>
          </p:nvPr>
        </p:nvSpPr>
        <p:spPr>
          <a:xfrm>
            <a:off x="381000" y="1091804"/>
            <a:ext cx="8382000" cy="3537346"/>
          </a:xfrm>
        </p:spPr>
        <p:txBody>
          <a:bodyPr anchor="t">
            <a:normAutofit/>
          </a:bodyPr>
          <a:lstStyle/>
          <a:p>
            <a:pPr marL="742950" indent="-742950">
              <a:lnSpc>
                <a:spcPct val="150000"/>
              </a:lnSpc>
              <a:buFont typeface="+mj-lt"/>
              <a:buAutoNum type="arabicPeriod"/>
            </a:pPr>
            <a:r>
              <a:rPr lang="en-US" sz="4000" b="1" i="1" dirty="0">
                <a:latin typeface="Century Gothic" panose="020B0502020202020204" pitchFamily="34" charset="0"/>
              </a:rPr>
              <a:t>The Person of salvation</a:t>
            </a:r>
          </a:p>
          <a:p>
            <a:pPr marL="742950" indent="-742950">
              <a:lnSpc>
                <a:spcPct val="150000"/>
              </a:lnSpc>
              <a:buFont typeface="+mj-lt"/>
              <a:buAutoNum type="arabicPeriod"/>
            </a:pPr>
            <a:r>
              <a:rPr lang="en-US" sz="4000" b="1" i="1" dirty="0">
                <a:latin typeface="Century Gothic" panose="020B0502020202020204" pitchFamily="34" charset="0"/>
              </a:rPr>
              <a:t>The Plan of salvation</a:t>
            </a:r>
          </a:p>
          <a:p>
            <a:pPr marL="742950" indent="-742950">
              <a:lnSpc>
                <a:spcPct val="150000"/>
              </a:lnSpc>
              <a:buFont typeface="+mj-lt"/>
              <a:buAutoNum type="arabicPeriod"/>
            </a:pPr>
            <a:r>
              <a:rPr lang="en-US" sz="4000" b="1" i="1" dirty="0">
                <a:latin typeface="Century Gothic" panose="020B0502020202020204" pitchFamily="34" charset="0"/>
              </a:rPr>
              <a:t>The Pathway of salvation</a:t>
            </a:r>
            <a:endParaRPr lang="en-US" sz="4000" i="1" dirty="0">
              <a:latin typeface="Century Gothic" panose="020B0502020202020204" pitchFamily="34" charset="0"/>
            </a:endParaRPr>
          </a:p>
        </p:txBody>
      </p:sp>
    </p:spTree>
    <p:extLst>
      <p:ext uri="{BB962C8B-B14F-4D97-AF65-F5344CB8AC3E}">
        <p14:creationId xmlns:p14="http://schemas.microsoft.com/office/powerpoint/2010/main" val="30433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lstStyle/>
          <a:p>
            <a:r>
              <a:rPr lang="en-US"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The Person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887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lstStyle/>
          <a:p>
            <a:r>
              <a:rPr lang="en-US"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The Person of Salvation</a:t>
            </a:r>
          </a:p>
        </p:txBody>
      </p:sp>
      <p:sp>
        <p:nvSpPr>
          <p:cNvPr id="3" name="Content Placeholder 2"/>
          <p:cNvSpPr>
            <a:spLocks noGrp="1"/>
          </p:cNvSpPr>
          <p:nvPr>
            <p:ph idx="1"/>
          </p:nvPr>
        </p:nvSpPr>
        <p:spPr>
          <a:xfrm>
            <a:off x="381000" y="819151"/>
            <a:ext cx="8382000" cy="4118370"/>
          </a:xfrm>
        </p:spPr>
        <p:txBody>
          <a:bodyPr anchor="ctr">
            <a:normAutofit/>
          </a:bodyPr>
          <a:lstStyle/>
          <a:p>
            <a:pPr marL="0" indent="0">
              <a:buNone/>
            </a:pPr>
            <a:r>
              <a:rPr lang="en-US" dirty="0">
                <a:effectLst>
                  <a:outerShdw blurRad="38100" dist="38100" dir="2700000" algn="tl">
                    <a:srgbClr val="000000">
                      <a:alpha val="43137"/>
                    </a:srgbClr>
                  </a:outerShdw>
                </a:effectLst>
                <a:latin typeface="Century Gothic" panose="020B0502020202020204" pitchFamily="34" charset="0"/>
              </a:rPr>
              <a:t>     Jesus is the heir of all things, creator, radiance of the glory of God, exact imprint of God’s nature, upholds the universe, superior to angels, Name is superior, Son of God, worshipped by angels, God, laid the foundation of the earth, created the heavens, eternal, will reign over all things.</a:t>
            </a:r>
          </a:p>
        </p:txBody>
      </p:sp>
    </p:spTree>
    <p:extLst>
      <p:ext uri="{BB962C8B-B14F-4D97-AF65-F5344CB8AC3E}">
        <p14:creationId xmlns:p14="http://schemas.microsoft.com/office/powerpoint/2010/main" val="195815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EFCA Statement of Faith, Art. 1</a:t>
            </a:r>
          </a:p>
        </p:txBody>
      </p:sp>
      <p:sp>
        <p:nvSpPr>
          <p:cNvPr id="3" name="Content Placeholder 2"/>
          <p:cNvSpPr>
            <a:spLocks noGrp="1"/>
          </p:cNvSpPr>
          <p:nvPr>
            <p:ph idx="1"/>
          </p:nvPr>
        </p:nvSpPr>
        <p:spPr>
          <a:xfrm>
            <a:off x="381000" y="819151"/>
            <a:ext cx="8382000" cy="4118370"/>
          </a:xfrm>
        </p:spPr>
        <p:txBody>
          <a:bodyPr anchor="ctr">
            <a:normAutofit/>
          </a:bodyPr>
          <a:lstStyle/>
          <a:p>
            <a:pPr marL="0" indent="0">
              <a:buNone/>
            </a:pPr>
            <a:r>
              <a:rPr lang="en-US" dirty="0">
                <a:effectLst>
                  <a:outerShdw blurRad="38100" dist="38100" dir="2700000" algn="tl">
                    <a:srgbClr val="000000">
                      <a:alpha val="43137"/>
                    </a:srgbClr>
                  </a:outerShdw>
                </a:effectLst>
                <a:latin typeface="Century Gothic" panose="020B0502020202020204" pitchFamily="34" charset="0"/>
              </a:rPr>
              <a:t>“We believe in one God, Creator of all things, holy, infinitely perfect, and eternally existing in a loving unity of three equally divine Persons: the Father, the Son and the Holy Spirit…”</a:t>
            </a:r>
          </a:p>
        </p:txBody>
      </p:sp>
    </p:spTree>
    <p:extLst>
      <p:ext uri="{BB962C8B-B14F-4D97-AF65-F5344CB8AC3E}">
        <p14:creationId xmlns:p14="http://schemas.microsoft.com/office/powerpoint/2010/main" val="188492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rmAutofit/>
          </a:bodyPr>
          <a:lstStyle/>
          <a:p>
            <a:r>
              <a:rPr lang="en-US" sz="32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Hebrews 2:5-9</a:t>
            </a:r>
          </a:p>
        </p:txBody>
      </p:sp>
      <p:sp>
        <p:nvSpPr>
          <p:cNvPr id="3" name="Content Placeholder 2"/>
          <p:cNvSpPr>
            <a:spLocks noGrp="1"/>
          </p:cNvSpPr>
          <p:nvPr>
            <p:ph idx="1"/>
          </p:nvPr>
        </p:nvSpPr>
        <p:spPr>
          <a:xfrm>
            <a:off x="340519" y="819150"/>
            <a:ext cx="8382000" cy="4191000"/>
          </a:xfrm>
        </p:spPr>
        <p:txBody>
          <a:bodyPr anchor="t">
            <a:normAutofit/>
          </a:bodyPr>
          <a:lstStyle/>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    For it was not to angels that God subjected the world to come, of which we are speaking. It has been testified somewhere,</a:t>
            </a:r>
          </a:p>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“What is man, that you are mindful of him,</a:t>
            </a:r>
          </a:p>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    or the son of man, that you care for him?</a:t>
            </a:r>
          </a:p>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You made him for a little while lower than the angels;</a:t>
            </a:r>
          </a:p>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    you have crowned him with glory and honor,</a:t>
            </a:r>
          </a:p>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    putting everything in subjection under his feet.”</a:t>
            </a:r>
          </a:p>
        </p:txBody>
      </p:sp>
    </p:spTree>
    <p:extLst>
      <p:ext uri="{BB962C8B-B14F-4D97-AF65-F5344CB8AC3E}">
        <p14:creationId xmlns:p14="http://schemas.microsoft.com/office/powerpoint/2010/main" val="359525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609600"/>
          </a:xfrm>
        </p:spPr>
        <p:txBody>
          <a:bodyPr>
            <a:normAutofit/>
          </a:bodyPr>
          <a:lstStyle/>
          <a:p>
            <a:r>
              <a:rPr lang="en-US" sz="32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Hebrews 2:5-9</a:t>
            </a:r>
          </a:p>
        </p:txBody>
      </p:sp>
      <p:sp>
        <p:nvSpPr>
          <p:cNvPr id="3" name="Content Placeholder 2"/>
          <p:cNvSpPr>
            <a:spLocks noGrp="1"/>
          </p:cNvSpPr>
          <p:nvPr>
            <p:ph idx="1"/>
          </p:nvPr>
        </p:nvSpPr>
        <p:spPr>
          <a:xfrm>
            <a:off x="340519" y="819150"/>
            <a:ext cx="8382000" cy="4191000"/>
          </a:xfrm>
        </p:spPr>
        <p:txBody>
          <a:bodyPr anchor="t">
            <a:normAutofit/>
          </a:bodyPr>
          <a:lstStyle/>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     </a:t>
            </a:r>
          </a:p>
          <a:p>
            <a:pPr marL="0" indent="0">
              <a:buNone/>
            </a:pPr>
            <a:r>
              <a:rPr lang="en-US" sz="2400" dirty="0">
                <a:effectLst>
                  <a:outerShdw blurRad="38100" dist="38100" dir="2700000" algn="tl">
                    <a:srgbClr val="000000">
                      <a:alpha val="43137"/>
                    </a:srgbClr>
                  </a:outerShdw>
                </a:effectLst>
                <a:latin typeface="Century Gothic" panose="020B0502020202020204" pitchFamily="34" charset="0"/>
              </a:rPr>
              <a:t>      Now in putting everything in subjection to him, he left nothing outside his control. At present, we do not yet see everything in subjection to him. But we see him who for a little while was made lower than the angels, namely Jesus, crowned with glory and honor because of the suffering of death, so that by the grace of God he might taste death for everyone.</a:t>
            </a:r>
          </a:p>
        </p:txBody>
      </p:sp>
    </p:spTree>
    <p:extLst>
      <p:ext uri="{BB962C8B-B14F-4D97-AF65-F5344CB8AC3E}">
        <p14:creationId xmlns:p14="http://schemas.microsoft.com/office/powerpoint/2010/main" val="134581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normAutofit/>
          </a:bodyPr>
          <a:lstStyle/>
          <a:p>
            <a:r>
              <a:rPr lang="en-US" sz="3600" b="1" u="sng" dirty="0">
                <a:solidFill>
                  <a:schemeClr val="tx2">
                    <a:lumMod val="50000"/>
                  </a:schemeClr>
                </a:solidFill>
                <a:effectLst>
                  <a:outerShdw blurRad="38100" dist="38100" dir="2700000" algn="tl">
                    <a:srgbClr val="000000">
                      <a:alpha val="43137"/>
                    </a:srgbClr>
                  </a:outerShdw>
                </a:effectLst>
                <a:latin typeface="Century Gothic" panose="020B0502020202020204" pitchFamily="34" charset="0"/>
              </a:rPr>
              <a:t>The Plan of Salvation</a:t>
            </a:r>
          </a:p>
        </p:txBody>
      </p:sp>
      <p:sp>
        <p:nvSpPr>
          <p:cNvPr id="5" name="Content Placeholder 4">
            <a:extLst>
              <a:ext uri="{FF2B5EF4-FFF2-40B4-BE49-F238E27FC236}">
                <a16:creationId xmlns:a16="http://schemas.microsoft.com/office/drawing/2014/main" id="{1CAC2904-0474-4AA0-BD06-F6895A1A184F}"/>
              </a:ext>
            </a:extLst>
          </p:cNvPr>
          <p:cNvSpPr>
            <a:spLocks noGrp="1"/>
          </p:cNvSpPr>
          <p:nvPr>
            <p:ph idx="1"/>
          </p:nvPr>
        </p:nvSpPr>
        <p:spPr>
          <a:xfrm>
            <a:off x="457200" y="1047750"/>
            <a:ext cx="8229600" cy="3886200"/>
          </a:xfrm>
        </p:spPr>
        <p:txBody>
          <a:bodyPr>
            <a:normAutofit/>
          </a:bodyPr>
          <a:lstStyle/>
          <a:p>
            <a:pPr marL="0" indent="0">
              <a:buNone/>
            </a:pPr>
            <a:endParaRPr lang="en-US" sz="3600" dirty="0"/>
          </a:p>
        </p:txBody>
      </p:sp>
    </p:spTree>
    <p:extLst>
      <p:ext uri="{BB962C8B-B14F-4D97-AF65-F5344CB8AC3E}">
        <p14:creationId xmlns:p14="http://schemas.microsoft.com/office/powerpoint/2010/main" val="1445802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889</Words>
  <Application>Microsoft Office PowerPoint</Application>
  <PresentationFormat>On-screen Show (16:9)</PresentationFormat>
  <Paragraphs>66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Century Gothic</vt:lpstr>
      <vt:lpstr>Office Theme</vt:lpstr>
      <vt:lpstr>PowerPoint Presentation</vt:lpstr>
      <vt:lpstr>PowerPoint Presentation</vt:lpstr>
      <vt:lpstr>Our Great Salvation</vt:lpstr>
      <vt:lpstr>The Person of Salvation</vt:lpstr>
      <vt:lpstr>The Person of Salvation</vt:lpstr>
      <vt:lpstr>EFCA Statement of Faith, Art. 1</vt:lpstr>
      <vt:lpstr>Hebrews 2:5-9</vt:lpstr>
      <vt:lpstr>Hebrews 2:5-9</vt:lpstr>
      <vt:lpstr>The Plan of Salvation</vt:lpstr>
      <vt:lpstr>The Plan of Salvation</vt:lpstr>
      <vt:lpstr>EFCA Statement of Faith, Art. 4</vt:lpstr>
      <vt:lpstr>The Pathway of Salvation</vt:lpstr>
      <vt:lpstr>Hebrews 2:10-13</vt:lpstr>
      <vt:lpstr>Hebrews 2:10-13</vt:lpstr>
      <vt:lpstr>The Pathway of Salvation</vt:lpstr>
      <vt:lpstr>The Pathway of Salvation</vt:lpstr>
      <vt:lpstr>Hebrews 2:14-18</vt:lpstr>
      <vt:lpstr>Hebrews 2:14-18</vt:lpstr>
      <vt:lpstr>Jesus, the Perfect Founder of Salvation</vt:lpstr>
      <vt:lpstr>Jesus, the Perfect Founder of Salvation</vt:lpstr>
      <vt:lpstr>Jesus, the Perfect Founder of Salvation</vt:lpstr>
      <vt:lpstr>Jesus, the Perfect Founder of Salvation</vt:lpstr>
      <vt:lpstr>Jesus, the Perfect Founder of Salvation</vt:lpstr>
      <vt:lpstr>Jesus, the Perfect Founder of Salvation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Fellowship DCA</dc:creator>
  <cp:lastModifiedBy>Karl Laptop</cp:lastModifiedBy>
  <cp:revision>12</cp:revision>
  <cp:lastPrinted>2019-04-27T17:30:17Z</cp:lastPrinted>
  <dcterms:created xsi:type="dcterms:W3CDTF">2018-08-31T17:42:55Z</dcterms:created>
  <dcterms:modified xsi:type="dcterms:W3CDTF">2019-04-27T17:42:50Z</dcterms:modified>
</cp:coreProperties>
</file>