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701675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86" autoAdjust="0"/>
  </p:normalViewPr>
  <p:slideViewPr>
    <p:cSldViewPr>
      <p:cViewPr varScale="1">
        <p:scale>
          <a:sx n="76" d="100"/>
          <a:sy n="76" d="100"/>
        </p:scale>
        <p:origin x="1152" y="5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1" d="100"/>
          <a:sy n="61" d="100"/>
        </p:scale>
        <p:origin x="2664"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19B859D-6BE7-43E4-9713-A5EDDF9C40D8}"/>
              </a:ext>
            </a:extLst>
          </p:cNvPr>
          <p:cNvSpPr>
            <a:spLocks noGrp="1"/>
          </p:cNvSpPr>
          <p:nvPr>
            <p:ph type="hdr" sz="quarter"/>
          </p:nvPr>
        </p:nvSpPr>
        <p:spPr>
          <a:xfrm>
            <a:off x="0" y="0"/>
            <a:ext cx="3040592" cy="467072"/>
          </a:xfrm>
          <a:prstGeom prst="rect">
            <a:avLst/>
          </a:prstGeom>
        </p:spPr>
        <p:txBody>
          <a:bodyPr vert="horz" lIns="93287" tIns="46644" rIns="93287" bIns="46644" rtlCol="0"/>
          <a:lstStyle>
            <a:lvl1pPr algn="l">
              <a:defRPr sz="1200"/>
            </a:lvl1pPr>
          </a:lstStyle>
          <a:p>
            <a:endParaRPr lang="en-US"/>
          </a:p>
        </p:txBody>
      </p:sp>
      <p:sp>
        <p:nvSpPr>
          <p:cNvPr id="3" name="Date Placeholder 2">
            <a:extLst>
              <a:ext uri="{FF2B5EF4-FFF2-40B4-BE49-F238E27FC236}">
                <a16:creationId xmlns:a16="http://schemas.microsoft.com/office/drawing/2014/main" id="{39F66605-1DAF-4A7D-B06B-789FD5262EA1}"/>
              </a:ext>
            </a:extLst>
          </p:cNvPr>
          <p:cNvSpPr>
            <a:spLocks noGrp="1"/>
          </p:cNvSpPr>
          <p:nvPr>
            <p:ph type="dt" sz="quarter" idx="1"/>
          </p:nvPr>
        </p:nvSpPr>
        <p:spPr>
          <a:xfrm>
            <a:off x="3974534" y="0"/>
            <a:ext cx="3040592" cy="467072"/>
          </a:xfrm>
          <a:prstGeom prst="rect">
            <a:avLst/>
          </a:prstGeom>
        </p:spPr>
        <p:txBody>
          <a:bodyPr vert="horz" lIns="93287" tIns="46644" rIns="93287" bIns="46644" rtlCol="0"/>
          <a:lstStyle>
            <a:lvl1pPr algn="r">
              <a:defRPr sz="1200"/>
            </a:lvl1pPr>
          </a:lstStyle>
          <a:p>
            <a:fld id="{8914FA41-64CE-4779-BD59-67B8825D10F0}" type="datetimeFigureOut">
              <a:rPr lang="en-US" smtClean="0"/>
              <a:t>8/6/2017</a:t>
            </a:fld>
            <a:endParaRPr lang="en-US"/>
          </a:p>
        </p:txBody>
      </p:sp>
      <p:sp>
        <p:nvSpPr>
          <p:cNvPr id="4" name="Footer Placeholder 3">
            <a:extLst>
              <a:ext uri="{FF2B5EF4-FFF2-40B4-BE49-F238E27FC236}">
                <a16:creationId xmlns:a16="http://schemas.microsoft.com/office/drawing/2014/main" id="{6175F39D-D2DE-4650-B64B-81CB89CD8EFA}"/>
              </a:ext>
            </a:extLst>
          </p:cNvPr>
          <p:cNvSpPr>
            <a:spLocks noGrp="1"/>
          </p:cNvSpPr>
          <p:nvPr>
            <p:ph type="ftr" sz="quarter" idx="2"/>
          </p:nvPr>
        </p:nvSpPr>
        <p:spPr>
          <a:xfrm>
            <a:off x="0" y="8842030"/>
            <a:ext cx="3040592" cy="467071"/>
          </a:xfrm>
          <a:prstGeom prst="rect">
            <a:avLst/>
          </a:prstGeom>
        </p:spPr>
        <p:txBody>
          <a:bodyPr vert="horz" lIns="93287" tIns="46644" rIns="93287" bIns="46644"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3C55B68-8B14-4E84-A3F5-B2C6988A19D8}"/>
              </a:ext>
            </a:extLst>
          </p:cNvPr>
          <p:cNvSpPr>
            <a:spLocks noGrp="1"/>
          </p:cNvSpPr>
          <p:nvPr>
            <p:ph type="sldNum" sz="quarter" idx="3"/>
          </p:nvPr>
        </p:nvSpPr>
        <p:spPr>
          <a:xfrm>
            <a:off x="3974534" y="8842030"/>
            <a:ext cx="3040592" cy="467071"/>
          </a:xfrm>
          <a:prstGeom prst="rect">
            <a:avLst/>
          </a:prstGeom>
        </p:spPr>
        <p:txBody>
          <a:bodyPr vert="horz" lIns="93287" tIns="46644" rIns="93287" bIns="46644" rtlCol="0" anchor="b"/>
          <a:lstStyle>
            <a:lvl1pPr algn="r">
              <a:defRPr sz="1200"/>
            </a:lvl1pPr>
          </a:lstStyle>
          <a:p>
            <a:fld id="{908E4E8B-F8F4-4D92-A3AC-F28F9F0E2152}" type="slidenum">
              <a:rPr lang="en-US" smtClean="0"/>
              <a:t>‹#›</a:t>
            </a:fld>
            <a:endParaRPr lang="en-US"/>
          </a:p>
        </p:txBody>
      </p:sp>
    </p:spTree>
    <p:extLst>
      <p:ext uri="{BB962C8B-B14F-4D97-AF65-F5344CB8AC3E}">
        <p14:creationId xmlns:p14="http://schemas.microsoft.com/office/powerpoint/2010/main" val="28927409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0592" cy="467072"/>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idx="1"/>
          </p:nvPr>
        </p:nvSpPr>
        <p:spPr>
          <a:xfrm>
            <a:off x="3974534" y="0"/>
            <a:ext cx="3040592" cy="467072"/>
          </a:xfrm>
          <a:prstGeom prst="rect">
            <a:avLst/>
          </a:prstGeom>
        </p:spPr>
        <p:txBody>
          <a:bodyPr vert="horz" lIns="93287" tIns="46644" rIns="93287" bIns="46644" rtlCol="0"/>
          <a:lstStyle>
            <a:lvl1pPr algn="r">
              <a:defRPr sz="1200"/>
            </a:lvl1pPr>
          </a:lstStyle>
          <a:p>
            <a:fld id="{4075229C-60FF-48EA-8A1A-6C3D2A0EAE01}" type="datetimeFigureOut">
              <a:rPr lang="en-US" smtClean="0"/>
              <a:t>8/6/2017</a:t>
            </a:fld>
            <a:endParaRPr lang="en-US"/>
          </a:p>
        </p:txBody>
      </p:sp>
      <p:sp>
        <p:nvSpPr>
          <p:cNvPr id="4" name="Slide Image Placeholder 3"/>
          <p:cNvSpPr>
            <a:spLocks noGrp="1" noRot="1" noChangeAspect="1"/>
          </p:cNvSpPr>
          <p:nvPr>
            <p:ph type="sldImg" idx="2"/>
          </p:nvPr>
        </p:nvSpPr>
        <p:spPr>
          <a:xfrm>
            <a:off x="1414463" y="1163638"/>
            <a:ext cx="4187825" cy="3141662"/>
          </a:xfrm>
          <a:prstGeom prst="rect">
            <a:avLst/>
          </a:prstGeom>
          <a:noFill/>
          <a:ln w="12700">
            <a:solidFill>
              <a:prstClr val="black"/>
            </a:solidFill>
          </a:ln>
        </p:spPr>
        <p:txBody>
          <a:bodyPr vert="horz" lIns="93287" tIns="46644" rIns="93287" bIns="46644" rtlCol="0" anchor="ctr"/>
          <a:lstStyle/>
          <a:p>
            <a:endParaRPr lang="en-US"/>
          </a:p>
        </p:txBody>
      </p:sp>
      <p:sp>
        <p:nvSpPr>
          <p:cNvPr id="5" name="Notes Placeholder 4"/>
          <p:cNvSpPr>
            <a:spLocks noGrp="1"/>
          </p:cNvSpPr>
          <p:nvPr>
            <p:ph type="body" sz="quarter" idx="3"/>
          </p:nvPr>
        </p:nvSpPr>
        <p:spPr>
          <a:xfrm>
            <a:off x="701675" y="4480004"/>
            <a:ext cx="5613400" cy="3665458"/>
          </a:xfrm>
          <a:prstGeom prst="rect">
            <a:avLst/>
          </a:prstGeom>
        </p:spPr>
        <p:txBody>
          <a:bodyPr vert="horz" lIns="93287" tIns="46644" rIns="93287" bIns="4664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0592" cy="467071"/>
          </a:xfrm>
          <a:prstGeom prst="rect">
            <a:avLst/>
          </a:prstGeom>
        </p:spPr>
        <p:txBody>
          <a:bodyPr vert="horz" lIns="93287" tIns="46644" rIns="93287" bIns="46644" rtlCol="0" anchor="b"/>
          <a:lstStyle>
            <a:lvl1pPr algn="l">
              <a:defRPr sz="1200"/>
            </a:lvl1pPr>
          </a:lstStyle>
          <a:p>
            <a:endParaRPr lang="en-US"/>
          </a:p>
        </p:txBody>
      </p:sp>
      <p:sp>
        <p:nvSpPr>
          <p:cNvPr id="7" name="Slide Number Placeholder 6"/>
          <p:cNvSpPr>
            <a:spLocks noGrp="1"/>
          </p:cNvSpPr>
          <p:nvPr>
            <p:ph type="sldNum" sz="quarter" idx="5"/>
          </p:nvPr>
        </p:nvSpPr>
        <p:spPr>
          <a:xfrm>
            <a:off x="3974534" y="8842030"/>
            <a:ext cx="3040592" cy="467071"/>
          </a:xfrm>
          <a:prstGeom prst="rect">
            <a:avLst/>
          </a:prstGeom>
        </p:spPr>
        <p:txBody>
          <a:bodyPr vert="horz" lIns="93287" tIns="46644" rIns="93287" bIns="46644" rtlCol="0" anchor="b"/>
          <a:lstStyle>
            <a:lvl1pPr algn="r">
              <a:defRPr sz="1200"/>
            </a:lvl1pPr>
          </a:lstStyle>
          <a:p>
            <a:fld id="{2B47C346-3AF8-48AB-BB64-0AC8584DF488}" type="slidenum">
              <a:rPr lang="en-US" smtClean="0"/>
              <a:t>‹#›</a:t>
            </a:fld>
            <a:endParaRPr lang="en-US"/>
          </a:p>
        </p:txBody>
      </p:sp>
    </p:spTree>
    <p:extLst>
      <p:ext uri="{BB962C8B-B14F-4D97-AF65-F5344CB8AC3E}">
        <p14:creationId xmlns:p14="http://schemas.microsoft.com/office/powerpoint/2010/main" val="2245962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47C346-3AF8-48AB-BB64-0AC8584DF488}" type="slidenum">
              <a:rPr lang="en-US" smtClean="0"/>
              <a:t>5</a:t>
            </a:fld>
            <a:endParaRPr lang="en-US"/>
          </a:p>
        </p:txBody>
      </p:sp>
    </p:spTree>
    <p:extLst>
      <p:ext uri="{BB962C8B-B14F-4D97-AF65-F5344CB8AC3E}">
        <p14:creationId xmlns:p14="http://schemas.microsoft.com/office/powerpoint/2010/main" val="2631009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D24F73F-501E-44F0-9CFE-5F72C8015E76}" type="datetimeFigureOut">
              <a:rPr lang="en-US" smtClean="0"/>
              <a:t>8/6/2017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809A43-D836-403B-AD1C-018D0811D17C}" type="slidenum">
              <a:rPr lang="en-US" smtClean="0"/>
              <a:t>‹#›</a:t>
            </a:fld>
            <a:endParaRPr lang="en-US"/>
          </a:p>
        </p:txBody>
      </p:sp>
    </p:spTree>
    <p:extLst>
      <p:ext uri="{BB962C8B-B14F-4D97-AF65-F5344CB8AC3E}">
        <p14:creationId xmlns:p14="http://schemas.microsoft.com/office/powerpoint/2010/main" val="2135399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24F73F-501E-44F0-9CFE-5F72C8015E76}" type="datetimeFigureOut">
              <a:rPr lang="en-US" smtClean="0"/>
              <a:t>8/6/2017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809A43-D836-403B-AD1C-018D0811D17C}" type="slidenum">
              <a:rPr lang="en-US" smtClean="0"/>
              <a:t>‹#›</a:t>
            </a:fld>
            <a:endParaRPr lang="en-US"/>
          </a:p>
        </p:txBody>
      </p:sp>
    </p:spTree>
    <p:extLst>
      <p:ext uri="{BB962C8B-B14F-4D97-AF65-F5344CB8AC3E}">
        <p14:creationId xmlns:p14="http://schemas.microsoft.com/office/powerpoint/2010/main" val="3922604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24F73F-501E-44F0-9CFE-5F72C8015E76}" type="datetimeFigureOut">
              <a:rPr lang="en-US" smtClean="0"/>
              <a:t>8/6/2017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809A43-D836-403B-AD1C-018D0811D17C}" type="slidenum">
              <a:rPr lang="en-US" smtClean="0"/>
              <a:t>‹#›</a:t>
            </a:fld>
            <a:endParaRPr lang="en-US"/>
          </a:p>
        </p:txBody>
      </p:sp>
    </p:spTree>
    <p:extLst>
      <p:ext uri="{BB962C8B-B14F-4D97-AF65-F5344CB8AC3E}">
        <p14:creationId xmlns:p14="http://schemas.microsoft.com/office/powerpoint/2010/main" val="1112195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24F73F-501E-44F0-9CFE-5F72C8015E76}" type="datetimeFigureOut">
              <a:rPr lang="en-US" smtClean="0"/>
              <a:t>8/6/2017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809A43-D836-403B-AD1C-018D0811D17C}" type="slidenum">
              <a:rPr lang="en-US" smtClean="0"/>
              <a:t>‹#›</a:t>
            </a:fld>
            <a:endParaRPr lang="en-US"/>
          </a:p>
        </p:txBody>
      </p:sp>
    </p:spTree>
    <p:extLst>
      <p:ext uri="{BB962C8B-B14F-4D97-AF65-F5344CB8AC3E}">
        <p14:creationId xmlns:p14="http://schemas.microsoft.com/office/powerpoint/2010/main" val="1407592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24F73F-501E-44F0-9CFE-5F72C8015E76}" type="datetimeFigureOut">
              <a:rPr lang="en-US" smtClean="0"/>
              <a:t>8/6/2017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809A43-D836-403B-AD1C-018D0811D17C}" type="slidenum">
              <a:rPr lang="en-US" smtClean="0"/>
              <a:t>‹#›</a:t>
            </a:fld>
            <a:endParaRPr lang="en-US"/>
          </a:p>
        </p:txBody>
      </p:sp>
    </p:spTree>
    <p:extLst>
      <p:ext uri="{BB962C8B-B14F-4D97-AF65-F5344CB8AC3E}">
        <p14:creationId xmlns:p14="http://schemas.microsoft.com/office/powerpoint/2010/main" val="3960907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D24F73F-501E-44F0-9CFE-5F72C8015E76}" type="datetimeFigureOut">
              <a:rPr lang="en-US" smtClean="0"/>
              <a:t>8/6/2017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809A43-D836-403B-AD1C-018D0811D17C}" type="slidenum">
              <a:rPr lang="en-US" smtClean="0"/>
              <a:t>‹#›</a:t>
            </a:fld>
            <a:endParaRPr lang="en-US"/>
          </a:p>
        </p:txBody>
      </p:sp>
    </p:spTree>
    <p:extLst>
      <p:ext uri="{BB962C8B-B14F-4D97-AF65-F5344CB8AC3E}">
        <p14:creationId xmlns:p14="http://schemas.microsoft.com/office/powerpoint/2010/main" val="1527391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D24F73F-501E-44F0-9CFE-5F72C8015E76}" type="datetimeFigureOut">
              <a:rPr lang="en-US" smtClean="0"/>
              <a:t>8/6/2017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809A43-D836-403B-AD1C-018D0811D17C}" type="slidenum">
              <a:rPr lang="en-US" smtClean="0"/>
              <a:t>‹#›</a:t>
            </a:fld>
            <a:endParaRPr lang="en-US"/>
          </a:p>
        </p:txBody>
      </p:sp>
    </p:spTree>
    <p:extLst>
      <p:ext uri="{BB962C8B-B14F-4D97-AF65-F5344CB8AC3E}">
        <p14:creationId xmlns:p14="http://schemas.microsoft.com/office/powerpoint/2010/main" val="3419248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D24F73F-501E-44F0-9CFE-5F72C8015E76}" type="datetimeFigureOut">
              <a:rPr lang="en-US" smtClean="0"/>
              <a:t>8/6/2017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809A43-D836-403B-AD1C-018D0811D17C}" type="slidenum">
              <a:rPr lang="en-US" smtClean="0"/>
              <a:t>‹#›</a:t>
            </a:fld>
            <a:endParaRPr lang="en-US"/>
          </a:p>
        </p:txBody>
      </p:sp>
    </p:spTree>
    <p:extLst>
      <p:ext uri="{BB962C8B-B14F-4D97-AF65-F5344CB8AC3E}">
        <p14:creationId xmlns:p14="http://schemas.microsoft.com/office/powerpoint/2010/main" val="2215733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24F73F-501E-44F0-9CFE-5F72C8015E76}" type="datetimeFigureOut">
              <a:rPr lang="en-US" smtClean="0"/>
              <a:t>8/6/2017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809A43-D836-403B-AD1C-018D0811D17C}" type="slidenum">
              <a:rPr lang="en-US" smtClean="0"/>
              <a:t>‹#›</a:t>
            </a:fld>
            <a:endParaRPr lang="en-US"/>
          </a:p>
        </p:txBody>
      </p:sp>
    </p:spTree>
    <p:extLst>
      <p:ext uri="{BB962C8B-B14F-4D97-AF65-F5344CB8AC3E}">
        <p14:creationId xmlns:p14="http://schemas.microsoft.com/office/powerpoint/2010/main" val="171381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24F73F-501E-44F0-9CFE-5F72C8015E76}" type="datetimeFigureOut">
              <a:rPr lang="en-US" smtClean="0"/>
              <a:t>8/6/2017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809A43-D836-403B-AD1C-018D0811D17C}" type="slidenum">
              <a:rPr lang="en-US" smtClean="0"/>
              <a:t>‹#›</a:t>
            </a:fld>
            <a:endParaRPr lang="en-US"/>
          </a:p>
        </p:txBody>
      </p:sp>
    </p:spTree>
    <p:extLst>
      <p:ext uri="{BB962C8B-B14F-4D97-AF65-F5344CB8AC3E}">
        <p14:creationId xmlns:p14="http://schemas.microsoft.com/office/powerpoint/2010/main" val="2263716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24F73F-501E-44F0-9CFE-5F72C8015E76}" type="datetimeFigureOut">
              <a:rPr lang="en-US" smtClean="0"/>
              <a:t>8/6/2017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809A43-D836-403B-AD1C-018D0811D17C}" type="slidenum">
              <a:rPr lang="en-US" smtClean="0"/>
              <a:t>‹#›</a:t>
            </a:fld>
            <a:endParaRPr lang="en-US"/>
          </a:p>
        </p:txBody>
      </p:sp>
    </p:spTree>
    <p:extLst>
      <p:ext uri="{BB962C8B-B14F-4D97-AF65-F5344CB8AC3E}">
        <p14:creationId xmlns:p14="http://schemas.microsoft.com/office/powerpoint/2010/main" val="1662636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24F73F-501E-44F0-9CFE-5F72C8015E76}" type="datetimeFigureOut">
              <a:rPr lang="en-US" smtClean="0"/>
              <a:t>8/6/2017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809A43-D836-403B-AD1C-018D0811D17C}" type="slidenum">
              <a:rPr lang="en-US" smtClean="0"/>
              <a:t>‹#›</a:t>
            </a:fld>
            <a:endParaRPr lang="en-US"/>
          </a:p>
        </p:txBody>
      </p:sp>
    </p:spTree>
    <p:extLst>
      <p:ext uri="{BB962C8B-B14F-4D97-AF65-F5344CB8AC3E}">
        <p14:creationId xmlns:p14="http://schemas.microsoft.com/office/powerpoint/2010/main" val="2997485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021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D6AC4-FCE4-4FD8-81F5-56F8E16A6550}"/>
              </a:ext>
            </a:extLst>
          </p:cNvPr>
          <p:cNvSpPr>
            <a:spLocks noGrp="1"/>
          </p:cNvSpPr>
          <p:nvPr>
            <p:ph type="title"/>
          </p:nvPr>
        </p:nvSpPr>
        <p:spPr/>
        <p:txBody>
          <a:bodyPr/>
          <a:lstStyle/>
          <a:p>
            <a:r>
              <a:rPr lang="en-US" sz="6000" dirty="0">
                <a:solidFill>
                  <a:prstClr val="white"/>
                </a:solidFill>
                <a:latin typeface="Book Antiqua" panose="02040602050305030304" pitchFamily="18" charset="0"/>
              </a:rPr>
              <a:t>Titus 1:9-11</a:t>
            </a:r>
            <a:endParaRPr lang="en-US" dirty="0"/>
          </a:p>
        </p:txBody>
      </p:sp>
      <p:sp>
        <p:nvSpPr>
          <p:cNvPr id="3" name="Content Placeholder 2">
            <a:extLst>
              <a:ext uri="{FF2B5EF4-FFF2-40B4-BE49-F238E27FC236}">
                <a16:creationId xmlns:a16="http://schemas.microsoft.com/office/drawing/2014/main" id="{BC3A011C-B961-47EB-8231-DE8337937660}"/>
              </a:ext>
            </a:extLst>
          </p:cNvPr>
          <p:cNvSpPr>
            <a:spLocks noGrp="1"/>
          </p:cNvSpPr>
          <p:nvPr>
            <p:ph idx="1"/>
          </p:nvPr>
        </p:nvSpPr>
        <p:spPr>
          <a:xfrm>
            <a:off x="0" y="1295400"/>
            <a:ext cx="8991600" cy="4830763"/>
          </a:xfrm>
        </p:spPr>
        <p:txBody>
          <a:bodyPr>
            <a:noAutofit/>
          </a:bodyPr>
          <a:lstStyle/>
          <a:p>
            <a:pPr algn="ctr">
              <a:buFont typeface="Wingdings" panose="05000000000000000000" pitchFamily="2" charset="2"/>
              <a:buChar char="Ø"/>
            </a:pPr>
            <a:r>
              <a:rPr lang="en-US" sz="4000" dirty="0">
                <a:latin typeface="Book Antiqua" panose="02040602050305030304" pitchFamily="18" charset="0"/>
              </a:rPr>
              <a:t> doctrine and also to rebuke those who contradict it. 10 For there are many who are insubordinate, empty talkers and deceivers, especially those of the circumcision party. 11 They must be silenced, since they are upsetting whole families by teaching for shameful gain what they ought not to teach.</a:t>
            </a:r>
          </a:p>
        </p:txBody>
      </p:sp>
    </p:spTree>
    <p:extLst>
      <p:ext uri="{BB962C8B-B14F-4D97-AF65-F5344CB8AC3E}">
        <p14:creationId xmlns:p14="http://schemas.microsoft.com/office/powerpoint/2010/main" val="1047831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10600" cy="1417638"/>
          </a:xfrm>
        </p:spPr>
        <p:txBody>
          <a:bodyPr>
            <a:normAutofit fontScale="90000"/>
          </a:bodyPr>
          <a:lstStyle/>
          <a:p>
            <a:r>
              <a:rPr lang="en-US" b="1" u="sng" dirty="0">
                <a:solidFill>
                  <a:schemeClr val="bg1"/>
                </a:solidFill>
                <a:latin typeface="Book Antiqua" panose="02040602050305030304" pitchFamily="18" charset="0"/>
              </a:rPr>
              <a:t>Requirements of Sound Doctrine   to Believers</a:t>
            </a:r>
          </a:p>
        </p:txBody>
      </p:sp>
      <p:sp>
        <p:nvSpPr>
          <p:cNvPr id="3" name="Content Placeholder 2"/>
          <p:cNvSpPr>
            <a:spLocks noGrp="1"/>
          </p:cNvSpPr>
          <p:nvPr>
            <p:ph idx="1"/>
          </p:nvPr>
        </p:nvSpPr>
        <p:spPr>
          <a:xfrm>
            <a:off x="228600" y="1600200"/>
            <a:ext cx="8610600" cy="5029200"/>
          </a:xfrm>
        </p:spPr>
        <p:txBody>
          <a:bodyPr>
            <a:normAutofit/>
          </a:bodyPr>
          <a:lstStyle/>
          <a:p>
            <a:pPr marL="742950" indent="-742950">
              <a:buFont typeface="+mj-lt"/>
              <a:buAutoNum type="arabicParenR"/>
            </a:pPr>
            <a:r>
              <a:rPr lang="en-US" sz="3600" dirty="0">
                <a:latin typeface="Book Antiqua" panose="02040602050305030304" pitchFamily="18" charset="0"/>
              </a:rPr>
              <a:t>Hold firm to the Word as it has been revealed by God. </a:t>
            </a:r>
          </a:p>
          <a:p>
            <a:pPr marL="0" indent="0">
              <a:buNone/>
            </a:pPr>
            <a:endParaRPr lang="en-US" sz="3600" dirty="0">
              <a:latin typeface="Book Antiqua" panose="02040602050305030304" pitchFamily="18" charset="0"/>
            </a:endParaRPr>
          </a:p>
        </p:txBody>
      </p:sp>
    </p:spTree>
    <p:extLst>
      <p:ext uri="{BB962C8B-B14F-4D97-AF65-F5344CB8AC3E}">
        <p14:creationId xmlns:p14="http://schemas.microsoft.com/office/powerpoint/2010/main" val="1367404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10600" cy="1417638"/>
          </a:xfrm>
        </p:spPr>
        <p:txBody>
          <a:bodyPr>
            <a:normAutofit fontScale="90000"/>
          </a:bodyPr>
          <a:lstStyle/>
          <a:p>
            <a:r>
              <a:rPr lang="en-US" b="1" u="sng" dirty="0">
                <a:solidFill>
                  <a:schemeClr val="bg1"/>
                </a:solidFill>
                <a:latin typeface="Book Antiqua" panose="02040602050305030304" pitchFamily="18" charset="0"/>
              </a:rPr>
              <a:t>Requirements of Sound Doctrine   to Believers</a:t>
            </a:r>
          </a:p>
        </p:txBody>
      </p:sp>
      <p:sp>
        <p:nvSpPr>
          <p:cNvPr id="3" name="Content Placeholder 2"/>
          <p:cNvSpPr>
            <a:spLocks noGrp="1"/>
          </p:cNvSpPr>
          <p:nvPr>
            <p:ph idx="1"/>
          </p:nvPr>
        </p:nvSpPr>
        <p:spPr>
          <a:xfrm>
            <a:off x="228600" y="1600200"/>
            <a:ext cx="8610600" cy="5029200"/>
          </a:xfrm>
        </p:spPr>
        <p:txBody>
          <a:bodyPr>
            <a:normAutofit/>
          </a:bodyPr>
          <a:lstStyle/>
          <a:p>
            <a:pPr marL="742950" indent="-742950">
              <a:buFont typeface="+mj-lt"/>
              <a:buAutoNum type="arabicParenR"/>
            </a:pPr>
            <a:r>
              <a:rPr lang="en-US" sz="3600" dirty="0">
                <a:latin typeface="Book Antiqua" panose="02040602050305030304" pitchFamily="18" charset="0"/>
              </a:rPr>
              <a:t>Hold firm to the Word as it has been revealed by God. </a:t>
            </a:r>
          </a:p>
          <a:p>
            <a:pPr marL="742950" indent="-742950">
              <a:buFont typeface="+mj-lt"/>
              <a:buAutoNum type="arabicParenR"/>
            </a:pPr>
            <a:r>
              <a:rPr lang="en-US" sz="3600" dirty="0">
                <a:latin typeface="Book Antiqua" panose="02040602050305030304" pitchFamily="18" charset="0"/>
              </a:rPr>
              <a:t>Sound doctrine must be the basis of your teaching and instruction. </a:t>
            </a:r>
          </a:p>
        </p:txBody>
      </p:sp>
    </p:spTree>
    <p:extLst>
      <p:ext uri="{BB962C8B-B14F-4D97-AF65-F5344CB8AC3E}">
        <p14:creationId xmlns:p14="http://schemas.microsoft.com/office/powerpoint/2010/main" val="3320104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10600" cy="1417638"/>
          </a:xfrm>
        </p:spPr>
        <p:txBody>
          <a:bodyPr>
            <a:normAutofit fontScale="90000"/>
          </a:bodyPr>
          <a:lstStyle/>
          <a:p>
            <a:r>
              <a:rPr lang="en-US" b="1" u="sng" dirty="0">
                <a:solidFill>
                  <a:schemeClr val="bg1"/>
                </a:solidFill>
                <a:latin typeface="Book Antiqua" panose="02040602050305030304" pitchFamily="18" charset="0"/>
              </a:rPr>
              <a:t>Requirements of Sound Doctrine   to Believers</a:t>
            </a:r>
          </a:p>
        </p:txBody>
      </p:sp>
      <p:sp>
        <p:nvSpPr>
          <p:cNvPr id="3" name="Content Placeholder 2"/>
          <p:cNvSpPr>
            <a:spLocks noGrp="1"/>
          </p:cNvSpPr>
          <p:nvPr>
            <p:ph idx="1"/>
          </p:nvPr>
        </p:nvSpPr>
        <p:spPr>
          <a:xfrm>
            <a:off x="228600" y="1600200"/>
            <a:ext cx="8610600" cy="5029200"/>
          </a:xfrm>
        </p:spPr>
        <p:txBody>
          <a:bodyPr>
            <a:normAutofit/>
          </a:bodyPr>
          <a:lstStyle/>
          <a:p>
            <a:pPr marL="742950" indent="-742950">
              <a:buFont typeface="+mj-lt"/>
              <a:buAutoNum type="arabicParenR"/>
            </a:pPr>
            <a:r>
              <a:rPr lang="en-US" sz="3600" dirty="0">
                <a:latin typeface="Book Antiqua" panose="02040602050305030304" pitchFamily="18" charset="0"/>
              </a:rPr>
              <a:t>Hold firm to the Word as it has been revealed by God. </a:t>
            </a:r>
          </a:p>
          <a:p>
            <a:pPr marL="742950" indent="-742950">
              <a:buFont typeface="+mj-lt"/>
              <a:buAutoNum type="arabicParenR"/>
            </a:pPr>
            <a:r>
              <a:rPr lang="en-US" sz="3600" dirty="0">
                <a:latin typeface="Book Antiqua" panose="02040602050305030304" pitchFamily="18" charset="0"/>
              </a:rPr>
              <a:t>Sound doctrine must be the basis of your teaching and instruction. </a:t>
            </a:r>
          </a:p>
          <a:p>
            <a:pPr marL="742950" indent="-742950">
              <a:buFont typeface="+mj-lt"/>
              <a:buAutoNum type="arabicParenR"/>
            </a:pPr>
            <a:r>
              <a:rPr lang="en-US" sz="3600" dirty="0">
                <a:latin typeface="Book Antiqua" panose="02040602050305030304" pitchFamily="18" charset="0"/>
              </a:rPr>
              <a:t>Rebuke and correct doctrine that opposes the truth as it has been revealed in Scripture. </a:t>
            </a:r>
          </a:p>
        </p:txBody>
      </p:sp>
    </p:spTree>
    <p:extLst>
      <p:ext uri="{BB962C8B-B14F-4D97-AF65-F5344CB8AC3E}">
        <p14:creationId xmlns:p14="http://schemas.microsoft.com/office/powerpoint/2010/main" val="3768300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D6AC4-FCE4-4FD8-81F5-56F8E16A6550}"/>
              </a:ext>
            </a:extLst>
          </p:cNvPr>
          <p:cNvSpPr>
            <a:spLocks noGrp="1"/>
          </p:cNvSpPr>
          <p:nvPr>
            <p:ph type="title"/>
          </p:nvPr>
        </p:nvSpPr>
        <p:spPr/>
        <p:txBody>
          <a:bodyPr>
            <a:normAutofit/>
          </a:bodyPr>
          <a:lstStyle/>
          <a:p>
            <a:r>
              <a:rPr lang="en-US" sz="5400" dirty="0">
                <a:solidFill>
                  <a:prstClr val="white"/>
                </a:solidFill>
                <a:latin typeface="Book Antiqua" panose="02040602050305030304" pitchFamily="18" charset="0"/>
              </a:rPr>
              <a:t>Revelation 22:18-19</a:t>
            </a:r>
            <a:endParaRPr lang="en-US" sz="5400" dirty="0"/>
          </a:p>
        </p:txBody>
      </p:sp>
      <p:sp>
        <p:nvSpPr>
          <p:cNvPr id="3" name="Content Placeholder 2">
            <a:extLst>
              <a:ext uri="{FF2B5EF4-FFF2-40B4-BE49-F238E27FC236}">
                <a16:creationId xmlns:a16="http://schemas.microsoft.com/office/drawing/2014/main" id="{BC3A011C-B961-47EB-8231-DE8337937660}"/>
              </a:ext>
            </a:extLst>
          </p:cNvPr>
          <p:cNvSpPr>
            <a:spLocks noGrp="1"/>
          </p:cNvSpPr>
          <p:nvPr>
            <p:ph idx="1"/>
          </p:nvPr>
        </p:nvSpPr>
        <p:spPr>
          <a:xfrm>
            <a:off x="0" y="1295400"/>
            <a:ext cx="9067800" cy="4830763"/>
          </a:xfrm>
        </p:spPr>
        <p:txBody>
          <a:bodyPr>
            <a:noAutofit/>
          </a:bodyPr>
          <a:lstStyle/>
          <a:p>
            <a:pPr marL="0" indent="0" algn="ctr">
              <a:buNone/>
            </a:pPr>
            <a:r>
              <a:rPr lang="en-US" sz="4000" dirty="0">
                <a:latin typeface="Book Antiqua" panose="02040602050305030304" pitchFamily="18" charset="0"/>
              </a:rPr>
              <a:t>18 I warn everyone who hears the words of the prophecy of this book: if anyone adds to them, God will add to him the plagues described in this book, 19 and if anyone takes away from the words of the book of this prophecy, God will take away his share in the tree of life and in the holy city, which are described in this book.</a:t>
            </a:r>
          </a:p>
        </p:txBody>
      </p:sp>
    </p:spTree>
    <p:extLst>
      <p:ext uri="{BB962C8B-B14F-4D97-AF65-F5344CB8AC3E}">
        <p14:creationId xmlns:p14="http://schemas.microsoft.com/office/powerpoint/2010/main" val="4261903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latin typeface="Book Antiqua" panose="02040602050305030304" pitchFamily="18" charset="0"/>
              </a:rPr>
              <a:t>Doctrine</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a:t> </a:t>
            </a:r>
            <a:r>
              <a:rPr lang="en-US" sz="4000" dirty="0">
                <a:latin typeface="Book Antiqua" panose="02040602050305030304" pitchFamily="18" charset="0"/>
              </a:rPr>
              <a:t>Teaching</a:t>
            </a:r>
          </a:p>
        </p:txBody>
      </p:sp>
    </p:spTree>
    <p:extLst>
      <p:ext uri="{BB962C8B-B14F-4D97-AF65-F5344CB8AC3E}">
        <p14:creationId xmlns:p14="http://schemas.microsoft.com/office/powerpoint/2010/main" val="1641469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latin typeface="Book Antiqua" panose="02040602050305030304" pitchFamily="18" charset="0"/>
              </a:rPr>
              <a:t>Types of Doctrine &amp; Theology</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a:t> </a:t>
            </a:r>
            <a:r>
              <a:rPr lang="en-US" sz="4000" dirty="0">
                <a:latin typeface="Book Antiqua" panose="02040602050305030304" pitchFamily="18" charset="0"/>
              </a:rPr>
              <a:t>True or False</a:t>
            </a:r>
          </a:p>
        </p:txBody>
      </p:sp>
    </p:spTree>
    <p:extLst>
      <p:ext uri="{BB962C8B-B14F-4D97-AF65-F5344CB8AC3E}">
        <p14:creationId xmlns:p14="http://schemas.microsoft.com/office/powerpoint/2010/main" val="744722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latin typeface="Book Antiqua" panose="02040602050305030304" pitchFamily="18" charset="0"/>
              </a:rPr>
              <a:t>A True Doctrine Statement</a:t>
            </a:r>
          </a:p>
        </p:txBody>
      </p:sp>
      <p:sp>
        <p:nvSpPr>
          <p:cNvPr id="3" name="Content Placeholder 2"/>
          <p:cNvSpPr>
            <a:spLocks noGrp="1"/>
          </p:cNvSpPr>
          <p:nvPr>
            <p:ph idx="1"/>
          </p:nvPr>
        </p:nvSpPr>
        <p:spPr>
          <a:xfrm>
            <a:off x="228600" y="1600200"/>
            <a:ext cx="8610600" cy="5029200"/>
          </a:xfrm>
        </p:spPr>
        <p:txBody>
          <a:bodyPr>
            <a:normAutofit/>
          </a:bodyPr>
          <a:lstStyle/>
          <a:p>
            <a:pPr algn="ctr">
              <a:buFont typeface="Wingdings" panose="05000000000000000000" pitchFamily="2" charset="2"/>
              <a:buChar char="Ø"/>
            </a:pPr>
            <a:r>
              <a:rPr lang="en-US" dirty="0"/>
              <a:t> </a:t>
            </a:r>
            <a:r>
              <a:rPr lang="en-US" sz="4000" dirty="0">
                <a:latin typeface="Book Antiqua" panose="02040602050305030304" pitchFamily="18" charset="0"/>
              </a:rPr>
              <a:t>True doctrine originates with God, is revealed in the Scriptures, and agrees with the whole of Scripture.  Such doctrine is sound, it is healthy and profitable for believers and all believers are responsible for holding fast to it.</a:t>
            </a:r>
          </a:p>
        </p:txBody>
      </p:sp>
    </p:spTree>
    <p:extLst>
      <p:ext uri="{BB962C8B-B14F-4D97-AF65-F5344CB8AC3E}">
        <p14:creationId xmlns:p14="http://schemas.microsoft.com/office/powerpoint/2010/main" val="829698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latin typeface="Book Antiqua" panose="02040602050305030304" pitchFamily="18" charset="0"/>
              </a:rPr>
              <a:t>A False Doctrine Statement</a:t>
            </a:r>
          </a:p>
        </p:txBody>
      </p:sp>
      <p:sp>
        <p:nvSpPr>
          <p:cNvPr id="3" name="Content Placeholder 2"/>
          <p:cNvSpPr>
            <a:spLocks noGrp="1"/>
          </p:cNvSpPr>
          <p:nvPr>
            <p:ph idx="1"/>
          </p:nvPr>
        </p:nvSpPr>
        <p:spPr>
          <a:xfrm>
            <a:off x="228600" y="1600200"/>
            <a:ext cx="8610600" cy="5029200"/>
          </a:xfrm>
        </p:spPr>
        <p:txBody>
          <a:bodyPr>
            <a:normAutofit lnSpcReduction="10000"/>
          </a:bodyPr>
          <a:lstStyle/>
          <a:p>
            <a:pPr algn="ctr">
              <a:buFont typeface="Wingdings" panose="05000000000000000000" pitchFamily="2" charset="2"/>
              <a:buChar char="Ø"/>
            </a:pPr>
            <a:r>
              <a:rPr lang="en-US" dirty="0"/>
              <a:t> </a:t>
            </a:r>
            <a:r>
              <a:rPr lang="en-US" sz="4000" dirty="0">
                <a:latin typeface="Book Antiqua" panose="02040602050305030304" pitchFamily="18" charset="0"/>
              </a:rPr>
              <a:t>False doctrine originates with humanity, is not revealed in Scripture, and in some manner is in contradiction with the whole of Scripture.  Such doctrine is not sound, it is unhealthy and unprofitable for believers and all believers are responsible for rejecting it. </a:t>
            </a:r>
          </a:p>
        </p:txBody>
      </p:sp>
    </p:spTree>
    <p:extLst>
      <p:ext uri="{BB962C8B-B14F-4D97-AF65-F5344CB8AC3E}">
        <p14:creationId xmlns:p14="http://schemas.microsoft.com/office/powerpoint/2010/main" val="1724591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solidFill>
                <a:schemeClr val="bg1"/>
              </a:solidFill>
              <a:latin typeface="Book Antiqua" panose="02040602050305030304" pitchFamily="18" charset="0"/>
            </a:endParaRPr>
          </a:p>
        </p:txBody>
      </p:sp>
      <p:graphicFrame>
        <p:nvGraphicFramePr>
          <p:cNvPr id="4" name="Content Placeholder 3">
            <a:extLst>
              <a:ext uri="{FF2B5EF4-FFF2-40B4-BE49-F238E27FC236}">
                <a16:creationId xmlns:a16="http://schemas.microsoft.com/office/drawing/2014/main" id="{36D93678-F61A-4B0A-ACB3-C0B457A41771}"/>
              </a:ext>
            </a:extLst>
          </p:cNvPr>
          <p:cNvGraphicFramePr>
            <a:graphicFrameLocks noGrp="1"/>
          </p:cNvGraphicFramePr>
          <p:nvPr>
            <p:ph idx="1"/>
            <p:extLst>
              <p:ext uri="{D42A27DB-BD31-4B8C-83A1-F6EECF244321}">
                <p14:modId xmlns:p14="http://schemas.microsoft.com/office/powerpoint/2010/main" val="2452954805"/>
              </p:ext>
            </p:extLst>
          </p:nvPr>
        </p:nvGraphicFramePr>
        <p:xfrm>
          <a:off x="0" y="1295400"/>
          <a:ext cx="9144000" cy="5532222"/>
        </p:xfrm>
        <a:graphic>
          <a:graphicData uri="http://schemas.openxmlformats.org/drawingml/2006/table">
            <a:tbl>
              <a:tblPr firstRow="1" firstCol="1" bandRow="1"/>
              <a:tblGrid>
                <a:gridCol w="3048000">
                  <a:extLst>
                    <a:ext uri="{9D8B030D-6E8A-4147-A177-3AD203B41FA5}">
                      <a16:colId xmlns:a16="http://schemas.microsoft.com/office/drawing/2014/main" val="822382841"/>
                    </a:ext>
                  </a:extLst>
                </a:gridCol>
                <a:gridCol w="3048000">
                  <a:extLst>
                    <a:ext uri="{9D8B030D-6E8A-4147-A177-3AD203B41FA5}">
                      <a16:colId xmlns:a16="http://schemas.microsoft.com/office/drawing/2014/main" val="1592753678"/>
                    </a:ext>
                  </a:extLst>
                </a:gridCol>
                <a:gridCol w="3048000">
                  <a:extLst>
                    <a:ext uri="{9D8B030D-6E8A-4147-A177-3AD203B41FA5}">
                      <a16:colId xmlns:a16="http://schemas.microsoft.com/office/drawing/2014/main" val="3575203197"/>
                    </a:ext>
                  </a:extLst>
                </a:gridCol>
              </a:tblGrid>
              <a:tr h="411001">
                <a:tc>
                  <a:txBody>
                    <a:bodyPr/>
                    <a:lstStyle/>
                    <a:p>
                      <a:pPr marL="0" marR="0">
                        <a:lnSpc>
                          <a:spcPct val="115000"/>
                        </a:lnSpc>
                        <a:spcBef>
                          <a:spcPts val="0"/>
                        </a:spcBef>
                        <a:spcAft>
                          <a:spcPts val="0"/>
                        </a:spcAft>
                      </a:pPr>
                      <a:r>
                        <a:rPr lang="en-US" sz="2400" b="1" u="sng" dirty="0">
                          <a:effectLst/>
                          <a:latin typeface="Times New Roman" panose="02020603050405020304" pitchFamily="18" charset="0"/>
                          <a:ea typeface="Calibri" panose="020F0502020204030204" pitchFamily="34" charset="0"/>
                          <a:cs typeface="Times New Roman" panose="02020603050405020304" pitchFamily="18" charset="0"/>
                        </a:rPr>
                        <a:t>Teaching Content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b="1" u="sng" dirty="0">
                          <a:effectLst/>
                          <a:latin typeface="Times New Roman" panose="02020603050405020304" pitchFamily="18" charset="0"/>
                          <a:ea typeface="Calibri" panose="020F0502020204030204" pitchFamily="34" charset="0"/>
                          <a:cs typeface="Times New Roman" panose="02020603050405020304" pitchFamily="18" charset="0"/>
                        </a:rPr>
                        <a:t>True Doctrine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b="1" u="sng">
                          <a:effectLst/>
                          <a:latin typeface="Times New Roman" panose="02020603050405020304" pitchFamily="18" charset="0"/>
                          <a:ea typeface="Calibri" panose="020F0502020204030204" pitchFamily="34" charset="0"/>
                          <a:cs typeface="Times New Roman" panose="02020603050405020304" pitchFamily="18" charset="0"/>
                        </a:rPr>
                        <a:t>False Doctrine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0639427"/>
                  </a:ext>
                </a:extLst>
              </a:tr>
              <a:tr h="411001">
                <a:tc>
                  <a:txBody>
                    <a:bodyPr/>
                    <a:lstStyle/>
                    <a:p>
                      <a:pPr marL="0" marR="0">
                        <a:lnSpc>
                          <a:spcPct val="115000"/>
                        </a:lnSpc>
                        <a:spcBef>
                          <a:spcPts val="0"/>
                        </a:spcBef>
                        <a:spcAft>
                          <a:spcPts val="0"/>
                        </a:spcAft>
                      </a:pP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Origin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God/Creator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Humanity/Creation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0022484"/>
                  </a:ext>
                </a:extLst>
              </a:tr>
              <a:tr h="849755">
                <a:tc>
                  <a:txBody>
                    <a:bodyPr/>
                    <a:lstStyle/>
                    <a:p>
                      <a:pPr marL="0" marR="0">
                        <a:lnSpc>
                          <a:spcPct val="115000"/>
                        </a:lnSpc>
                        <a:spcBef>
                          <a:spcPts val="0"/>
                        </a:spcBef>
                        <a:spcAft>
                          <a:spcPts val="0"/>
                        </a:spcAft>
                      </a:pPr>
                      <a:r>
                        <a:rPr lang="en-US" sz="2400" i="1">
                          <a:effectLst/>
                          <a:latin typeface="Times New Roman" panose="02020603050405020304" pitchFamily="18" charset="0"/>
                          <a:ea typeface="Calibri" panose="020F0502020204030204" pitchFamily="34" charset="0"/>
                          <a:cs typeface="Times New Roman" panose="02020603050405020304" pitchFamily="18" charset="0"/>
                        </a:rPr>
                        <a:t>Authority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Biblical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Unbiblical            Extra-Biblical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6987982"/>
                  </a:ext>
                </a:extLst>
              </a:tr>
              <a:tr h="849755">
                <a:tc>
                  <a:txBody>
                    <a:bodyPr/>
                    <a:lstStyle/>
                    <a:p>
                      <a:pPr marL="0" marR="0">
                        <a:lnSpc>
                          <a:spcPct val="115000"/>
                        </a:lnSpc>
                        <a:spcBef>
                          <a:spcPts val="0"/>
                        </a:spcBef>
                        <a:spcAft>
                          <a:spcPts val="0"/>
                        </a:spcAft>
                      </a:pPr>
                      <a:r>
                        <a:rPr lang="en-US" sz="2400" i="1">
                          <a:effectLst/>
                          <a:latin typeface="Times New Roman" panose="02020603050405020304" pitchFamily="18" charset="0"/>
                          <a:ea typeface="Calibri" panose="020F0502020204030204" pitchFamily="34" charset="0"/>
                          <a:cs typeface="Times New Roman" panose="02020603050405020304" pitchFamily="18" charset="0"/>
                        </a:rPr>
                        <a:t>Consistency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Consistent with Scripture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Inconsistent with Scripture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0093350"/>
                  </a:ext>
                </a:extLst>
              </a:tr>
              <a:tr h="411001">
                <a:tc>
                  <a:txBody>
                    <a:bodyPr/>
                    <a:lstStyle/>
                    <a:p>
                      <a:pPr marL="0" marR="0">
                        <a:lnSpc>
                          <a:spcPct val="115000"/>
                        </a:lnSpc>
                        <a:spcBef>
                          <a:spcPts val="0"/>
                        </a:spcBef>
                        <a:spcAft>
                          <a:spcPts val="0"/>
                        </a:spcAft>
                      </a:pPr>
                      <a:r>
                        <a:rPr lang="en-US" sz="2400" i="1">
                          <a:effectLst/>
                          <a:latin typeface="Times New Roman" panose="02020603050405020304" pitchFamily="18" charset="0"/>
                          <a:ea typeface="Calibri" panose="020F0502020204030204" pitchFamily="34" charset="0"/>
                          <a:cs typeface="Times New Roman" panose="02020603050405020304" pitchFamily="18" charset="0"/>
                        </a:rPr>
                        <a:t>Quality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Sound</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Not Sound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6099821"/>
                  </a:ext>
                </a:extLst>
              </a:tr>
              <a:tr h="900199">
                <a:tc>
                  <a:txBody>
                    <a:bodyPr/>
                    <a:lstStyle/>
                    <a:p>
                      <a:pPr marL="0" marR="0">
                        <a:lnSpc>
                          <a:spcPct val="115000"/>
                        </a:lnSpc>
                        <a:spcBef>
                          <a:spcPts val="0"/>
                        </a:spcBef>
                        <a:spcAft>
                          <a:spcPts val="0"/>
                        </a:spcAft>
                      </a:pPr>
                      <a:r>
                        <a:rPr lang="en-US" sz="2400" i="1">
                          <a:effectLst/>
                          <a:latin typeface="Times New Roman" panose="02020603050405020304" pitchFamily="18" charset="0"/>
                          <a:ea typeface="Calibri" panose="020F0502020204030204" pitchFamily="34" charset="0"/>
                          <a:cs typeface="Times New Roman" panose="02020603050405020304" pitchFamily="18" charset="0"/>
                        </a:rPr>
                        <a:t>Benefit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Healthy/Growth/Fruit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Unhealthy/No Growth Lack of Fruit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0480610"/>
                  </a:ext>
                </a:extLst>
              </a:tr>
              <a:tr h="849755">
                <a:tc>
                  <a:txBody>
                    <a:bodyPr/>
                    <a:lstStyle/>
                    <a:p>
                      <a:pPr marL="0" marR="0">
                        <a:lnSpc>
                          <a:spcPct val="115000"/>
                        </a:lnSpc>
                        <a:spcBef>
                          <a:spcPts val="0"/>
                        </a:spcBef>
                        <a:spcAft>
                          <a:spcPts val="0"/>
                        </a:spcAft>
                      </a:pPr>
                      <a:r>
                        <a:rPr lang="en-US" sz="2400" i="1">
                          <a:effectLst/>
                          <a:latin typeface="Times New Roman" panose="02020603050405020304" pitchFamily="18" charset="0"/>
                          <a:ea typeface="Calibri" panose="020F0502020204030204" pitchFamily="34" charset="0"/>
                          <a:cs typeface="Times New Roman" panose="02020603050405020304" pitchFamily="18" charset="0"/>
                        </a:rPr>
                        <a:t>Value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Profitable for godliness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Unprofitable for godliness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3706182"/>
                  </a:ext>
                </a:extLst>
              </a:tr>
              <a:tr h="849755">
                <a:tc>
                  <a:txBody>
                    <a:bodyPr/>
                    <a:lstStyle/>
                    <a:p>
                      <a:pPr marL="0" marR="0">
                        <a:lnSpc>
                          <a:spcPct val="115000"/>
                        </a:lnSpc>
                        <a:spcBef>
                          <a:spcPts val="0"/>
                        </a:spcBef>
                        <a:spcAft>
                          <a:spcPts val="0"/>
                        </a:spcAft>
                      </a:pP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Believer’s Responsibility</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Accept </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Reject</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4355528"/>
                  </a:ext>
                </a:extLst>
              </a:tr>
            </a:tbl>
          </a:graphicData>
        </a:graphic>
      </p:graphicFrame>
    </p:spTree>
    <p:extLst>
      <p:ext uri="{BB962C8B-B14F-4D97-AF65-F5344CB8AC3E}">
        <p14:creationId xmlns:p14="http://schemas.microsoft.com/office/powerpoint/2010/main" val="4069519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D6AC4-FCE4-4FD8-81F5-56F8E16A6550}"/>
              </a:ext>
            </a:extLst>
          </p:cNvPr>
          <p:cNvSpPr>
            <a:spLocks noGrp="1"/>
          </p:cNvSpPr>
          <p:nvPr>
            <p:ph type="title"/>
          </p:nvPr>
        </p:nvSpPr>
        <p:spPr/>
        <p:txBody>
          <a:bodyPr>
            <a:normAutofit/>
          </a:bodyPr>
          <a:lstStyle/>
          <a:p>
            <a:r>
              <a:rPr lang="en-US" sz="6000" dirty="0">
                <a:solidFill>
                  <a:schemeClr val="bg1"/>
                </a:solidFill>
                <a:latin typeface="Book Antiqua" panose="02040602050305030304" pitchFamily="18" charset="0"/>
              </a:rPr>
              <a:t>Titus 1:4-5</a:t>
            </a:r>
          </a:p>
        </p:txBody>
      </p:sp>
      <p:sp>
        <p:nvSpPr>
          <p:cNvPr id="3" name="Content Placeholder 2">
            <a:extLst>
              <a:ext uri="{FF2B5EF4-FFF2-40B4-BE49-F238E27FC236}">
                <a16:creationId xmlns:a16="http://schemas.microsoft.com/office/drawing/2014/main" id="{BC3A011C-B961-47EB-8231-DE8337937660}"/>
              </a:ext>
            </a:extLst>
          </p:cNvPr>
          <p:cNvSpPr>
            <a:spLocks noGrp="1"/>
          </p:cNvSpPr>
          <p:nvPr>
            <p:ph idx="1"/>
          </p:nvPr>
        </p:nvSpPr>
        <p:spPr>
          <a:xfrm>
            <a:off x="0" y="1524000"/>
            <a:ext cx="8991600" cy="4602163"/>
          </a:xfrm>
        </p:spPr>
        <p:txBody>
          <a:bodyPr>
            <a:noAutofit/>
          </a:bodyPr>
          <a:lstStyle/>
          <a:p>
            <a:pPr algn="ctr">
              <a:buFont typeface="Wingdings" panose="05000000000000000000" pitchFamily="2" charset="2"/>
              <a:buChar char="Ø"/>
            </a:pPr>
            <a:r>
              <a:rPr lang="en-US" sz="4000" dirty="0">
                <a:latin typeface="Book Antiqua" panose="02040602050305030304" pitchFamily="18" charset="0"/>
              </a:rPr>
              <a:t> To Titus, my true child in a common faith: Grace and peace from God the Father and Christ Jesus our Savior. 5 This is why I left you in Crete, so that you might put what remained into order, and appoint elders in every town as I directed you— </a:t>
            </a:r>
          </a:p>
        </p:txBody>
      </p:sp>
    </p:spTree>
    <p:extLst>
      <p:ext uri="{BB962C8B-B14F-4D97-AF65-F5344CB8AC3E}">
        <p14:creationId xmlns:p14="http://schemas.microsoft.com/office/powerpoint/2010/main" val="1506498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D6AC4-FCE4-4FD8-81F5-56F8E16A6550}"/>
              </a:ext>
            </a:extLst>
          </p:cNvPr>
          <p:cNvSpPr>
            <a:spLocks noGrp="1"/>
          </p:cNvSpPr>
          <p:nvPr>
            <p:ph type="title"/>
          </p:nvPr>
        </p:nvSpPr>
        <p:spPr/>
        <p:txBody>
          <a:bodyPr>
            <a:normAutofit/>
          </a:bodyPr>
          <a:lstStyle/>
          <a:p>
            <a:r>
              <a:rPr lang="en-US" sz="6000" dirty="0">
                <a:solidFill>
                  <a:schemeClr val="bg1"/>
                </a:solidFill>
                <a:latin typeface="Book Antiqua" panose="02040602050305030304" pitchFamily="18" charset="0"/>
              </a:rPr>
              <a:t>Titus 1:6-7</a:t>
            </a:r>
          </a:p>
        </p:txBody>
      </p:sp>
      <p:sp>
        <p:nvSpPr>
          <p:cNvPr id="3" name="Content Placeholder 2">
            <a:extLst>
              <a:ext uri="{FF2B5EF4-FFF2-40B4-BE49-F238E27FC236}">
                <a16:creationId xmlns:a16="http://schemas.microsoft.com/office/drawing/2014/main" id="{BC3A011C-B961-47EB-8231-DE8337937660}"/>
              </a:ext>
            </a:extLst>
          </p:cNvPr>
          <p:cNvSpPr>
            <a:spLocks noGrp="1"/>
          </p:cNvSpPr>
          <p:nvPr>
            <p:ph idx="1"/>
          </p:nvPr>
        </p:nvSpPr>
        <p:spPr>
          <a:xfrm>
            <a:off x="0" y="1524000"/>
            <a:ext cx="8991600" cy="4602163"/>
          </a:xfrm>
        </p:spPr>
        <p:txBody>
          <a:bodyPr>
            <a:noAutofit/>
          </a:bodyPr>
          <a:lstStyle/>
          <a:p>
            <a:pPr algn="ctr">
              <a:buFont typeface="Wingdings" panose="05000000000000000000" pitchFamily="2" charset="2"/>
              <a:buChar char="Ø"/>
            </a:pPr>
            <a:r>
              <a:rPr lang="en-US" sz="4000" dirty="0">
                <a:latin typeface="Book Antiqua" panose="02040602050305030304" pitchFamily="18" charset="0"/>
              </a:rPr>
              <a:t> 6 if anyone is above reproach, the husband of one wife, and his children are believers and not open to the charge of debauchery or insubordination. 7 For an overseer, as God's steward, must be above reproach. </a:t>
            </a:r>
          </a:p>
        </p:txBody>
      </p:sp>
    </p:spTree>
    <p:extLst>
      <p:ext uri="{BB962C8B-B14F-4D97-AF65-F5344CB8AC3E}">
        <p14:creationId xmlns:p14="http://schemas.microsoft.com/office/powerpoint/2010/main" val="2811407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D6AC4-FCE4-4FD8-81F5-56F8E16A6550}"/>
              </a:ext>
            </a:extLst>
          </p:cNvPr>
          <p:cNvSpPr>
            <a:spLocks noGrp="1"/>
          </p:cNvSpPr>
          <p:nvPr>
            <p:ph type="title"/>
          </p:nvPr>
        </p:nvSpPr>
        <p:spPr/>
        <p:txBody>
          <a:bodyPr/>
          <a:lstStyle/>
          <a:p>
            <a:r>
              <a:rPr lang="en-US" sz="6000" dirty="0">
                <a:solidFill>
                  <a:prstClr val="white"/>
                </a:solidFill>
                <a:latin typeface="Book Antiqua" panose="02040602050305030304" pitchFamily="18" charset="0"/>
              </a:rPr>
              <a:t>Titus 1:7-9</a:t>
            </a:r>
            <a:endParaRPr lang="en-US" dirty="0"/>
          </a:p>
        </p:txBody>
      </p:sp>
      <p:sp>
        <p:nvSpPr>
          <p:cNvPr id="3" name="Content Placeholder 2">
            <a:extLst>
              <a:ext uri="{FF2B5EF4-FFF2-40B4-BE49-F238E27FC236}">
                <a16:creationId xmlns:a16="http://schemas.microsoft.com/office/drawing/2014/main" id="{BC3A011C-B961-47EB-8231-DE8337937660}"/>
              </a:ext>
            </a:extLst>
          </p:cNvPr>
          <p:cNvSpPr>
            <a:spLocks noGrp="1"/>
          </p:cNvSpPr>
          <p:nvPr>
            <p:ph idx="1"/>
          </p:nvPr>
        </p:nvSpPr>
        <p:spPr>
          <a:xfrm>
            <a:off x="0" y="1524000"/>
            <a:ext cx="8991600" cy="4602163"/>
          </a:xfrm>
        </p:spPr>
        <p:txBody>
          <a:bodyPr>
            <a:noAutofit/>
          </a:bodyPr>
          <a:lstStyle/>
          <a:p>
            <a:pPr algn="ctr">
              <a:buFont typeface="Wingdings" panose="05000000000000000000" pitchFamily="2" charset="2"/>
              <a:buChar char="Ø"/>
            </a:pPr>
            <a:r>
              <a:rPr lang="en-US" sz="4000" dirty="0">
                <a:latin typeface="Book Antiqua" panose="02040602050305030304" pitchFamily="18" charset="0"/>
              </a:rPr>
              <a:t> He must not be arrogant or quick-tempered or a drunkard or violent or greedy for gain, 8 but hospitable, a lover of good, self-controlled, upright, holy, and disciplined. 9 He must hold firm to the trustworthy word as taught, so that he may be able to give instruction in sound</a:t>
            </a:r>
          </a:p>
        </p:txBody>
      </p:sp>
    </p:spTree>
    <p:extLst>
      <p:ext uri="{BB962C8B-B14F-4D97-AF65-F5344CB8AC3E}">
        <p14:creationId xmlns:p14="http://schemas.microsoft.com/office/powerpoint/2010/main" val="5171233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157</TotalTime>
  <Words>560</Words>
  <Application>Microsoft Office PowerPoint</Application>
  <PresentationFormat>On-screen Show (4:3)</PresentationFormat>
  <Paragraphs>52</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Book Antiqua</vt:lpstr>
      <vt:lpstr>Calibri</vt:lpstr>
      <vt:lpstr>Times New Roman</vt:lpstr>
      <vt:lpstr>Wingdings</vt:lpstr>
      <vt:lpstr>Office Theme</vt:lpstr>
      <vt:lpstr>PowerPoint Presentation</vt:lpstr>
      <vt:lpstr>Doctrine</vt:lpstr>
      <vt:lpstr>Types of Doctrine &amp; Theology</vt:lpstr>
      <vt:lpstr>A True Doctrine Statement</vt:lpstr>
      <vt:lpstr>A False Doctrine Statement</vt:lpstr>
      <vt:lpstr>PowerPoint Presentation</vt:lpstr>
      <vt:lpstr>Titus 1:4-5</vt:lpstr>
      <vt:lpstr>Titus 1:6-7</vt:lpstr>
      <vt:lpstr>Titus 1:7-9</vt:lpstr>
      <vt:lpstr>Titus 1:9-11</vt:lpstr>
      <vt:lpstr>Requirements of Sound Doctrine   to Believers</vt:lpstr>
      <vt:lpstr>Requirements of Sound Doctrine   to Believers</vt:lpstr>
      <vt:lpstr>Requirements of Sound Doctrine   to Believers</vt:lpstr>
      <vt:lpstr>Revelation 22:18-19</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Pastor Marc Ramirez</dc:creator>
  <cp:lastModifiedBy>Marc Ramirez</cp:lastModifiedBy>
  <cp:revision>12</cp:revision>
  <cp:lastPrinted>2017-08-06T13:45:01Z</cp:lastPrinted>
  <dcterms:created xsi:type="dcterms:W3CDTF">2017-07-28T15:28:36Z</dcterms:created>
  <dcterms:modified xsi:type="dcterms:W3CDTF">2017-08-06T13:48:21Z</dcterms:modified>
</cp:coreProperties>
</file>